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36DE71-C877-478E-8242-7A480197AEC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200" b="1" dirty="0" smtClean="0"/>
              <a:t>Теорије рата</a:t>
            </a:r>
            <a:endParaRPr lang="sr-Latn-R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r-Cyrl-RS" sz="2400" dirty="0" smtClean="0"/>
              <a:t>Вежбе из наставног предмета Савремене политичке теорије</a:t>
            </a:r>
          </a:p>
          <a:p>
            <a:r>
              <a:rPr lang="sr-Cyrl-RS" sz="2400" dirty="0" smtClean="0"/>
              <a:t>22.05.2020. године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92196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Теорије рата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 прво, рат позитивно утиче на морал људи и народа;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 друго, без рата се не може замислити постојање и развитак друштва;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 </a:t>
            </a:r>
            <a:r>
              <a:rPr lang="sr-Cyrl-RS" dirty="0" smtClean="0"/>
              <a:t>треће, рат чува људе тј. друштво од пропадања.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 smtClean="0"/>
              <a:t>Ратом </a:t>
            </a:r>
            <a:r>
              <a:rPr lang="sr-Cyrl-RS" dirty="0" smtClean="0"/>
              <a:t>се </a:t>
            </a:r>
            <a:r>
              <a:rPr lang="sr-Cyrl-RS" dirty="0" smtClean="0"/>
              <a:t>не може сматрати </a:t>
            </a:r>
            <a:r>
              <a:rPr lang="sr-Cyrl-RS" dirty="0" smtClean="0"/>
              <a:t>сваки </a:t>
            </a:r>
            <a:r>
              <a:rPr lang="sr-Cyrl-RS" dirty="0" smtClean="0"/>
              <a:t>оружани сукоб.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 smtClean="0"/>
              <a:t>Ратом се може сматрати само онај оружани сукоб који се одвија у границама неких званично утврђених правила.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 smtClean="0"/>
              <a:t>Под ратом се подразумева и припрема за рат.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21468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Теорије рата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Рат је оружани сукоб међу државама а не између приватних лица или њихових група.</a:t>
            </a:r>
          </a:p>
          <a:p>
            <a:pPr algn="just"/>
            <a:r>
              <a:rPr lang="sr-Cyrl-RS" dirty="0" smtClean="0"/>
              <a:t>Ратом се могу сматрати и сукоби политичких група које још нису нису стекле статус државе.</a:t>
            </a:r>
          </a:p>
          <a:p>
            <a:pPr algn="just"/>
            <a:r>
              <a:rPr lang="sr-Cyrl-RS" dirty="0" smtClean="0"/>
              <a:t>Рат се сме предузимати само ради заштите јавних или приватних добара.</a:t>
            </a:r>
          </a:p>
          <a:p>
            <a:pPr algn="just"/>
            <a:r>
              <a:rPr lang="sr-Cyrl-RS" dirty="0" smtClean="0"/>
              <a:t>Освајачки ратови нису легитимни.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73811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Теорије рата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dirty="0" smtClean="0"/>
              <a:t>Рат се мора водити у границама права и добре вере.</a:t>
            </a:r>
          </a:p>
          <a:p>
            <a:pPr algn="just"/>
            <a:r>
              <a:rPr lang="sr-Cyrl-RS" b="1" dirty="0" smtClean="0"/>
              <a:t>Легитимним узроком рата </a:t>
            </a:r>
            <a:r>
              <a:rPr lang="sr-Cyrl-RS" dirty="0" smtClean="0"/>
              <a:t>се сматра увреда или неправда коју је нанео онај против кога се употребљава оружје.</a:t>
            </a:r>
          </a:p>
          <a:p>
            <a:pPr algn="just"/>
            <a:r>
              <a:rPr lang="sr-Cyrl-RS" b="1" dirty="0" smtClean="0"/>
              <a:t>Легитимно право одбране </a:t>
            </a:r>
            <a:r>
              <a:rPr lang="sr-Cyrl-RS" dirty="0" smtClean="0"/>
              <a:t>постоји све док се учињена штета не намири и њен починилац не казни.</a:t>
            </a:r>
          </a:p>
          <a:p>
            <a:pPr algn="just"/>
            <a:r>
              <a:rPr lang="sr-Cyrl-RS" dirty="0" smtClean="0"/>
              <a:t>Према заробљеницима и таоцима не треба поступати нечовечно.</a:t>
            </a:r>
          </a:p>
          <a:p>
            <a:pPr algn="just"/>
            <a:endParaRPr lang="sr-Cyrl-RS" dirty="0" smtClean="0"/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37367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Теорије рата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Под </a:t>
            </a:r>
            <a:r>
              <a:rPr lang="sr-Cyrl-RS" b="1" dirty="0" smtClean="0"/>
              <a:t>ратом у правном смислу </a:t>
            </a:r>
            <a:r>
              <a:rPr lang="sr-Cyrl-RS" dirty="0" smtClean="0"/>
              <a:t>се подразумева оружани сукоб између две или више држава, узрокован вољом једне од њих, уз употребу принудних мера којима свака зараћена страна покушава наметнути своју вољу противнику.</a:t>
            </a:r>
          </a:p>
          <a:p>
            <a:pPr algn="just"/>
            <a:r>
              <a:rPr lang="sr-Cyrl-RS" dirty="0" smtClean="0"/>
              <a:t>Под </a:t>
            </a:r>
            <a:r>
              <a:rPr lang="sr-Cyrl-RS" b="1" dirty="0" smtClean="0"/>
              <a:t>ратом у општем смислу </a:t>
            </a:r>
            <a:r>
              <a:rPr lang="sr-Cyrl-RS" dirty="0" smtClean="0"/>
              <a:t>се подразумева сукоб воља или намера да се противничка страна потчини и на тај начин оствари циљ због кога се рат води.</a:t>
            </a:r>
            <a:endParaRPr lang="sr-Cyrl-RS" b="1" dirty="0" smtClean="0"/>
          </a:p>
          <a:p>
            <a:pPr algn="just"/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3628880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Теорије рата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Најпознатији теоретичари који се баве овом сложеном друштвеном појавом су: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Сун Цу;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Карл фон Клаузевиц;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Рајмон Арон.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92313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Сун Цу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Најпознатија студија у којој се поменути теоретичар бави вештинама ратовања се зове </a:t>
            </a:r>
            <a:r>
              <a:rPr lang="en-US" dirty="0" smtClean="0"/>
              <a:t>“</a:t>
            </a:r>
            <a:r>
              <a:rPr lang="sr-Cyrl-RS" i="1" dirty="0" smtClean="0"/>
              <a:t>Вештина ратовања</a:t>
            </a:r>
            <a:r>
              <a:rPr lang="en-US" dirty="0" smtClean="0"/>
              <a:t>”</a:t>
            </a:r>
            <a:r>
              <a:rPr lang="sr-Cyrl-RS" dirty="0" smtClean="0"/>
              <a:t>.</a:t>
            </a:r>
            <a:endParaRPr lang="en-US" dirty="0" smtClean="0"/>
          </a:p>
          <a:p>
            <a:pPr algn="just"/>
            <a:r>
              <a:rPr lang="sr-Cyrl-RS" dirty="0" smtClean="0"/>
              <a:t>Сун Цу сматра да мир прописује смисао рату.</a:t>
            </a:r>
          </a:p>
          <a:p>
            <a:pPr algn="just"/>
            <a:r>
              <a:rPr lang="sr-Cyrl-RS" dirty="0" smtClean="0"/>
              <a:t>Њега не интересују толико проблеми војне технике, колико га интересују стратегије ратовања.</a:t>
            </a:r>
          </a:p>
          <a:p>
            <a:pPr algn="just"/>
            <a:r>
              <a:rPr lang="sr-Cyrl-RS" dirty="0" smtClean="0"/>
              <a:t>Сматра да рат треба избећи када смо год у прилици да може да се избегне.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83016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Сун Цу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dirty="0" smtClean="0"/>
              <a:t>Ако до рата ипак дође, треба настојати да се  његово трајање ограничи највише што се може.</a:t>
            </a:r>
          </a:p>
          <a:p>
            <a:pPr algn="just"/>
            <a:r>
              <a:rPr lang="sr-Cyrl-RS" dirty="0" smtClean="0"/>
              <a:t>Сматра веома важним </a:t>
            </a:r>
            <a:r>
              <a:rPr lang="sr-Cyrl-RS" b="1" dirty="0" smtClean="0"/>
              <a:t>психолошки рат</a:t>
            </a:r>
            <a:r>
              <a:rPr lang="sr-Cyrl-RS" dirty="0" smtClean="0"/>
              <a:t>.</a:t>
            </a:r>
          </a:p>
          <a:p>
            <a:pPr algn="just"/>
            <a:r>
              <a:rPr lang="sr-Cyrl-RS" dirty="0" smtClean="0"/>
              <a:t>Најважнија ствар у рату јесте </a:t>
            </a:r>
            <a:r>
              <a:rPr lang="sr-Cyrl-RS" b="1" dirty="0" smtClean="0"/>
              <a:t>напад стратегије </a:t>
            </a:r>
            <a:r>
              <a:rPr lang="sr-Cyrl-RS" dirty="0" smtClean="0"/>
              <a:t>противничке стране.</a:t>
            </a:r>
          </a:p>
          <a:p>
            <a:pPr algn="just"/>
            <a:r>
              <a:rPr lang="sr-Cyrl-RS" dirty="0" smtClean="0"/>
              <a:t>Кључна</a:t>
            </a:r>
            <a:r>
              <a:rPr lang="sr-Cyrl-RS" dirty="0" smtClean="0"/>
              <a:t> </a:t>
            </a:r>
            <a:r>
              <a:rPr lang="sr-Cyrl-RS" dirty="0" smtClean="0"/>
              <a:t>ствар </a:t>
            </a:r>
            <a:r>
              <a:rPr lang="sr-Cyrl-RS" dirty="0" smtClean="0"/>
              <a:t>је</a:t>
            </a:r>
            <a:r>
              <a:rPr lang="sr-Cyrl-RS" dirty="0" smtClean="0"/>
              <a:t> </a:t>
            </a:r>
            <a:r>
              <a:rPr lang="sr-Cyrl-RS" b="1" dirty="0" smtClean="0"/>
              <a:t>морална дисциплина</a:t>
            </a:r>
            <a:r>
              <a:rPr lang="sr-Cyrl-RS" dirty="0" smtClean="0"/>
              <a:t> </a:t>
            </a:r>
            <a:r>
              <a:rPr lang="sr-Cyrl-RS" dirty="0" smtClean="0"/>
              <a:t>која се мора завести у властитим редовима.</a:t>
            </a:r>
          </a:p>
          <a:p>
            <a:pPr algn="just"/>
            <a:r>
              <a:rPr lang="sr-Cyrl-RS" dirty="0" smtClean="0"/>
              <a:t>Круцијална ствар је и постојање </a:t>
            </a:r>
            <a:r>
              <a:rPr lang="sr-Cyrl-RS" b="1" dirty="0" smtClean="0"/>
              <a:t>интегритета војсковође</a:t>
            </a:r>
            <a:r>
              <a:rPr lang="sr-Cyrl-RS" dirty="0" smtClean="0"/>
              <a:t>.</a:t>
            </a:r>
          </a:p>
          <a:p>
            <a:pPr algn="just"/>
            <a:endParaRPr lang="sr-Cyrl-RS" dirty="0" smtClean="0"/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79547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Карл фон Клаузевиц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dirty="0" smtClean="0"/>
              <a:t>Карл фон Клаузевиц је рођен 1780. године, а преминуо је 1831. године.</a:t>
            </a:r>
          </a:p>
          <a:p>
            <a:pPr algn="just"/>
            <a:r>
              <a:rPr lang="sr-Cyrl-RS" dirty="0" smtClean="0"/>
              <a:t>Клаузевиц сматра да је борба исто што и рат.</a:t>
            </a:r>
          </a:p>
          <a:p>
            <a:pPr algn="just"/>
            <a:r>
              <a:rPr lang="sr-Cyrl-RS" dirty="0" smtClean="0"/>
              <a:t>Одбрана је јачи вид борбе од напада.</a:t>
            </a:r>
          </a:p>
          <a:p>
            <a:pPr algn="just"/>
            <a:r>
              <a:rPr lang="sr-Cyrl-RS" dirty="0" smtClean="0"/>
              <a:t>Сматра да је рат сукоб великих интереса који се мора завршити крвопролићем.</a:t>
            </a:r>
          </a:p>
          <a:p>
            <a:pPr algn="just"/>
            <a:r>
              <a:rPr lang="sr-Cyrl-RS" dirty="0" smtClean="0"/>
              <a:t>Рат је акт силе којим се противник принуђује на потчињавање вољи супротне стране.</a:t>
            </a:r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2266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Карл фон Клаузевиц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Сматра да је рат само једно у низу средстава помоћу којег се води политика.</a:t>
            </a:r>
          </a:p>
          <a:p>
            <a:pPr algn="just"/>
            <a:r>
              <a:rPr lang="sr-Cyrl-RS" dirty="0" smtClean="0"/>
              <a:t>Његово најпознатије дело- </a:t>
            </a:r>
            <a:r>
              <a:rPr lang="en-US" dirty="0" smtClean="0"/>
              <a:t>“</a:t>
            </a:r>
            <a:r>
              <a:rPr lang="sr-Cyrl-RS" i="1" dirty="0" smtClean="0"/>
              <a:t>О рату</a:t>
            </a:r>
            <a:r>
              <a:rPr lang="en-US" i="1" dirty="0" smtClean="0"/>
              <a:t>”</a:t>
            </a:r>
            <a:r>
              <a:rPr lang="sr-Cyrl-RS" dirty="0" smtClean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14507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Рајмон Арон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Рајмон Арон је рођен 1905. године, а преминуо је 1983. године.</a:t>
            </a:r>
          </a:p>
          <a:p>
            <a:pPr algn="just"/>
            <a:r>
              <a:rPr lang="sr-Cyrl-RS" dirty="0" smtClean="0"/>
              <a:t>Његова најпознатија студија носи назив </a:t>
            </a:r>
            <a:r>
              <a:rPr lang="en-US" dirty="0" smtClean="0"/>
              <a:t>“</a:t>
            </a:r>
            <a:r>
              <a:rPr lang="sr-Cyrl-RS" i="1" dirty="0" smtClean="0"/>
              <a:t>Мир и рат између нација</a:t>
            </a:r>
            <a:r>
              <a:rPr lang="en-US" i="1" dirty="0" smtClean="0"/>
              <a:t>”</a:t>
            </a:r>
            <a:r>
              <a:rPr lang="sr-Cyrl-RS" dirty="0" smtClean="0"/>
              <a:t>.</a:t>
            </a:r>
            <a:endParaRPr lang="en-US" dirty="0" smtClean="0"/>
          </a:p>
          <a:p>
            <a:pPr algn="just"/>
            <a:r>
              <a:rPr lang="sr-Cyrl-RS" dirty="0" smtClean="0"/>
              <a:t>Сматра да политика мора бити подређена вођењу рата.</a:t>
            </a:r>
          </a:p>
          <a:p>
            <a:pPr algn="just"/>
            <a:r>
              <a:rPr lang="sr-Cyrl-RS" dirty="0" smtClean="0"/>
              <a:t>Војни командант увек мора бити подређен политичком вођству.</a:t>
            </a:r>
          </a:p>
        </p:txBody>
      </p:sp>
    </p:spTree>
    <p:extLst>
      <p:ext uri="{BB962C8B-B14F-4D97-AF65-F5344CB8AC3E}">
        <p14:creationId xmlns:p14="http://schemas.microsoft.com/office/powerpoint/2010/main" val="167682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Теорије рата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dirty="0" smtClean="0"/>
              <a:t>Истиче се значај </a:t>
            </a:r>
            <a:r>
              <a:rPr lang="sr-Cyrl-RS" b="1" dirty="0" smtClean="0"/>
              <a:t>ПОЛЕМОЛОГИЈЕ</a:t>
            </a:r>
            <a:r>
              <a:rPr lang="sr-Cyrl-RS" dirty="0" smtClean="0"/>
              <a:t>- тј. науке о рату.</a:t>
            </a:r>
          </a:p>
          <a:p>
            <a:pPr algn="just"/>
            <a:r>
              <a:rPr lang="sr-Cyrl-RS" dirty="0" smtClean="0"/>
              <a:t>Постоје бројне поделе ратова.</a:t>
            </a:r>
          </a:p>
          <a:p>
            <a:pPr algn="just"/>
            <a:r>
              <a:rPr lang="sr-Cyrl-RS" dirty="0" smtClean="0"/>
              <a:t>Ако као критеријум узмемо </a:t>
            </a:r>
            <a:r>
              <a:rPr lang="sr-Cyrl-RS" b="1" dirty="0" smtClean="0"/>
              <a:t>простор и употребу ратних средстава</a:t>
            </a:r>
            <a:r>
              <a:rPr lang="sr-Cyrl-RS" dirty="0" smtClean="0"/>
              <a:t>, ратове можемо поделити на: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/>
              <a:t>т</a:t>
            </a:r>
            <a:r>
              <a:rPr lang="sr-Cyrl-RS" dirty="0" smtClean="0"/>
              <a:t>оталне;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/>
              <a:t>о</a:t>
            </a:r>
            <a:r>
              <a:rPr lang="sr-Cyrl-RS" dirty="0" smtClean="0"/>
              <a:t>граничене;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/>
              <a:t>л</a:t>
            </a:r>
            <a:r>
              <a:rPr lang="sr-Cyrl-RS" dirty="0" smtClean="0"/>
              <a:t>окалне.</a:t>
            </a:r>
          </a:p>
          <a:p>
            <a:pPr marL="0" indent="0" algn="just">
              <a:buNone/>
            </a:pPr>
            <a:endParaRPr lang="sr-Cyrl-RS" dirty="0" smtClean="0"/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0776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Теорије рата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Тоталне ратове можемо поделити на: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о</a:t>
            </a:r>
            <a:r>
              <a:rPr lang="sr-Cyrl-RS" dirty="0" smtClean="0"/>
              <a:t>пште;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г</a:t>
            </a:r>
            <a:r>
              <a:rPr lang="sr-Cyrl-RS" dirty="0" smtClean="0"/>
              <a:t>лобалне;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с</a:t>
            </a:r>
            <a:r>
              <a:rPr lang="sr-Cyrl-RS" dirty="0" smtClean="0"/>
              <a:t>ветске.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 smtClean="0"/>
              <a:t>Ако као критеријум узмемо </a:t>
            </a:r>
            <a:r>
              <a:rPr lang="sr-Cyrl-RS" b="1" dirty="0" smtClean="0"/>
              <a:t>карактер</a:t>
            </a:r>
            <a:r>
              <a:rPr lang="sr-Cyrl-RS" dirty="0" smtClean="0"/>
              <a:t> рата, ратови се деле на: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о</a:t>
            </a:r>
            <a:r>
              <a:rPr lang="sr-Cyrl-RS" dirty="0" smtClean="0"/>
              <a:t>слободилачке;</a:t>
            </a:r>
          </a:p>
          <a:p>
            <a:pPr marL="0" indent="0" algn="just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5737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Теорије рата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о</a:t>
            </a:r>
            <a:r>
              <a:rPr lang="sr-Cyrl-RS" dirty="0" smtClean="0"/>
              <a:t>дбрамбене;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г</a:t>
            </a:r>
            <a:r>
              <a:rPr lang="sr-Cyrl-RS" dirty="0" smtClean="0"/>
              <a:t>рађанске;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и</a:t>
            </a:r>
            <a:r>
              <a:rPr lang="sr-Cyrl-RS" dirty="0" smtClean="0"/>
              <a:t>мперијалистичке;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к</a:t>
            </a:r>
            <a:r>
              <a:rPr lang="sr-Cyrl-RS" dirty="0" smtClean="0"/>
              <a:t>олонијалне;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в</a:t>
            </a:r>
            <a:r>
              <a:rPr lang="sr-Cyrl-RS" dirty="0" smtClean="0"/>
              <a:t>ерске.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 smtClean="0"/>
              <a:t>Ако као критеријум узмемо </a:t>
            </a:r>
            <a:r>
              <a:rPr lang="sr-Cyrl-RS" b="1" dirty="0" smtClean="0"/>
              <a:t>врсту оружја</a:t>
            </a:r>
            <a:r>
              <a:rPr lang="sr-Cyrl-RS" dirty="0" smtClean="0"/>
              <a:t>, ратове делимо на: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3415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Теорије рата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н</a:t>
            </a:r>
            <a:r>
              <a:rPr lang="sr-Cyrl-RS" dirty="0" smtClean="0"/>
              <a:t>уклеарне;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к</a:t>
            </a:r>
            <a:r>
              <a:rPr lang="sr-Cyrl-RS" dirty="0" smtClean="0"/>
              <a:t>онвенционалне;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б</a:t>
            </a:r>
            <a:r>
              <a:rPr lang="sr-Cyrl-RS" dirty="0" smtClean="0"/>
              <a:t>иолошке.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 smtClean="0"/>
              <a:t>Ако нам је кључни критеријум </a:t>
            </a:r>
            <a:r>
              <a:rPr lang="sr-Cyrl-RS" b="1" dirty="0" smtClean="0"/>
              <a:t>покретљивост, </a:t>
            </a:r>
            <a:r>
              <a:rPr lang="sr-Cyrl-RS" dirty="0" smtClean="0"/>
              <a:t>ратове можемо поделити на: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м</a:t>
            </a:r>
            <a:r>
              <a:rPr lang="sr-Cyrl-RS" dirty="0" smtClean="0"/>
              <a:t>аневарске;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п</a:t>
            </a:r>
            <a:r>
              <a:rPr lang="sr-Cyrl-RS" dirty="0" smtClean="0"/>
              <a:t>озиционе;</a:t>
            </a:r>
          </a:p>
          <a:p>
            <a:pPr marL="0" indent="0" algn="just">
              <a:buNone/>
            </a:pPr>
            <a:endParaRPr lang="sr-Cyrl-RS" dirty="0" smtClean="0"/>
          </a:p>
          <a:p>
            <a:pPr marL="0" indent="0" algn="just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1635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Теорије рата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г</a:t>
            </a:r>
            <a:r>
              <a:rPr lang="sr-Cyrl-RS" dirty="0" smtClean="0"/>
              <a:t>ерилске.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 smtClean="0"/>
              <a:t>Постоји много учења </a:t>
            </a:r>
            <a:r>
              <a:rPr lang="sr-Cyrl-RS" dirty="0" smtClean="0"/>
              <a:t>која </a:t>
            </a:r>
            <a:r>
              <a:rPr lang="sr-Cyrl-RS" dirty="0" smtClean="0"/>
              <a:t>су </a:t>
            </a:r>
            <a:r>
              <a:rPr lang="sr-Cyrl-RS" dirty="0" smtClean="0"/>
              <a:t>била посвећена природи и узроцима </a:t>
            </a:r>
            <a:r>
              <a:rPr lang="sr-Cyrl-RS" dirty="0" smtClean="0"/>
              <a:t>рата.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 smtClean="0"/>
              <a:t>Прво у низу је било </a:t>
            </a:r>
            <a:r>
              <a:rPr lang="sr-Cyrl-RS" b="1" dirty="0" smtClean="0"/>
              <a:t>кинеско Велико учење</a:t>
            </a:r>
            <a:r>
              <a:rPr lang="sr-Cyrl-RS" dirty="0" smtClean="0"/>
              <a:t> по коме су ратови последица погрешног владања државама.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 smtClean="0"/>
              <a:t>Познато је и </a:t>
            </a:r>
            <a:r>
              <a:rPr lang="sr-Cyrl-RS" b="1" dirty="0" smtClean="0"/>
              <a:t>реалистичко учење </a:t>
            </a:r>
            <a:r>
              <a:rPr lang="sr-Cyrl-RS" dirty="0" smtClean="0"/>
              <a:t>које непосредне узроке рата види у систему међународних односа у коме државе не могу да рачунају на било ког другог заштитника њихове безбедности.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2052725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Теорије рата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Познато је </a:t>
            </a:r>
            <a:r>
              <a:rPr lang="sr-Cyrl-RS" b="1" dirty="0" smtClean="0"/>
              <a:t>марксистичко гледиште </a:t>
            </a:r>
            <a:r>
              <a:rPr lang="sr-Cyrl-RS" dirty="0" smtClean="0"/>
              <a:t>које појаву рата објашњава углавном из угла класног сукоба.</a:t>
            </a:r>
          </a:p>
          <a:p>
            <a:pPr algn="just"/>
            <a:r>
              <a:rPr lang="sr-Cyrl-RS" b="1" dirty="0" smtClean="0"/>
              <a:t>Геополитичке теорије </a:t>
            </a:r>
            <a:r>
              <a:rPr lang="sr-Cyrl-RS" dirty="0" smtClean="0"/>
              <a:t>порекло рата објашњавају географским положајем појединих народа.</a:t>
            </a:r>
          </a:p>
          <a:p>
            <a:pPr algn="just"/>
            <a:r>
              <a:rPr lang="sr-Cyrl-RS" b="1" dirty="0" smtClean="0"/>
              <a:t>Психолошке теорије </a:t>
            </a:r>
            <a:r>
              <a:rPr lang="sr-Cyrl-RS" dirty="0" smtClean="0"/>
              <a:t>узрок рата проналазе у човековој вољи за моћ.</a:t>
            </a:r>
          </a:p>
          <a:p>
            <a:pPr algn="just"/>
            <a:r>
              <a:rPr lang="sr-Cyrl-RS" b="1" dirty="0" smtClean="0"/>
              <a:t>Социјалдарвинистичке теорије </a:t>
            </a:r>
            <a:r>
              <a:rPr lang="sr-Cyrl-RS" dirty="0" smtClean="0"/>
              <a:t>узрок рата везују за потребу опстанка најјачих и најприлагодљивијих народа.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338758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Теорије рата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b="1" dirty="0" smtClean="0"/>
              <a:t>Биолошке теорије </a:t>
            </a:r>
            <a:r>
              <a:rPr lang="sr-Cyrl-RS" dirty="0" smtClean="0"/>
              <a:t>узрок рата виде у природној неједнакости људи те у постојању потребе да они расно комплетнији народи наметну вољу оним другим народима који то нису.</a:t>
            </a:r>
          </a:p>
          <a:p>
            <a:pPr algn="just"/>
            <a:r>
              <a:rPr lang="sr-Cyrl-RS" b="1" dirty="0" smtClean="0"/>
              <a:t>Религиозне теорије</a:t>
            </a:r>
            <a:r>
              <a:rPr lang="sr-Cyrl-RS" dirty="0" smtClean="0"/>
              <a:t> рат сматрају натприродном појавом и сам рат приписују првобитном греху.</a:t>
            </a:r>
          </a:p>
          <a:p>
            <a:pPr algn="just"/>
            <a:r>
              <a:rPr lang="sr-Cyrl-RS" b="1" dirty="0" smtClean="0"/>
              <a:t>Плуралистичке теорије </a:t>
            </a:r>
            <a:r>
              <a:rPr lang="sr-Cyrl-RS" dirty="0" smtClean="0"/>
              <a:t>полазе од тога да је рат комплексна друштвена појава која се јавља због низа различитих чинилаца тј. фактора.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950360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Теорије рата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dirty="0" smtClean="0"/>
              <a:t>Са друге стране, постоје бројне теорије које су, у својим основним поставкама, против рата. Неке од њих су: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т</a:t>
            </a:r>
            <a:r>
              <a:rPr lang="sr-Cyrl-RS" dirty="0" smtClean="0"/>
              <a:t>аоистичке теорије;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с</a:t>
            </a:r>
            <a:r>
              <a:rPr lang="sr-Cyrl-RS" dirty="0" smtClean="0"/>
              <a:t>тоицизам;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г</a:t>
            </a:r>
            <a:r>
              <a:rPr lang="sr-Cyrl-RS" dirty="0" smtClean="0"/>
              <a:t>андизам.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 smtClean="0"/>
              <a:t>Теорије које оправдају постојање рата, оправданост проналазе у следећим чињеницама: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03248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409</TotalTime>
  <Words>869</Words>
  <Application>Microsoft Office PowerPoint</Application>
  <PresentationFormat>Custom</PresentationFormat>
  <Paragraphs>101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Organic</vt:lpstr>
      <vt:lpstr>Теорије рата</vt:lpstr>
      <vt:lpstr>Теорије рата</vt:lpstr>
      <vt:lpstr>Теорије рата</vt:lpstr>
      <vt:lpstr>Теорије рата</vt:lpstr>
      <vt:lpstr>Теорије рата</vt:lpstr>
      <vt:lpstr>Теорије рата</vt:lpstr>
      <vt:lpstr>Теорије рата</vt:lpstr>
      <vt:lpstr>Теорије рата</vt:lpstr>
      <vt:lpstr>Теорије рата</vt:lpstr>
      <vt:lpstr>Теорије рата</vt:lpstr>
      <vt:lpstr>Теорије рата</vt:lpstr>
      <vt:lpstr>Теорије рата</vt:lpstr>
      <vt:lpstr>Теорије рата</vt:lpstr>
      <vt:lpstr>Теорије рата</vt:lpstr>
      <vt:lpstr>Сун Цу</vt:lpstr>
      <vt:lpstr>Сун Цу</vt:lpstr>
      <vt:lpstr>Карл фон Клаузевиц</vt:lpstr>
      <vt:lpstr>Карл фон Клаузевиц</vt:lpstr>
      <vt:lpstr>Рајмон Арон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Промоционална функција и функционална анализа права Норберта Бобиа</dc:title>
  <dc:creator>USER</dc:creator>
  <cp:lastModifiedBy>Srdjan Djordjevic</cp:lastModifiedBy>
  <cp:revision>58</cp:revision>
  <dcterms:created xsi:type="dcterms:W3CDTF">2020-05-09T16:54:57Z</dcterms:created>
  <dcterms:modified xsi:type="dcterms:W3CDTF">2020-05-27T10:55:05Z</dcterms:modified>
</cp:coreProperties>
</file>