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6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CBE8B-CAB6-46AC-B2C9-BD21AE86F23A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C36EC-1499-414A-BCFC-E1A63B16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09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7838983-2BC8-4A00-B162-336D26F995A8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0D2ADB5-491F-4C6F-858E-A89DD0575C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743200"/>
            <a:ext cx="8001000" cy="612775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НУЖНИ ДЕО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Оправдање нужног дела</a:t>
            </a:r>
          </a:p>
          <a:p>
            <a:r>
              <a:rPr lang="sr-Cyrl-RS" dirty="0" smtClean="0"/>
              <a:t>Правна природа нужног дела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5867400"/>
            <a:ext cx="3276600" cy="365125"/>
          </a:xfrm>
        </p:spPr>
        <p:txBody>
          <a:bodyPr/>
          <a:lstStyle/>
          <a:p>
            <a:r>
              <a:rPr lang="sr-Cyrl-RS" sz="1400" i="1" dirty="0" smtClean="0"/>
              <a:t>Доц. др Тамара Ђурђић-Милошевић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0662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384" y="1828800"/>
            <a:ext cx="8991599" cy="5029200"/>
          </a:xfrm>
        </p:spPr>
        <p:txBody>
          <a:bodyPr>
            <a:noAutofit/>
          </a:bodyPr>
          <a:lstStyle/>
          <a:p>
            <a:r>
              <a:rPr lang="sr-Cyrl-RS" sz="1800" dirty="0">
                <a:solidFill>
                  <a:srgbClr val="C00000"/>
                </a:solidFill>
              </a:rPr>
              <a:t>Облигационоправна природа </a:t>
            </a:r>
            <a:r>
              <a:rPr lang="sr-Cyrl-RS" sz="1800" dirty="0"/>
              <a:t>права на нужни део има корене у германском праву те је углавном заступљена у земљама германске правне традиције (</a:t>
            </a:r>
            <a:r>
              <a:rPr lang="sr-Cyrl-RS" sz="1800" i="1" dirty="0"/>
              <a:t>Немачкој, </a:t>
            </a:r>
            <a:r>
              <a:rPr lang="sr-Cyrl-RS" sz="1800" i="1" dirty="0" smtClean="0"/>
              <a:t>Аустрији, али и  </a:t>
            </a:r>
            <a:r>
              <a:rPr lang="sr-Cyrl-RS" sz="1800" i="1" dirty="0"/>
              <a:t>Холандији, Мађарској</a:t>
            </a:r>
            <a:r>
              <a:rPr lang="sr-Cyrl-RS" sz="1800" i="1" dirty="0" smtClean="0"/>
              <a:t>, Пољској</a:t>
            </a:r>
            <a:r>
              <a:rPr lang="sr-Cyrl-RS" sz="1800" dirty="0"/>
              <a:t>). </a:t>
            </a:r>
            <a:endParaRPr lang="en-US" sz="1800" dirty="0"/>
          </a:p>
          <a:p>
            <a:r>
              <a:rPr lang="sr-Cyrl-RS" sz="1800" dirty="0" smtClean="0"/>
              <a:t>Нужни наследник- </a:t>
            </a:r>
            <a:r>
              <a:rPr lang="sr-Cyrl-RS" sz="1800" i="1" dirty="0"/>
              <a:t>поверилац посебне </a:t>
            </a:r>
            <a:r>
              <a:rPr lang="sr-Cyrl-RS" sz="1800" i="1" dirty="0" smtClean="0"/>
              <a:t>врсте</a:t>
            </a:r>
            <a:r>
              <a:rPr lang="sr-Cyrl-RS" sz="1800" dirty="0" smtClean="0"/>
              <a:t>; повредом </a:t>
            </a:r>
            <a:r>
              <a:rPr lang="sr-Cyrl-RS" sz="1800" dirty="0"/>
              <a:t>нужног дела настаје облигациони однос између нужног наследника као повериоца, </a:t>
            </a:r>
            <a:r>
              <a:rPr lang="sr-Cyrl-RS" sz="1800" dirty="0" smtClean="0"/>
              <a:t>и </a:t>
            </a:r>
            <a:r>
              <a:rPr lang="sr-Cyrl-RS" sz="1800" dirty="0"/>
              <a:t>тестаментарних </a:t>
            </a:r>
            <a:r>
              <a:rPr lang="sr-Cyrl-RS" sz="1800" dirty="0" smtClean="0"/>
              <a:t>наследника </a:t>
            </a:r>
            <a:r>
              <a:rPr lang="sr-Cyrl-RS" sz="1800" dirty="0"/>
              <a:t>као дужника</a:t>
            </a:r>
            <a:r>
              <a:rPr lang="sr-Cyrl-RS" sz="1800" dirty="0" smtClean="0"/>
              <a:t>;</a:t>
            </a:r>
          </a:p>
          <a:p>
            <a:r>
              <a:rPr lang="sr-Cyrl-RS" sz="1800" dirty="0" smtClean="0"/>
              <a:t>Нужни наследник има </a:t>
            </a:r>
            <a:r>
              <a:rPr lang="sr-Cyrl-RS" sz="1800" dirty="0"/>
              <a:t>право да захтева  новчану противвредност свог нужног дела подношењем кондемнаторне тужбе; </a:t>
            </a:r>
            <a:endParaRPr lang="sr-Cyrl-RS" sz="1800" dirty="0" smtClean="0"/>
          </a:p>
          <a:p>
            <a:r>
              <a:rPr lang="sr-Cyrl-RS" sz="1800" dirty="0"/>
              <a:t>О</a:t>
            </a:r>
            <a:r>
              <a:rPr lang="sr-Cyrl-RS" sz="1800" dirty="0" smtClean="0"/>
              <a:t>длука </a:t>
            </a:r>
            <a:r>
              <a:rPr lang="sr-Cyrl-RS" sz="1800" dirty="0"/>
              <a:t>суда о исплати новчане надокнаде нужном наследнику на име нужног дела, </a:t>
            </a:r>
            <a:r>
              <a:rPr lang="sr-Cyrl-RS" sz="1800" i="1" dirty="0"/>
              <a:t>конститутивног</a:t>
            </a:r>
            <a:r>
              <a:rPr lang="sr-Cyrl-RS" sz="1800" dirty="0"/>
              <a:t> је карактера и производи дејство од тренутка ступања на снагу</a:t>
            </a:r>
            <a:r>
              <a:rPr lang="sr-Cyrl-RS" sz="1800" dirty="0" smtClean="0"/>
              <a:t>;</a:t>
            </a:r>
            <a:r>
              <a:rPr lang="sr-Cyrl-RS" sz="1800" dirty="0"/>
              <a:t> </a:t>
            </a:r>
            <a:endParaRPr lang="sr-Cyrl-RS" sz="1800" dirty="0" smtClean="0"/>
          </a:p>
          <a:p>
            <a:r>
              <a:rPr lang="sr-Cyrl-RS" sz="1800" b="1" i="1" dirty="0" smtClean="0"/>
              <a:t>Предност</a:t>
            </a:r>
            <a:r>
              <a:rPr lang="sr-Cyrl-RS" sz="1800" dirty="0" smtClean="0"/>
              <a:t>- практичност (не компликује управљање и располагање наследством, не учествује у деоби наследства); </a:t>
            </a:r>
            <a:r>
              <a:rPr lang="sr-Cyrl-RS" sz="1800" dirty="0"/>
              <a:t>слобода тестирања остаје неповређена; очување целовитости привредних јединица</a:t>
            </a:r>
            <a:r>
              <a:rPr lang="sr-Cyrl-RS" sz="1800" dirty="0" smtClean="0"/>
              <a:t>;</a:t>
            </a:r>
          </a:p>
          <a:p>
            <a:r>
              <a:rPr lang="ru-RU" sz="1800" b="1" i="1" dirty="0" smtClean="0"/>
              <a:t>Недостатак</a:t>
            </a:r>
            <a:r>
              <a:rPr lang="ru-RU" sz="1800" i="1" dirty="0" smtClean="0"/>
              <a:t>: </a:t>
            </a:r>
            <a:r>
              <a:rPr lang="ru-RU" sz="1800" dirty="0" smtClean="0"/>
              <a:t>ризик за нужног наследника да </a:t>
            </a:r>
            <a:r>
              <a:rPr lang="ru-RU" sz="1800" dirty="0"/>
              <a:t>новчана противвредност нужног дела услед инфлације буде смањена</a:t>
            </a:r>
            <a:r>
              <a:rPr lang="sr-Cyrl-RS" sz="1800" dirty="0" smtClean="0"/>
              <a:t> </a:t>
            </a:r>
            <a:r>
              <a:rPr lang="ru-RU" sz="1800" dirty="0"/>
              <a:t>нужног наследника, </a:t>
            </a:r>
            <a:r>
              <a:rPr lang="ru-RU" sz="1800" dirty="0" smtClean="0"/>
              <a:t>уколико </a:t>
            </a:r>
            <a:r>
              <a:rPr lang="ru-RU" sz="1800" dirty="0"/>
              <a:t>од момента смрти оставиоца до момента реализације његовог права на нужни део, протекне дужи временски </a:t>
            </a:r>
            <a:r>
              <a:rPr lang="ru-RU" sz="1800" dirty="0" smtClean="0"/>
              <a:t>период;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998310" cy="1054250"/>
          </a:xfrm>
        </p:spPr>
        <p:txBody>
          <a:bodyPr/>
          <a:lstStyle/>
          <a:p>
            <a:r>
              <a:rPr lang="sr-Cyrl-RS" sz="3000" b="1" dirty="0"/>
              <a:t>Правна природа права на нужни </a:t>
            </a:r>
            <a:r>
              <a:rPr lang="sr-Cyrl-RS" sz="3000" b="1" dirty="0" smtClean="0"/>
              <a:t>део</a:t>
            </a:r>
            <a:br>
              <a:rPr lang="sr-Cyrl-RS" sz="3000" b="1" dirty="0" smtClean="0"/>
            </a:br>
            <a:r>
              <a:rPr lang="sr-Cyrl-RS" sz="3000" b="1" dirty="0" smtClean="0"/>
              <a:t>-</a:t>
            </a:r>
            <a:r>
              <a:rPr lang="sr-Cyrl-RS" sz="3000" b="1" i="1" dirty="0" smtClean="0"/>
              <a:t>облигационоправни концепт-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10686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524000"/>
            <a:ext cx="90678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100" dirty="0" smtClean="0"/>
          </a:p>
          <a:p>
            <a:pPr>
              <a:lnSpc>
                <a:spcPts val="2520"/>
              </a:lnSpc>
            </a:pPr>
            <a:r>
              <a:rPr lang="sr-Cyrl-RS" sz="2100" i="1" dirty="0" smtClean="0"/>
              <a:t>У упоредном праву </a:t>
            </a:r>
            <a:r>
              <a:rPr lang="sr-Cyrl-RS" sz="2100" dirty="0" smtClean="0"/>
              <a:t> доминантна је облигационоправна концепција наслеђивања; и они </a:t>
            </a:r>
            <a:r>
              <a:rPr lang="sr-Cyrl-RS" sz="2100" dirty="0"/>
              <a:t>правни системи који су традиционално били доследни наследноправаној природи права на нужни део, орјентишу се као облигационопавној природи нужног дела (</a:t>
            </a:r>
            <a:r>
              <a:rPr lang="sr-Cyrl-RS" sz="2100" i="1" dirty="0"/>
              <a:t>Француска, Холандија, извесно и Белгија</a:t>
            </a:r>
            <a:r>
              <a:rPr lang="sr-Cyrl-RS" sz="2100" dirty="0"/>
              <a:t>). Разлог овакве тенцденције лежи управо у успостављању равнотеже између слободе тестирања и породичног карактера </a:t>
            </a:r>
            <a:r>
              <a:rPr lang="sr-Cyrl-RS" sz="2100" dirty="0" smtClean="0"/>
              <a:t>наслеђивања;</a:t>
            </a:r>
            <a:endParaRPr lang="sr-Cyrl-RS" sz="2100" dirty="0"/>
          </a:p>
          <a:p>
            <a:r>
              <a:rPr lang="sr-Cyrl-RS" sz="2100" i="1" dirty="0" smtClean="0"/>
              <a:t>У српском праву </a:t>
            </a:r>
            <a:r>
              <a:rPr lang="sr-Cyrl-RS" sz="2100" dirty="0" smtClean="0"/>
              <a:t>-  облигациона природа права на нужни део постављена је као претпоставка; Ова претпоставка се може оборити на два начина:</a:t>
            </a:r>
          </a:p>
          <a:p>
            <a:pPr lvl="1">
              <a:buFont typeface="Arial" pitchFamily="34" charset="0"/>
              <a:buChar char="•"/>
            </a:pPr>
            <a:r>
              <a:rPr lang="sr-Cyrl-RS" sz="2100" i="1" dirty="0"/>
              <a:t>о</a:t>
            </a:r>
            <a:r>
              <a:rPr lang="sr-Cyrl-RS" sz="2100" i="1" dirty="0" smtClean="0"/>
              <a:t>ставиочевом вољом исказаном у завештању</a:t>
            </a:r>
            <a:r>
              <a:rPr lang="sr-Cyrl-RS" sz="2100" i="1" dirty="0"/>
              <a:t> </a:t>
            </a:r>
            <a:r>
              <a:rPr lang="sr-Cyrl-RS" sz="2100" dirty="0" smtClean="0"/>
              <a:t>(јер одређивање </a:t>
            </a:r>
            <a:r>
              <a:rPr lang="sr-Cyrl-RS" sz="2100" dirty="0"/>
              <a:t>правне природе права на нужни део спада у домен слободе </a:t>
            </a:r>
            <a:r>
              <a:rPr lang="sr-Cyrl-RS" sz="2100" dirty="0" smtClean="0"/>
              <a:t>тестирања); </a:t>
            </a:r>
          </a:p>
          <a:p>
            <a:pPr lvl="1">
              <a:buFont typeface="Arial" pitchFamily="34" charset="0"/>
              <a:buChar char="•"/>
            </a:pPr>
            <a:r>
              <a:rPr lang="sr-Cyrl-RS" sz="2100" i="1" dirty="0"/>
              <a:t>н</a:t>
            </a:r>
            <a:r>
              <a:rPr lang="sr-Cyrl-RS" sz="2100" i="1" dirty="0" smtClean="0"/>
              <a:t>а основу преображајне одлуке суда</a:t>
            </a:r>
            <a:r>
              <a:rPr lang="sr-Cyrl-RS" sz="2100" dirty="0" smtClean="0"/>
              <a:t>, на захтев нужног наследника који захтева аликвотни део заоставштине, када за то постоје оправдани разлози;  </a:t>
            </a:r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000" b="1" dirty="0"/>
              <a:t>Правна природа права на нужни део</a:t>
            </a:r>
            <a:br>
              <a:rPr lang="sr-Cyrl-RS" sz="3000" b="1" dirty="0"/>
            </a:br>
            <a:r>
              <a:rPr lang="sr-Cyrl-RS" sz="3000" b="1" dirty="0" smtClean="0"/>
              <a:t>-</a:t>
            </a:r>
            <a:r>
              <a:rPr lang="sr-Cyrl-RS" sz="3000" b="1" i="1" dirty="0"/>
              <a:t> облигационоправни концепт-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6220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057400"/>
            <a:ext cx="8458200" cy="4800600"/>
          </a:xfrm>
        </p:spPr>
        <p:txBody>
          <a:bodyPr>
            <a:noAutofit/>
          </a:bodyPr>
          <a:lstStyle/>
          <a:p>
            <a:r>
              <a:rPr lang="ru-RU" sz="1900" b="1" i="1" dirty="0" smtClean="0"/>
              <a:t>Сличност</a:t>
            </a:r>
            <a:r>
              <a:rPr lang="ru-RU" sz="1900" i="1" dirty="0" smtClean="0"/>
              <a:t> облигационе и наследноправне </a:t>
            </a:r>
            <a:r>
              <a:rPr lang="ru-RU" sz="1900" i="1" dirty="0"/>
              <a:t>концепција </a:t>
            </a:r>
            <a:r>
              <a:rPr lang="ru-RU" sz="1900" i="1" dirty="0" smtClean="0"/>
              <a:t> нужног дела </a:t>
            </a:r>
            <a:r>
              <a:rPr lang="ru-RU" sz="1900" dirty="0" smtClean="0"/>
              <a:t>огледа </a:t>
            </a:r>
            <a:r>
              <a:rPr lang="ru-RU" sz="1900" dirty="0"/>
              <a:t>се </a:t>
            </a:r>
            <a:r>
              <a:rPr lang="ru-RU" sz="1900" dirty="0" smtClean="0"/>
              <a:t>у  следећем:</a:t>
            </a:r>
          </a:p>
          <a:p>
            <a:pPr>
              <a:buFont typeface="Wingdings" pitchFamily="2" charset="2"/>
              <a:buChar char="Ø"/>
            </a:pPr>
            <a:r>
              <a:rPr lang="ru-RU" sz="1900" dirty="0"/>
              <a:t>п</a:t>
            </a:r>
            <a:r>
              <a:rPr lang="ru-RU" sz="1900" dirty="0" smtClean="0"/>
              <a:t>раво на нужни део нужни наследник стиче </a:t>
            </a:r>
            <a:r>
              <a:rPr lang="ru-RU" sz="1900" dirty="0"/>
              <a:t>моментом отварања </a:t>
            </a:r>
            <a:r>
              <a:rPr lang="ru-RU" sz="1900" dirty="0" smtClean="0"/>
              <a:t>наслеђа;</a:t>
            </a:r>
          </a:p>
          <a:p>
            <a:pPr>
              <a:buFont typeface="Wingdings" pitchFamily="2" charset="2"/>
              <a:buChar char="Ø"/>
            </a:pPr>
            <a:r>
              <a:rPr lang="ru-RU" sz="1900" dirty="0"/>
              <a:t>н</a:t>
            </a:r>
            <a:r>
              <a:rPr lang="ru-RU" sz="1900" dirty="0" smtClean="0"/>
              <a:t>ужни наследник мора да испуни исте услове за стицање својства нужног наследника, независно од правне природе нужног дела;</a:t>
            </a:r>
          </a:p>
          <a:p>
            <a:pPr>
              <a:buFont typeface="Wingdings" pitchFamily="2" charset="2"/>
              <a:buChar char="Ø"/>
            </a:pPr>
            <a:r>
              <a:rPr lang="ru-RU" sz="1900" dirty="0"/>
              <a:t>н</a:t>
            </a:r>
            <a:r>
              <a:rPr lang="ru-RU" sz="1900" dirty="0" smtClean="0"/>
              <a:t>а </a:t>
            </a:r>
            <a:r>
              <a:rPr lang="ru-RU" sz="1900" dirty="0"/>
              <a:t>исти начин се утврђује обрачунска вредност заоставштине и величина нужног дела која је иста, без обзира на његову правну природу, као и на то да ли је дошло до повреде права на нужни </a:t>
            </a:r>
            <a:r>
              <a:rPr lang="ru-RU" sz="1900" dirty="0" smtClean="0"/>
              <a:t>део;</a:t>
            </a:r>
          </a:p>
          <a:p>
            <a:pPr>
              <a:buFont typeface="Wingdings" pitchFamily="2" charset="2"/>
              <a:buChar char="Ø"/>
            </a:pPr>
            <a:r>
              <a:rPr lang="ru-RU" sz="1900" dirty="0"/>
              <a:t>п</a:t>
            </a:r>
            <a:r>
              <a:rPr lang="ru-RU" sz="1900" dirty="0" smtClean="0"/>
              <a:t>одударност </a:t>
            </a:r>
            <a:r>
              <a:rPr lang="ru-RU" sz="1900" dirty="0"/>
              <a:t>постоји и у погледу лица која одговарају за намирење нужних наследника код обе концепције (то су завештајни наследници, непосредни испорукопримци, односно поклонопримци</a:t>
            </a:r>
            <a:r>
              <a:rPr lang="ru-RU" sz="1900" dirty="0" smtClean="0"/>
              <a:t>).</a:t>
            </a:r>
          </a:p>
          <a:p>
            <a:pPr>
              <a:buFont typeface="Wingdings" pitchFamily="2" charset="2"/>
              <a:buChar char="Ø"/>
            </a:pPr>
            <a:r>
              <a:rPr lang="ru-RU" sz="1900" dirty="0" smtClean="0"/>
              <a:t>нужни </a:t>
            </a:r>
            <a:r>
              <a:rPr lang="ru-RU" sz="1900" dirty="0"/>
              <a:t>наследник не одговара за оставиочеве дугове до висине вредности нужног </a:t>
            </a:r>
            <a:r>
              <a:rPr lang="ru-RU" sz="1900" dirty="0" smtClean="0"/>
              <a:t>дела, ни у једној концепцији;</a:t>
            </a:r>
          </a:p>
          <a:p>
            <a:pPr>
              <a:buFont typeface="Wingdings" pitchFamily="2" charset="2"/>
              <a:buChar char="Ø"/>
            </a:pPr>
            <a:r>
              <a:rPr lang="ru-RU" sz="1900" dirty="0"/>
              <a:t>р</a:t>
            </a:r>
            <a:r>
              <a:rPr lang="ru-RU" sz="1900" dirty="0" smtClean="0"/>
              <a:t>окови </a:t>
            </a:r>
            <a:r>
              <a:rPr lang="ru-RU" sz="1900" dirty="0"/>
              <a:t>у којима се може истицати захтев за намирења нужног дела су </a:t>
            </a:r>
            <a:r>
              <a:rPr lang="ru-RU" sz="1900" dirty="0" smtClean="0"/>
              <a:t>исти у обе концепције; </a:t>
            </a:r>
            <a:endParaRPr lang="en-US" sz="1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000" b="1" dirty="0"/>
              <a:t>Правна природа права на нужни </a:t>
            </a:r>
            <a:r>
              <a:rPr lang="sr-Cyrl-RS" sz="3000" b="1" dirty="0" smtClean="0"/>
              <a:t>део</a:t>
            </a:r>
            <a:br>
              <a:rPr lang="sr-Cyrl-RS" sz="3000" b="1" dirty="0" smtClean="0"/>
            </a:br>
            <a:r>
              <a:rPr lang="sr-Cyrl-RS" sz="3000" b="1" dirty="0" smtClean="0"/>
              <a:t>-</a:t>
            </a:r>
            <a:r>
              <a:rPr lang="sr-Cyrl-RS" sz="3000" b="1" i="1" dirty="0" smtClean="0"/>
              <a:t>сличност концепција-</a:t>
            </a:r>
            <a:endParaRPr lang="en-US" sz="3000" i="1" dirty="0"/>
          </a:p>
        </p:txBody>
      </p:sp>
    </p:spTree>
    <p:extLst>
      <p:ext uri="{BB962C8B-B14F-4D97-AF65-F5344CB8AC3E}">
        <p14:creationId xmlns:p14="http://schemas.microsoft.com/office/powerpoint/2010/main" val="204620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2865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dirty="0"/>
              <a:t>Д.Ђурђевић, </a:t>
            </a:r>
            <a:r>
              <a:rPr lang="sr-Cyrl-RS" i="1" dirty="0"/>
              <a:t>Институције наследног права</a:t>
            </a:r>
            <a:r>
              <a:rPr lang="sr-Cyrl-RS" dirty="0"/>
              <a:t>, Београд, </a:t>
            </a:r>
            <a:r>
              <a:rPr lang="sr-Cyrl-RS" dirty="0" smtClean="0"/>
              <a:t>2017, </a:t>
            </a:r>
            <a:r>
              <a:rPr lang="sr-Cyrl-RS" dirty="0"/>
              <a:t>стр. </a:t>
            </a:r>
            <a:r>
              <a:rPr lang="sr-Cyrl-RS" dirty="0" smtClean="0"/>
              <a:t>216-220; </a:t>
            </a:r>
          </a:p>
          <a:p>
            <a:pPr algn="just"/>
            <a:r>
              <a:rPr lang="sr-Cyrl-RS" dirty="0" smtClean="0"/>
              <a:t> </a:t>
            </a:r>
            <a:r>
              <a:rPr lang="sr-Cyrl-RS" dirty="0"/>
              <a:t>Н. Стојановић, </a:t>
            </a:r>
            <a:r>
              <a:rPr lang="sr-Cyrl-RS" i="1" dirty="0"/>
              <a:t>Наследно право,</a:t>
            </a:r>
            <a:r>
              <a:rPr lang="sr-Cyrl-RS" dirty="0"/>
              <a:t> Ниш, 2011, стр. 138-148; </a:t>
            </a:r>
            <a:endParaRPr lang="sr-Cyrl-RS" dirty="0" smtClean="0"/>
          </a:p>
          <a:p>
            <a:pPr algn="just"/>
            <a:r>
              <a:rPr lang="sr-Cyrl-RS" dirty="0" smtClean="0"/>
              <a:t>Т.Ђурђић-Милошевић</a:t>
            </a:r>
            <a:r>
              <a:rPr lang="sr-Cyrl-RS" dirty="0"/>
              <a:t>, </a:t>
            </a:r>
            <a:r>
              <a:rPr lang="sr-Cyrl-RS" i="1" dirty="0"/>
              <a:t>Правна природа права на нужни део</a:t>
            </a:r>
            <a:r>
              <a:rPr lang="sr-Cyrl-RS" dirty="0"/>
              <a:t>, Правни живот, бр.10(2015), </a:t>
            </a:r>
            <a:r>
              <a:rPr lang="sr-Cyrl-RS" dirty="0" smtClean="0"/>
              <a:t>стр.557-569</a:t>
            </a:r>
          </a:p>
          <a:p>
            <a:pPr algn="just"/>
            <a:r>
              <a:rPr lang="sr-Cyrl-RS" dirty="0" smtClean="0"/>
              <a:t>Т.Ђурђић-Милошевић, </a:t>
            </a:r>
            <a:r>
              <a:rPr lang="sr-Cyrl-RS" i="1" dirty="0" smtClean="0"/>
              <a:t>Ограничење слободе завештајних располагања - докторска дисертација, </a:t>
            </a:r>
            <a:r>
              <a:rPr lang="sr-Cyrl-RS" dirty="0" smtClean="0"/>
              <a:t>одбрањена </a:t>
            </a:r>
            <a:r>
              <a:rPr lang="sr-Cyrl-RS" i="1" dirty="0" smtClean="0"/>
              <a:t>2018, </a:t>
            </a:r>
            <a:r>
              <a:rPr lang="sr-Cyrl-RS" dirty="0" smtClean="0"/>
              <a:t>Крагујевац, </a:t>
            </a:r>
            <a:r>
              <a:rPr lang="sr-Cyrl-RS" i="1" dirty="0" smtClean="0"/>
              <a:t>стр</a:t>
            </a:r>
            <a:r>
              <a:rPr lang="sr-Cyrl-RS" dirty="0" smtClean="0"/>
              <a:t>. 256-270.</a:t>
            </a:r>
          </a:p>
          <a:p>
            <a:pPr algn="just"/>
            <a:r>
              <a:rPr lang="sr-Cyrl-RS" dirty="0" smtClean="0"/>
              <a:t>Н. Стојановић, </a:t>
            </a:r>
            <a:r>
              <a:rPr lang="sr-Cyrl-RS" i="1" dirty="0" smtClean="0"/>
              <a:t>Како се оставрује и штити право на нужни део повређено прекомерним завештајним располагањима и учињеним поклонима?, </a:t>
            </a:r>
            <a:r>
              <a:rPr lang="sr-Cyrl-RS" dirty="0" smtClean="0"/>
              <a:t>Приступ правосуђу –инструменти за имплементацију европских сандарда у правни систем Србије, Ниш. 2009, стр.163-181;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400" dirty="0" smtClean="0"/>
              <a:t>Литература: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12306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0"/>
            <a:ext cx="8153400" cy="3622829"/>
          </a:xfrm>
        </p:spPr>
        <p:txBody>
          <a:bodyPr>
            <a:normAutofit/>
          </a:bodyPr>
          <a:lstStyle/>
          <a:p>
            <a:pPr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Дефиниција нужног дела:</a:t>
            </a: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аспекта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ограничавајућег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дејства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завештајну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слободу</a:t>
            </a: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нужни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део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b="1" i="1" dirty="0" smtClean="0">
                <a:latin typeface="Times New Roman" pitchFamily="18" charset="0"/>
                <a:cs typeface="Times New Roman" pitchFamily="18" charset="0"/>
              </a:rPr>
              <a:t>је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део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заоставштине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којим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завешталац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слободно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располагати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</a:rPr>
              <a:t>из </a:t>
            </a:r>
            <a:r>
              <a:rPr lang="sr-Cyrl-RS" dirty="0">
                <a:solidFill>
                  <a:schemeClr val="accent5">
                    <a:lumMod val="75000"/>
                  </a:schemeClr>
                </a:solidFill>
              </a:rPr>
              <a:t>перспективе нужног </a:t>
            </a:r>
            <a:r>
              <a:rPr lang="sr-Cyrl-RS" dirty="0" smtClean="0">
                <a:solidFill>
                  <a:schemeClr val="accent5">
                    <a:lumMod val="75000"/>
                  </a:schemeClr>
                </a:solidFill>
              </a:rPr>
              <a:t>наследника </a:t>
            </a:r>
            <a:r>
              <a:rPr lang="sr-Cyrl-RS" b="1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sr-Cyrl-RS" b="1" i="1" dirty="0" smtClean="0"/>
              <a:t>нужни </a:t>
            </a:r>
            <a:r>
              <a:rPr lang="sr-Cyrl-RS" b="1" i="1" dirty="0"/>
              <a:t>део </a:t>
            </a:r>
            <a:r>
              <a:rPr lang="sr-Cyrl-RS" b="1" i="1" dirty="0" smtClean="0"/>
              <a:t>је </a:t>
            </a:r>
            <a:r>
              <a:rPr lang="sr-Cyrl-RS" b="1" i="1" dirty="0"/>
              <a:t>део заоставштине који </a:t>
            </a:r>
            <a:r>
              <a:rPr lang="sr-Cyrl-RS" b="1" i="1" dirty="0" smtClean="0"/>
              <a:t>ће </a:t>
            </a:r>
            <a:r>
              <a:rPr lang="sr-Cyrl-RS" b="1" i="1" dirty="0"/>
              <a:t>након смрти </a:t>
            </a:r>
            <a:r>
              <a:rPr lang="sr-Cyrl-RS" b="1" i="1" dirty="0" smtClean="0"/>
              <a:t>завештаоца, независно </a:t>
            </a:r>
            <a:r>
              <a:rPr lang="sr-Cyrl-RS" b="1" i="1" dirty="0"/>
              <a:t>од његове </a:t>
            </a:r>
            <a:r>
              <a:rPr lang="sr-Cyrl-RS" b="1" i="1" dirty="0" smtClean="0"/>
              <a:t>воље, припасти </a:t>
            </a:r>
            <a:r>
              <a:rPr lang="sr-Cyrl-RS" b="1" i="1" dirty="0"/>
              <a:t>нужном наследнику.</a:t>
            </a:r>
            <a:endParaRPr lang="en-US" b="1" i="1" dirty="0"/>
          </a:p>
          <a:p>
            <a:pPr algn="just"/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924800" cy="1219200"/>
          </a:xfrm>
        </p:spPr>
        <p:txBody>
          <a:bodyPr>
            <a:normAutofit/>
          </a:bodyPr>
          <a:lstStyle/>
          <a:p>
            <a:r>
              <a:rPr lang="sr-Cyrl-RS" sz="3200" dirty="0"/>
              <a:t>ОПРАВДАЊЕ НУЖНОГ </a:t>
            </a:r>
            <a:r>
              <a:rPr lang="sr-Cyrl-RS" sz="3200" dirty="0" smtClean="0"/>
              <a:t>ДЕЛА</a:t>
            </a:r>
            <a:br>
              <a:rPr lang="sr-Cyrl-RS" sz="3200" dirty="0" smtClean="0"/>
            </a:br>
            <a:r>
              <a:rPr lang="sr-Cyrl-RS" sz="3200" i="1" dirty="0" smtClean="0"/>
              <a:t>Појам нужног дела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46166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286001"/>
            <a:ext cx="8382000" cy="4191000"/>
          </a:xfrm>
        </p:spPr>
        <p:txBody>
          <a:bodyPr>
            <a:normAutofit/>
          </a:bodyPr>
          <a:lstStyle/>
          <a:p>
            <a:r>
              <a:rPr lang="sr-Cyrl-RS" sz="2200" i="1" dirty="0">
                <a:solidFill>
                  <a:srgbClr val="C00000"/>
                </a:solidFill>
              </a:rPr>
              <a:t>Т</a:t>
            </a:r>
            <a:r>
              <a:rPr lang="sr-Cyrl-RS" sz="2200" i="1" dirty="0" smtClean="0">
                <a:solidFill>
                  <a:srgbClr val="C00000"/>
                </a:solidFill>
              </a:rPr>
              <a:t>еорија </a:t>
            </a:r>
            <a:r>
              <a:rPr lang="sr-Cyrl-RS" sz="2200" i="1" dirty="0">
                <a:solidFill>
                  <a:srgbClr val="C00000"/>
                </a:solidFill>
              </a:rPr>
              <a:t>прећутног </a:t>
            </a:r>
            <a:r>
              <a:rPr lang="sr-Cyrl-RS" sz="2200" i="1" dirty="0" smtClean="0">
                <a:solidFill>
                  <a:srgbClr val="C00000"/>
                </a:solidFill>
              </a:rPr>
              <a:t>фидеикомиса</a:t>
            </a:r>
            <a:r>
              <a:rPr lang="sr-Cyrl-RS" sz="2200" i="1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sr-Cyrl-RS" sz="2100" dirty="0"/>
              <a:t>везује се за период доминације породичног фидеикомиса у </a:t>
            </a:r>
            <a:r>
              <a:rPr lang="sr-Cyrl-RS" sz="2100" dirty="0" smtClean="0"/>
              <a:t>феудализму;</a:t>
            </a:r>
            <a:r>
              <a:rPr lang="sr-Cyrl-RS" sz="2100" dirty="0"/>
              <a:t> </a:t>
            </a:r>
            <a:endParaRPr lang="sr-Cyrl-RS" sz="2100" dirty="0" smtClean="0"/>
          </a:p>
          <a:p>
            <a:pPr>
              <a:buFont typeface="Wingdings" pitchFamily="2" charset="2"/>
              <a:buChar char="Ø"/>
            </a:pPr>
            <a:r>
              <a:rPr lang="sr-Cyrl-RS" sz="2100" dirty="0" smtClean="0"/>
              <a:t>полази </a:t>
            </a:r>
            <a:r>
              <a:rPr lang="sr-Cyrl-RS" sz="2100" dirty="0"/>
              <a:t>од породичног карактера наслеђивања, чији је циљ био да се очува јединство наследства које се тада састојало из </a:t>
            </a:r>
            <a:r>
              <a:rPr lang="sr-Cyrl-RS" sz="2100" dirty="0" smtClean="0"/>
              <a:t>фидеикомиса; </a:t>
            </a:r>
          </a:p>
          <a:p>
            <a:pPr>
              <a:buFont typeface="Wingdings" pitchFamily="2" charset="2"/>
              <a:buChar char="Ø"/>
            </a:pPr>
            <a:r>
              <a:rPr lang="sr-Cyrl-RS" sz="2100" dirty="0" smtClean="0"/>
              <a:t>породична </a:t>
            </a:r>
            <a:r>
              <a:rPr lang="sr-Cyrl-RS" sz="2100" dirty="0"/>
              <a:t>имовина била је као таква неотуђива</a:t>
            </a:r>
            <a:r>
              <a:rPr lang="sr-Cyrl-RS" sz="2100" dirty="0" smtClean="0"/>
              <a:t>,</a:t>
            </a:r>
            <a:r>
              <a:rPr lang="sr-Cyrl-RS" sz="2100" dirty="0"/>
              <a:t> а наследници нису имали право располагања, већ само уживања заоставштине како би се она очувала у </a:t>
            </a:r>
            <a:r>
              <a:rPr lang="sr-Cyrl-RS" sz="2100" dirty="0" smtClean="0"/>
              <a:t>породици; </a:t>
            </a:r>
          </a:p>
          <a:p>
            <a:pPr>
              <a:buFont typeface="Wingdings" pitchFamily="2" charset="2"/>
              <a:buChar char="Ø"/>
            </a:pPr>
            <a:r>
              <a:rPr lang="sr-Cyrl-RS" sz="2100" dirty="0"/>
              <a:t>о</a:t>
            </a:r>
            <a:r>
              <a:rPr lang="sr-Cyrl-RS" sz="2100" dirty="0" smtClean="0"/>
              <a:t>ва </a:t>
            </a:r>
            <a:r>
              <a:rPr lang="sr-Cyrl-RS" sz="2100" dirty="0"/>
              <a:t>теорија данас губи на практичном </a:t>
            </a:r>
            <a:r>
              <a:rPr lang="sr-Cyrl-RS" sz="2100" dirty="0" smtClean="0"/>
              <a:t>значају, с </a:t>
            </a:r>
            <a:r>
              <a:rPr lang="sr-Cyrl-RS" sz="2100" dirty="0"/>
              <a:t>обзиром да апсолутизује породични фидеикомис, који је као наследноправни инструмент у савременом праву </a:t>
            </a:r>
            <a:r>
              <a:rPr lang="sr-Cyrl-RS" sz="2100" dirty="0" smtClean="0"/>
              <a:t>забрањен. </a:t>
            </a:r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8600"/>
            <a:ext cx="7606553" cy="990600"/>
          </a:xfrm>
        </p:spPr>
        <p:txBody>
          <a:bodyPr/>
          <a:lstStyle/>
          <a:p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sz="3400" dirty="0" smtClean="0"/>
              <a:t>ОПРАВДАЊЕ НУЖНОГ ДЕЛА</a:t>
            </a:r>
            <a:br>
              <a:rPr lang="sr-Cyrl-RS" sz="3400" dirty="0" smtClean="0"/>
            </a:br>
            <a:r>
              <a:rPr lang="sr-Cyrl-RS" sz="3400" i="1" dirty="0" smtClean="0"/>
              <a:t>Теоријска схватања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72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286000"/>
            <a:ext cx="8153400" cy="4495800"/>
          </a:xfrm>
        </p:spPr>
        <p:txBody>
          <a:bodyPr>
            <a:normAutofit/>
          </a:bodyPr>
          <a:lstStyle/>
          <a:p>
            <a:r>
              <a:rPr lang="sr-Cyrl-RS" sz="2200" i="1" dirty="0">
                <a:solidFill>
                  <a:srgbClr val="C00000"/>
                </a:solidFill>
              </a:rPr>
              <a:t>Теорија прородичне </a:t>
            </a:r>
            <a:r>
              <a:rPr lang="sr-Cyrl-RS" sz="2200" i="1" dirty="0" smtClean="0">
                <a:solidFill>
                  <a:srgbClr val="C00000"/>
                </a:solidFill>
              </a:rPr>
              <a:t>својине: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основ нужног дела </a:t>
            </a:r>
            <a:r>
              <a:rPr lang="sr-Cyrl-RS" sz="2000" dirty="0" smtClean="0"/>
              <a:t>је у </a:t>
            </a:r>
            <a:r>
              <a:rPr lang="sr-Cyrl-RS" sz="2000" dirty="0"/>
              <a:t>породичној </a:t>
            </a:r>
            <a:r>
              <a:rPr lang="sr-Cyrl-RS" sz="2000" dirty="0" smtClean="0"/>
              <a:t>својини;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с</a:t>
            </a:r>
            <a:r>
              <a:rPr lang="sr-Cyrl-RS" sz="2000" dirty="0" smtClean="0"/>
              <a:t>матрало </a:t>
            </a:r>
            <a:r>
              <a:rPr lang="sr-Cyrl-RS" sz="2000" dirty="0"/>
              <a:t>се да својина на добрима не припада појединцу, већ породици, јер та добра представаљају продукт рада претходних </a:t>
            </a:r>
            <a:r>
              <a:rPr lang="sr-Cyrl-RS" sz="2000" dirty="0" smtClean="0"/>
              <a:t>генерација;</a:t>
            </a:r>
          </a:p>
          <a:p>
            <a:pPr>
              <a:buFont typeface="Wingdings" pitchFamily="2" charset="2"/>
              <a:buChar char="Ø"/>
            </a:pPr>
            <a:r>
              <a:rPr lang="sr-Cyrl-RS" sz="2000" dirty="0"/>
              <a:t>с</a:t>
            </a:r>
            <a:r>
              <a:rPr lang="sr-Cyrl-RS" sz="2000" dirty="0" smtClean="0"/>
              <a:t>ваки </a:t>
            </a:r>
            <a:r>
              <a:rPr lang="sr-Cyrl-RS" sz="2000" dirty="0"/>
              <a:t>појединац био је дужан да осигура економску егзистенцију својих потомака (будућих </a:t>
            </a:r>
            <a:r>
              <a:rPr lang="sr-Cyrl-RS" sz="2000" dirty="0" smtClean="0"/>
              <a:t>генерација)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породичн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својин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као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основ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признања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установе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нужног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дела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неприхватљива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је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савременом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праву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с обзиром на доминантан приватноправни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режим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својинских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односа</a:t>
            </a:r>
            <a:r>
              <a:rPr lang="sr-Cyrl-RS" sz="2000" dirty="0"/>
              <a:t>;</a:t>
            </a:r>
            <a:endParaRPr lang="en-US" sz="2000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000" dirty="0"/>
              <a:t>ОПРАВДАЊЕ НУЖНОГ ДЕЛА</a:t>
            </a:r>
            <a:br>
              <a:rPr lang="sr-Cyrl-RS" sz="3000" dirty="0"/>
            </a:br>
            <a:r>
              <a:rPr lang="sr-Cyrl-RS" sz="3000" i="1" dirty="0"/>
              <a:t>Теоријска схватања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3866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828800"/>
            <a:ext cx="8686800" cy="4953000"/>
          </a:xfrm>
        </p:spPr>
        <p:txBody>
          <a:bodyPr>
            <a:normAutofit fontScale="85000" lnSpcReduction="20000"/>
          </a:bodyPr>
          <a:lstStyle/>
          <a:p>
            <a:r>
              <a:rPr lang="sr-Latn-RS" sz="2600" i="1" dirty="0">
                <a:solidFill>
                  <a:srgbClr val="C00000"/>
                </a:solidFill>
              </a:rPr>
              <a:t>T</a:t>
            </a:r>
            <a:r>
              <a:rPr lang="sr-Cyrl-RS" sz="2600" i="1" dirty="0">
                <a:solidFill>
                  <a:srgbClr val="C00000"/>
                </a:solidFill>
              </a:rPr>
              <a:t>еорија породичне солидарности </a:t>
            </a:r>
            <a:endParaRPr lang="sr-Cyrl-RS" sz="2600" i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RS" sz="2500" dirty="0">
                <a:latin typeface="+mj-lt"/>
              </a:rPr>
              <a:t>основ нужног дела је у </a:t>
            </a:r>
            <a:r>
              <a:rPr lang="sr-Cyrl-RS" sz="2500" i="1" dirty="0">
                <a:latin typeface="+mj-lt"/>
              </a:rPr>
              <a:t>породичној </a:t>
            </a:r>
            <a:r>
              <a:rPr lang="sr-Cyrl-RS" sz="2500" i="1" dirty="0" smtClean="0">
                <a:latin typeface="+mj-lt"/>
              </a:rPr>
              <a:t>солидарности</a:t>
            </a:r>
            <a:r>
              <a:rPr lang="sr-Cyrl-RS" sz="2500" dirty="0" smtClean="0">
                <a:latin typeface="+mj-lt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sr-Cyrl-RS" sz="2500" dirty="0" smtClean="0">
                <a:latin typeface="+mj-lt"/>
              </a:rPr>
              <a:t>п</a:t>
            </a:r>
            <a:r>
              <a:rPr lang="en-US" sz="2500" dirty="0" err="1" smtClean="0">
                <a:latin typeface="+mj-lt"/>
              </a:rPr>
              <a:t>од</a:t>
            </a:r>
            <a:r>
              <a:rPr lang="en-US" sz="2500" dirty="0" smtClean="0">
                <a:latin typeface="+mj-lt"/>
              </a:rPr>
              <a:t> </a:t>
            </a:r>
            <a:r>
              <a:rPr lang="en-US" sz="2500" i="1" dirty="0" err="1">
                <a:latin typeface="Times New Roman" pitchFamily="18" charset="0"/>
                <a:cs typeface="Times New Roman" pitchFamily="18" charset="0"/>
              </a:rPr>
              <a:t>породично</a:t>
            </a:r>
            <a:r>
              <a:rPr lang="en-US" sz="2500" i="1" dirty="0" err="1">
                <a:latin typeface="+mj-lt"/>
              </a:rPr>
              <a:t>м</a:t>
            </a:r>
            <a:r>
              <a:rPr lang="en-US" sz="2500" i="1" dirty="0">
                <a:latin typeface="+mj-lt"/>
              </a:rPr>
              <a:t> </a:t>
            </a:r>
            <a:r>
              <a:rPr lang="sr-Cyrl-RS" sz="2500" i="1" dirty="0">
                <a:latin typeface="+mj-lt"/>
              </a:rPr>
              <a:t> солидарношћу </a:t>
            </a:r>
            <a:r>
              <a:rPr lang="sr-Cyrl-RS" sz="2500" dirty="0">
                <a:latin typeface="+mj-lt"/>
              </a:rPr>
              <a:t>подразумева се одговорност чланова породице једних за друге, која се изражава кроз узајамно пружање помоћи, старање и издржавање чланова </a:t>
            </a:r>
            <a:r>
              <a:rPr lang="sr-Cyrl-RS" sz="2500" dirty="0" smtClean="0">
                <a:latin typeface="+mj-lt"/>
              </a:rPr>
              <a:t>породице; та солидарност </a:t>
            </a:r>
            <a:r>
              <a:rPr lang="sr-Cyrl-RS" sz="2500" dirty="0">
                <a:latin typeface="+mj-lt"/>
              </a:rPr>
              <a:t>се са функционалног аспекта, након смрти, наставља кроз установу нужног дела</a:t>
            </a:r>
            <a:r>
              <a:rPr lang="sr-Cyrl-RS" sz="2500" dirty="0" smtClean="0">
                <a:latin typeface="+mj-lt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sr-Cyrl-RS" sz="2500" dirty="0"/>
              <a:t>к</a:t>
            </a:r>
            <a:r>
              <a:rPr lang="sr-Cyrl-RS" sz="2500" dirty="0" smtClean="0"/>
              <a:t>ао </a:t>
            </a:r>
            <a:r>
              <a:rPr lang="sr-Cyrl-RS" sz="2500" i="1" dirty="0"/>
              <a:t>негативна страна </a:t>
            </a:r>
            <a:r>
              <a:rPr lang="sr-Cyrl-RS" sz="2500" dirty="0"/>
              <a:t>ове теорије наводи с</a:t>
            </a:r>
            <a:r>
              <a:rPr lang="sr-Cyrl-RS" sz="2500" dirty="0">
                <a:latin typeface="+mj-lt"/>
              </a:rPr>
              <a:t>е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супротстављен</a:t>
            </a: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ост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имовинских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интереса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чланова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породице</a:t>
            </a:r>
            <a:r>
              <a:rPr lang="sr-Latn-RS" sz="2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између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којих</a:t>
            </a:r>
            <a:r>
              <a:rPr lang="sr-Latn-RS" sz="2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због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отуђења</a:t>
            </a:r>
            <a:r>
              <a:rPr lang="sr-Latn-RS" sz="2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суштинске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солидарности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као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социјалне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категорије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заправо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нема</a:t>
            </a:r>
            <a:r>
              <a:rPr lang="sr-Cyrl-RS" sz="2500" dirty="0">
                <a:latin typeface="+mj-lt"/>
              </a:rPr>
              <a:t>.</a:t>
            </a:r>
            <a:r>
              <a:rPr lang="sr-Cyrl-RS" sz="2500" dirty="0"/>
              <a:t> </a:t>
            </a:r>
            <a:endParaRPr lang="sr-Cyrl-RS" sz="2500" dirty="0" smtClean="0"/>
          </a:p>
          <a:p>
            <a:pPr algn="just">
              <a:buFont typeface="Wingdings" pitchFamily="2" charset="2"/>
              <a:buChar char="Ø"/>
            </a:pPr>
            <a:r>
              <a:rPr lang="sr-Cyrl-RS" sz="2500" dirty="0"/>
              <a:t>и</a:t>
            </a:r>
            <a:r>
              <a:rPr lang="sr-Cyrl-RS" sz="2500" dirty="0" smtClean="0"/>
              <a:t>деја </a:t>
            </a:r>
            <a:r>
              <a:rPr lang="sr-Cyrl-RS" sz="2500" dirty="0"/>
              <a:t>о породичној солидарности са чврстим утемељењем у правном традиционализму задржала </a:t>
            </a:r>
            <a:r>
              <a:rPr lang="sr-Cyrl-RS" sz="2500" dirty="0" smtClean="0"/>
              <a:t>је свој </a:t>
            </a:r>
            <a:r>
              <a:rPr lang="sr-Cyrl-RS" sz="2500" dirty="0"/>
              <a:t>значај у </a:t>
            </a:r>
            <a:r>
              <a:rPr lang="sr-Cyrl-RS" sz="2500" dirty="0" smtClean="0"/>
              <a:t>савременој </a:t>
            </a:r>
            <a:r>
              <a:rPr lang="sr-Cyrl-RS" sz="2500" dirty="0"/>
              <a:t>правној доктрини </a:t>
            </a:r>
            <a:r>
              <a:rPr lang="sr-Cyrl-RS" sz="2500" dirty="0" smtClean="0"/>
              <a:t>као </a:t>
            </a:r>
            <a:r>
              <a:rPr lang="sr-Cyrl-RS" sz="2500" dirty="0"/>
              <a:t>основ нужног </a:t>
            </a:r>
            <a:r>
              <a:rPr lang="sr-Cyrl-RS" sz="2500" dirty="0" smtClean="0"/>
              <a:t>дела, нарочито у немачком праву; </a:t>
            </a:r>
          </a:p>
          <a:p>
            <a:pPr algn="just">
              <a:buFont typeface="Wingdings" pitchFamily="2" charset="2"/>
              <a:buChar char="Ø"/>
            </a:pPr>
            <a:r>
              <a:rPr lang="sr-Cyrl-RS" sz="2500" dirty="0"/>
              <a:t>б</a:t>
            </a:r>
            <a:r>
              <a:rPr lang="sr-Cyrl-RS" sz="2500" dirty="0" smtClean="0"/>
              <a:t>ез </a:t>
            </a:r>
            <a:r>
              <a:rPr lang="sr-Cyrl-RS" sz="2500" dirty="0"/>
              <a:t>обзира на слабљење традиционалних породичних веза и структуре породичних односа, </a:t>
            </a:r>
            <a:r>
              <a:rPr lang="sr-Cyrl-RS" sz="2500" dirty="0" smtClean="0"/>
              <a:t>ова теорија  </a:t>
            </a:r>
            <a:r>
              <a:rPr lang="sr-Cyrl-RS" sz="2500" dirty="0"/>
              <a:t>првенствено има упориште у основној друштвеној и правнополитичкој функцији наслеђивања, која се посебно огледа у заштити породице.</a:t>
            </a:r>
            <a:endParaRPr lang="en-US" sz="2500" dirty="0"/>
          </a:p>
          <a:p>
            <a:pPr marL="0" indent="0">
              <a:buNone/>
            </a:pPr>
            <a:endParaRPr lang="en-US" sz="22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000" dirty="0"/>
              <a:t>ОПРАВДАЊЕ НУЖНОГ ДЕЛА</a:t>
            </a:r>
            <a:br>
              <a:rPr lang="sr-Cyrl-RS" sz="3000" dirty="0"/>
            </a:br>
            <a:r>
              <a:rPr lang="sr-Cyrl-RS" sz="3000" i="1" dirty="0"/>
              <a:t>Теоријска схватања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01913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209800"/>
            <a:ext cx="8077200" cy="4114800"/>
          </a:xfrm>
        </p:spPr>
        <p:txBody>
          <a:bodyPr>
            <a:normAutofit/>
          </a:bodyPr>
          <a:lstStyle/>
          <a:p>
            <a:r>
              <a:rPr lang="en-US" sz="2200" i="1" dirty="0" err="1">
                <a:solidFill>
                  <a:srgbClr val="C00000"/>
                </a:solidFill>
              </a:rPr>
              <a:t>Теорија</a:t>
            </a:r>
            <a:r>
              <a:rPr lang="en-US" sz="2200" i="1" dirty="0">
                <a:solidFill>
                  <a:srgbClr val="C00000"/>
                </a:solidFill>
              </a:rPr>
              <a:t> о </a:t>
            </a:r>
            <a:r>
              <a:rPr lang="en-US" sz="2200" i="1" dirty="0" err="1">
                <a:solidFill>
                  <a:srgbClr val="C00000"/>
                </a:solidFill>
              </a:rPr>
              <a:t>троструком</a:t>
            </a:r>
            <a:r>
              <a:rPr lang="en-US" sz="2200" i="1" dirty="0">
                <a:solidFill>
                  <a:srgbClr val="C00000"/>
                </a:solidFill>
              </a:rPr>
              <a:t> </a:t>
            </a:r>
            <a:r>
              <a:rPr lang="en-US" sz="2200" i="1" dirty="0" err="1">
                <a:solidFill>
                  <a:srgbClr val="C00000"/>
                </a:solidFill>
              </a:rPr>
              <a:t>основу</a:t>
            </a:r>
            <a:r>
              <a:rPr lang="en-US" sz="2200" i="1" dirty="0">
                <a:solidFill>
                  <a:srgbClr val="C00000"/>
                </a:solidFill>
              </a:rPr>
              <a:t> </a:t>
            </a:r>
            <a:r>
              <a:rPr lang="en-US" sz="2200" i="1" dirty="0" err="1">
                <a:solidFill>
                  <a:srgbClr val="C00000"/>
                </a:solidFill>
              </a:rPr>
              <a:t>нужног</a:t>
            </a:r>
            <a:r>
              <a:rPr lang="en-US" sz="2200" i="1" dirty="0">
                <a:solidFill>
                  <a:srgbClr val="C00000"/>
                </a:solidFill>
              </a:rPr>
              <a:t> </a:t>
            </a:r>
            <a:r>
              <a:rPr lang="en-US" sz="2200" i="1" dirty="0" err="1" smtClean="0">
                <a:solidFill>
                  <a:srgbClr val="C00000"/>
                </a:solidFill>
              </a:rPr>
              <a:t>дела</a:t>
            </a:r>
            <a:endParaRPr lang="sr-Cyrl-RS" sz="2200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sr-Cyrl-RS" i="1" dirty="0" smtClean="0"/>
          </a:p>
          <a:p>
            <a:pPr>
              <a:buFont typeface="Wingdings" pitchFamily="2" charset="2"/>
              <a:buChar char="Ø"/>
            </a:pP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комбинује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теорију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алиментације</a:t>
            </a:r>
            <a:r>
              <a:rPr lang="sr-Latn-R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породичне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својине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прећутног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фидеикомиса</a:t>
            </a:r>
            <a:r>
              <a:rPr lang="sr-Latn-R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са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свим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предностима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недостацима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који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својствени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свакој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теорији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појединачно</a:t>
            </a:r>
            <a:r>
              <a:rPr lang="sr-Latn-R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RS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sr-Cyrl-RS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највећи недостатак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R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настојање 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очувања јединства заоставштине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што 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sr-Latn-R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као основ нужног дела</a:t>
            </a:r>
            <a:r>
              <a:rPr lang="sr-Latn-R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потпуно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неприхватљиво 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у контексту достигнутог степена друштевног и економског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развоја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000" dirty="0"/>
              <a:t>ОПРАВДАЊЕ НУЖНОГ ДЕЛА</a:t>
            </a:r>
            <a:br>
              <a:rPr lang="sr-Cyrl-RS" sz="3000" dirty="0"/>
            </a:br>
            <a:r>
              <a:rPr lang="sr-Cyrl-RS" sz="3000" i="1" dirty="0"/>
              <a:t>Теоријска схватања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53283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533453"/>
          </a:xfrm>
        </p:spPr>
        <p:txBody>
          <a:bodyPr>
            <a:normAutofit fontScale="92500"/>
          </a:bodyPr>
          <a:lstStyle/>
          <a:p>
            <a:r>
              <a:rPr lang="sr-Cyrl-RS" i="1" dirty="0">
                <a:solidFill>
                  <a:srgbClr val="C00000"/>
                </a:solidFill>
              </a:rPr>
              <a:t>Теорија </a:t>
            </a:r>
            <a:r>
              <a:rPr lang="sr-Cyrl-RS" i="1" dirty="0" smtClean="0">
                <a:solidFill>
                  <a:srgbClr val="C00000"/>
                </a:solidFill>
              </a:rPr>
              <a:t>алиментације</a:t>
            </a:r>
            <a:r>
              <a:rPr lang="sr-Latn-RS" i="1" dirty="0" smtClean="0">
                <a:solidFill>
                  <a:srgbClr val="C00000"/>
                </a:solidFill>
              </a:rPr>
              <a:t> </a:t>
            </a:r>
            <a:r>
              <a:rPr lang="sr-Latn-RS" i="1" dirty="0">
                <a:solidFill>
                  <a:srgbClr val="C00000"/>
                </a:solidFill>
              </a:rPr>
              <a:t>(</a:t>
            </a:r>
            <a:r>
              <a:rPr lang="sr-Cyrl-RS" i="1" dirty="0">
                <a:solidFill>
                  <a:srgbClr val="C00000"/>
                </a:solidFill>
              </a:rPr>
              <a:t>издржавања</a:t>
            </a:r>
            <a:r>
              <a:rPr lang="sr-Latn-RS" i="1" dirty="0" smtClean="0">
                <a:solidFill>
                  <a:srgbClr val="C00000"/>
                </a:solidFill>
              </a:rPr>
              <a:t>)</a:t>
            </a:r>
            <a:endParaRPr lang="sr-Cyrl-RS" i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RS" sz="2200" dirty="0"/>
              <a:t>заснива се на ставу да обавеза узајамног издржавања која постоји између најближих сродника за живота</a:t>
            </a:r>
            <a:r>
              <a:rPr lang="sr-Latn-RS" sz="2200" dirty="0"/>
              <a:t>, </a:t>
            </a:r>
            <a:r>
              <a:rPr lang="sr-Cyrl-RS" sz="2200" dirty="0"/>
              <a:t>наставља да се остварује и након смрти неког од њих</a:t>
            </a:r>
            <a:r>
              <a:rPr lang="sr-Latn-RS" sz="2200" dirty="0"/>
              <a:t>, </a:t>
            </a:r>
            <a:r>
              <a:rPr lang="sr-Cyrl-RS" sz="2200" dirty="0"/>
              <a:t>кроз установу нужног дела</a:t>
            </a:r>
            <a:r>
              <a:rPr lang="sr-Cyrl-RS" sz="2200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sr-Cyrl-RS" sz="2200" i="1" dirty="0" smtClean="0"/>
              <a:t>п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оборници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алиментационог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карактера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нужног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наслеђив</a:t>
            </a:r>
            <a:r>
              <a:rPr lang="sr-Latn-RS" sz="22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ња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наглашавају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нужни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део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има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сврху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очувања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имовине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кругу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породице</a:t>
            </a:r>
            <a:r>
              <a:rPr lang="sr-Latn-R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већ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осигура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издржавање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млађих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потомака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неспособних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лица</a:t>
            </a:r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r-Cyrl-RS" sz="2200" i="1" dirty="0"/>
              <a:t>п</a:t>
            </a:r>
            <a:r>
              <a:rPr lang="sr-Cyrl-RS" sz="2200" i="1" dirty="0" smtClean="0"/>
              <a:t>ротивници</a:t>
            </a:r>
            <a:r>
              <a:rPr lang="sr-Cyrl-RS" sz="2200" dirty="0" smtClean="0"/>
              <a:t> - </a:t>
            </a:r>
            <a:r>
              <a:rPr lang="sr-Cyrl-RS" sz="2200" dirty="0">
                <a:solidFill>
                  <a:schemeClr val="tx1"/>
                </a:solidFill>
              </a:rPr>
              <a:t>к</a:t>
            </a:r>
            <a:r>
              <a:rPr lang="sr-Cyrl-RS" sz="2200" dirty="0" smtClean="0">
                <a:solidFill>
                  <a:schemeClr val="tx1"/>
                </a:solidFill>
              </a:rPr>
              <a:t>ао недостатак </a:t>
            </a:r>
            <a:r>
              <a:rPr lang="sr-Cyrl-RS" sz="2200" dirty="0">
                <a:solidFill>
                  <a:schemeClr val="tx1"/>
                </a:solidFill>
              </a:rPr>
              <a:t>ове теорије истиче се да се круг нужних наследника и круг лица која имају дужност </a:t>
            </a:r>
            <a:r>
              <a:rPr lang="sr-Cyrl-RS" sz="2200" dirty="0" smtClean="0">
                <a:solidFill>
                  <a:schemeClr val="tx1"/>
                </a:solidFill>
              </a:rPr>
              <a:t>издржавања, </a:t>
            </a:r>
            <a:r>
              <a:rPr lang="sr-Cyrl-RS" sz="2200" dirty="0">
                <a:solidFill>
                  <a:schemeClr val="tx1"/>
                </a:solidFill>
              </a:rPr>
              <a:t>по </a:t>
            </a:r>
            <a:r>
              <a:rPr lang="sr-Cyrl-RS" sz="2200" dirty="0" smtClean="0">
                <a:solidFill>
                  <a:schemeClr val="tx1"/>
                </a:solidFill>
              </a:rPr>
              <a:t>правилу, </a:t>
            </a:r>
            <a:r>
              <a:rPr lang="sr-Cyrl-RS" sz="2200" dirty="0">
                <a:solidFill>
                  <a:schemeClr val="tx1"/>
                </a:solidFill>
              </a:rPr>
              <a:t>не </a:t>
            </a:r>
            <a:r>
              <a:rPr lang="sr-Cyrl-RS" sz="2200" dirty="0" smtClean="0">
                <a:solidFill>
                  <a:schemeClr val="tx1"/>
                </a:solidFill>
              </a:rPr>
              <a:t>поклапају; нужни </a:t>
            </a:r>
            <a:r>
              <a:rPr lang="sr-Cyrl-RS" sz="2200" dirty="0">
                <a:solidFill>
                  <a:schemeClr val="tx1"/>
                </a:solidFill>
              </a:rPr>
              <a:t>део не зависи од имовног стања појединих категорија наследника  (потомци оставиоца, родитељи), што је иначе услов за успостављање обавезе издржавања;</a:t>
            </a:r>
          </a:p>
          <a:p>
            <a:pPr marL="0" indent="0">
              <a:buNone/>
            </a:pPr>
            <a:endParaRPr lang="sr-Cyrl-RS" i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000" dirty="0"/>
              <a:t>ОПРАВДАЊЕ НУЖНОГ ДЕЛА</a:t>
            </a:r>
            <a:br>
              <a:rPr lang="sr-Cyrl-RS" sz="3000" dirty="0"/>
            </a:br>
            <a:r>
              <a:rPr lang="sr-Cyrl-RS" sz="3000" i="1" dirty="0"/>
              <a:t>Теоријска схватања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22957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981200"/>
            <a:ext cx="7696200" cy="4495800"/>
          </a:xfrm>
        </p:spPr>
        <p:txBody>
          <a:bodyPr/>
          <a:lstStyle/>
          <a:p>
            <a:r>
              <a:rPr lang="sr-Cyrl-RS" i="1" dirty="0">
                <a:solidFill>
                  <a:srgbClr val="C00000"/>
                </a:solidFill>
              </a:rPr>
              <a:t>М</a:t>
            </a:r>
            <a:r>
              <a:rPr lang="sr-Cyrl-RS" i="1" dirty="0" smtClean="0">
                <a:solidFill>
                  <a:srgbClr val="C00000"/>
                </a:solidFill>
              </a:rPr>
              <a:t>одификована алиментациона теорија </a:t>
            </a:r>
            <a:r>
              <a:rPr lang="sr-Cyrl-RS" i="1" dirty="0" smtClean="0">
                <a:solidFill>
                  <a:schemeClr val="tx1"/>
                </a:solidFill>
              </a:rPr>
              <a:t>– у српском праву:</a:t>
            </a:r>
            <a:endParaRPr lang="sr-Cyrl-RS" u="sng" dirty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sr-Cyrl-RS" sz="2100" dirty="0" smtClean="0"/>
              <a:t>Како би се избегли недостаци чисте алиментационе теорије, уведена је модификација која се огледа у изузецима од претпостављене облигационоправне природе нужног дела, односно, предвиђена је могућност преображаја облигационоправне природе нужног дела у наследноправну,  и то : вољом оставиоца израженом у завештању /на захтев нужних наследника који су живели и привређивали са оставиоцем;</a:t>
            </a:r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000" dirty="0"/>
              <a:t>ОПРАВДАЊЕ НУЖНОГ ДЕЛА</a:t>
            </a:r>
            <a:br>
              <a:rPr lang="sr-Cyrl-RS" sz="3000" dirty="0"/>
            </a:br>
            <a:r>
              <a:rPr lang="sr-Cyrl-RS" sz="3000" i="1" dirty="0"/>
              <a:t>Теоријска схватања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82463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" y="1981200"/>
            <a:ext cx="9067800" cy="4800600"/>
          </a:xfrm>
        </p:spPr>
        <p:txBody>
          <a:bodyPr>
            <a:normAutofit fontScale="25000" lnSpcReduction="20000"/>
          </a:bodyPr>
          <a:lstStyle/>
          <a:p>
            <a:r>
              <a:rPr lang="sr-Cyrl-RS" sz="7600" dirty="0" smtClean="0"/>
              <a:t>Нужни део може бити </a:t>
            </a:r>
            <a:r>
              <a:rPr lang="sr-Cyrl-RS" sz="7600" i="1" dirty="0" smtClean="0">
                <a:solidFill>
                  <a:srgbClr val="C00000"/>
                </a:solidFill>
              </a:rPr>
              <a:t>наследноправн</a:t>
            </a:r>
            <a:r>
              <a:rPr lang="sr-Cyrl-RS" sz="7600" i="1" dirty="0" smtClean="0"/>
              <a:t>е</a:t>
            </a:r>
            <a:r>
              <a:rPr lang="sr-Cyrl-RS" sz="7600" dirty="0" smtClean="0"/>
              <a:t> или </a:t>
            </a:r>
            <a:r>
              <a:rPr lang="sr-Cyrl-RS" sz="7600" i="1" dirty="0" smtClean="0"/>
              <a:t>о</a:t>
            </a:r>
            <a:r>
              <a:rPr lang="sr-Cyrl-RS" sz="7600" i="1" dirty="0" smtClean="0">
                <a:solidFill>
                  <a:srgbClr val="C00000"/>
                </a:solidFill>
              </a:rPr>
              <a:t>блигационоправне</a:t>
            </a:r>
            <a:r>
              <a:rPr lang="sr-Cyrl-RS" sz="7600" dirty="0" smtClean="0"/>
              <a:t> природе</a:t>
            </a:r>
          </a:p>
          <a:p>
            <a:r>
              <a:rPr lang="sr-Cyrl-RS" sz="7600" i="1" dirty="0" smtClean="0">
                <a:solidFill>
                  <a:srgbClr val="C00000"/>
                </a:solidFill>
              </a:rPr>
              <a:t>Наследноправни концепт </a:t>
            </a:r>
            <a:r>
              <a:rPr lang="sr-Cyrl-RS" sz="7600" dirty="0" smtClean="0"/>
              <a:t>нужног наслеђивања - у земљама романске правне традиције (</a:t>
            </a:r>
            <a:r>
              <a:rPr lang="sr-Cyrl-RS" sz="7600" i="1" dirty="0" smtClean="0"/>
              <a:t>Италија, Шпанија</a:t>
            </a:r>
            <a:r>
              <a:rPr lang="sr-Cyrl-RS" sz="7600" dirty="0" smtClean="0"/>
              <a:t>/</a:t>
            </a:r>
            <a:r>
              <a:rPr lang="sr-Cyrl-RS" sz="7600" i="1" dirty="0" smtClean="0"/>
              <a:t>Француска, Швајцарска, Белгија-до актуелних реформи</a:t>
            </a:r>
            <a:r>
              <a:rPr lang="sr-Cyrl-RS" sz="7600" dirty="0" smtClean="0"/>
              <a:t>)</a:t>
            </a:r>
            <a:endParaRPr lang="en-US" sz="7600" dirty="0" smtClean="0"/>
          </a:p>
          <a:p>
            <a:r>
              <a:rPr lang="sr-Cyrl-RS" sz="7600" dirty="0" smtClean="0"/>
              <a:t>Нужни наследник – оставиочев </a:t>
            </a:r>
            <a:r>
              <a:rPr lang="sr-Cyrl-RS" sz="7600" i="1" dirty="0" smtClean="0"/>
              <a:t>универзални сукцесор</a:t>
            </a:r>
            <a:r>
              <a:rPr lang="sr-Cyrl-RS" sz="7600" dirty="0" smtClean="0"/>
              <a:t>; има право да захтева законом зајемчени аликвотни део заоставштине; припадник је наследничке заједнице, учествује у управљању заоставштином;  одговара за дугове оставиоца;</a:t>
            </a:r>
            <a:endParaRPr lang="en-US" sz="7600" dirty="0" smtClean="0"/>
          </a:p>
          <a:p>
            <a:r>
              <a:rPr lang="sr-Cyrl-RS" sz="7600" dirty="0" smtClean="0"/>
              <a:t>Заштита нужног дела наследноправног карактера остварује се подношењем тужбе  за </a:t>
            </a:r>
            <a:r>
              <a:rPr lang="sr-Cyrl-RS" sz="7600" i="1" dirty="0" smtClean="0"/>
              <a:t>смањење завештајних располагања, </a:t>
            </a:r>
            <a:r>
              <a:rPr lang="sr-Cyrl-RS" sz="7600" dirty="0" smtClean="0"/>
              <a:t>односно </a:t>
            </a:r>
            <a:r>
              <a:rPr lang="sr-Cyrl-RS" sz="7600" i="1" dirty="0" smtClean="0"/>
              <a:t>повраћај поклона</a:t>
            </a:r>
            <a:r>
              <a:rPr lang="sr-Cyrl-RS" sz="7600" dirty="0" smtClean="0"/>
              <a:t>(</a:t>
            </a:r>
            <a:r>
              <a:rPr lang="en-US" sz="7600" i="1" dirty="0" err="1" smtClean="0"/>
              <a:t>actio</a:t>
            </a:r>
            <a:r>
              <a:rPr lang="sr-Cyrl-RS" sz="7600" i="1" dirty="0" smtClean="0"/>
              <a:t> </a:t>
            </a:r>
            <a:r>
              <a:rPr lang="en-US" sz="7600" i="1" dirty="0" err="1" smtClean="0"/>
              <a:t>supletoria</a:t>
            </a:r>
            <a:r>
              <a:rPr lang="sr-Cyrl-RS" sz="7600" i="1" dirty="0" smtClean="0"/>
              <a:t>).</a:t>
            </a:r>
          </a:p>
          <a:p>
            <a:r>
              <a:rPr lang="sr-Cyrl-RS" sz="7600" dirty="0"/>
              <a:t>Уколико је повређен нужни део наследноправне природе, одлука суда има </a:t>
            </a:r>
            <a:r>
              <a:rPr lang="sr-Cyrl-RS" sz="7600" i="1" dirty="0"/>
              <a:t>декларативни карактер </a:t>
            </a:r>
            <a:r>
              <a:rPr lang="sr-Cyrl-RS" sz="7600" dirty="0"/>
              <a:t>и делује ретроактивно</a:t>
            </a:r>
            <a:r>
              <a:rPr lang="sr-Cyrl-RS" sz="7600" dirty="0" smtClean="0"/>
              <a:t>.</a:t>
            </a:r>
            <a:endParaRPr lang="sr-Cyrl-RS" sz="7600" i="1" dirty="0" smtClean="0"/>
          </a:p>
          <a:p>
            <a:r>
              <a:rPr lang="sr-Cyrl-RS" sz="7600" b="1" i="1" dirty="0" smtClean="0"/>
              <a:t>Предност</a:t>
            </a:r>
            <a:r>
              <a:rPr lang="sr-Cyrl-RS" sz="7600" dirty="0" smtClean="0"/>
              <a:t>: интерес нужног наследника је боље заштићен у односу на облигационоправну концепцију (лакше ће реализовати свој нужни део);</a:t>
            </a:r>
          </a:p>
          <a:p>
            <a:r>
              <a:rPr lang="sr-Cyrl-RS" sz="7600" b="1" i="1" dirty="0" smtClean="0"/>
              <a:t>Недостатак</a:t>
            </a:r>
            <a:r>
              <a:rPr lang="sr-Cyrl-RS" sz="7600" dirty="0" smtClean="0"/>
              <a:t>: </a:t>
            </a:r>
            <a:r>
              <a:rPr lang="ru-RU" sz="7600" dirty="0" smtClean="0"/>
              <a:t>тешкоће око управљања заоставштином у наследничкој заједници и чести спорови између тестаментарних и нужних санаследника; </a:t>
            </a:r>
            <a:r>
              <a:rPr lang="sr-Cyrl-RS" sz="7600" dirty="0" smtClean="0"/>
              <a:t>уноси промене у већ заснована правна стања, па се јављају проблеми практичне природе око начина редукције завештајних располагања и враћања поклона, утврђивања  (не)савесности завештајних наследника, испорукопримаца, поклонопримаца;</a:t>
            </a:r>
            <a:endParaRPr lang="en-US" sz="7600" dirty="0" smtClean="0"/>
          </a:p>
          <a:p>
            <a:endParaRPr lang="en-US" sz="2600" i="1" dirty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000" b="1" dirty="0" smtClean="0"/>
              <a:t/>
            </a:r>
            <a:br>
              <a:rPr lang="sr-Cyrl-RS" sz="3000" b="1" dirty="0" smtClean="0"/>
            </a:br>
            <a:r>
              <a:rPr lang="sr-Cyrl-RS" sz="3000" b="1" dirty="0" smtClean="0"/>
              <a:t>Правна </a:t>
            </a:r>
            <a:r>
              <a:rPr lang="sr-Cyrl-RS" sz="3000" b="1" dirty="0"/>
              <a:t>природа права на нужни </a:t>
            </a:r>
            <a:r>
              <a:rPr lang="sr-Cyrl-RS" sz="3000" b="1" dirty="0" smtClean="0"/>
              <a:t>део</a:t>
            </a:r>
            <a:br>
              <a:rPr lang="sr-Cyrl-RS" sz="3000" b="1" dirty="0" smtClean="0"/>
            </a:br>
            <a:r>
              <a:rPr lang="sr-Cyrl-RS" sz="3000" b="1" dirty="0" smtClean="0"/>
              <a:t>- </a:t>
            </a:r>
            <a:r>
              <a:rPr lang="sr-Cyrl-RS" sz="3000" b="1" i="1" dirty="0" smtClean="0"/>
              <a:t>наследноправни концепт-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1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697</TotalTime>
  <Words>1352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Hardcover</vt:lpstr>
      <vt:lpstr>НУЖНИ ДЕО</vt:lpstr>
      <vt:lpstr>ОПРАВДАЊЕ НУЖНОГ ДЕЛА Појам нужног дела</vt:lpstr>
      <vt:lpstr> ОПРАВДАЊЕ НУЖНОГ ДЕЛА Теоријска схватања </vt:lpstr>
      <vt:lpstr>ОПРАВДАЊЕ НУЖНОГ ДЕЛА Теоријска схватања</vt:lpstr>
      <vt:lpstr>ОПРАВДАЊЕ НУЖНОГ ДЕЛА Теоријска схватања</vt:lpstr>
      <vt:lpstr>ОПРАВДАЊЕ НУЖНОГ ДЕЛА Теоријска схватања</vt:lpstr>
      <vt:lpstr>ОПРАВДАЊЕ НУЖНОГ ДЕЛА Теоријска схватања</vt:lpstr>
      <vt:lpstr>ОПРАВДАЊЕ НУЖНОГ ДЕЛА Теоријска схватања</vt:lpstr>
      <vt:lpstr> Правна природа права на нужни део - наследноправни концепт- </vt:lpstr>
      <vt:lpstr>Правна природа права на нужни део -облигационоправни концепт-</vt:lpstr>
      <vt:lpstr>Правна природа права на нужни део - облигационоправни концепт-</vt:lpstr>
      <vt:lpstr>Правна природа права на нужни део -сличност концепција-</vt:lpstr>
      <vt:lpstr>Литература: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Voja</dc:creator>
  <cp:lastModifiedBy>Voja</cp:lastModifiedBy>
  <cp:revision>42</cp:revision>
  <dcterms:created xsi:type="dcterms:W3CDTF">2020-04-23T22:58:06Z</dcterms:created>
  <dcterms:modified xsi:type="dcterms:W3CDTF">2020-04-24T10:35:52Z</dcterms:modified>
</cp:coreProperties>
</file>