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3" r:id="rId6"/>
    <p:sldId id="261" r:id="rId7"/>
    <p:sldId id="265" r:id="rId8"/>
    <p:sldId id="260" r:id="rId9"/>
    <p:sldId id="262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1345E4-D3B2-435C-AF47-A4E5546BD0A2}">
          <p14:sldIdLst>
            <p14:sldId id="256"/>
            <p14:sldId id="257"/>
            <p14:sldId id="258"/>
            <p14:sldId id="259"/>
            <p14:sldId id="263"/>
            <p14:sldId id="261"/>
            <p14:sldId id="265"/>
            <p14:sldId id="260"/>
            <p14:sldId id="262"/>
            <p14:sldId id="264"/>
            <p14:sldId id="266"/>
          </p14:sldIdLst>
        </p14:section>
        <p14:section name="Untitled Section" id="{786BB431-0CED-485A-BB13-C5DD646042D3}">
          <p14:sldIdLst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2007"/>
    <a:srgbClr val="FBAA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B4C82-713D-4320-951B-F402104615C0}" type="datetimeFigureOut">
              <a:rPr lang="en-US" smtClean="0"/>
              <a:t>5/8/2020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8241D9-BF77-4ED0-A7FC-836A06439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94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8241D9-BF77-4ED0-A7FC-836A064399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647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290EB-8BB0-415B-8D6A-BF2B7ED62D2E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23E6674-21C8-4FC3-823E-0BA0351C66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290EB-8BB0-415B-8D6A-BF2B7ED62D2E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6674-21C8-4FC3-823E-0BA0351C66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290EB-8BB0-415B-8D6A-BF2B7ED62D2E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6674-21C8-4FC3-823E-0BA0351C66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290EB-8BB0-415B-8D6A-BF2B7ED62D2E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23E6674-21C8-4FC3-823E-0BA0351C66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290EB-8BB0-415B-8D6A-BF2B7ED62D2E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6674-21C8-4FC3-823E-0BA0351C666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290EB-8BB0-415B-8D6A-BF2B7ED62D2E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6674-21C8-4FC3-823E-0BA0351C66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290EB-8BB0-415B-8D6A-BF2B7ED62D2E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23E6674-21C8-4FC3-823E-0BA0351C666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290EB-8BB0-415B-8D6A-BF2B7ED62D2E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6674-21C8-4FC3-823E-0BA0351C66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290EB-8BB0-415B-8D6A-BF2B7ED62D2E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6674-21C8-4FC3-823E-0BA0351C66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290EB-8BB0-415B-8D6A-BF2B7ED62D2E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6674-21C8-4FC3-823E-0BA0351C66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290EB-8BB0-415B-8D6A-BF2B7ED62D2E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E6674-21C8-4FC3-823E-0BA0351C6663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32290EB-8BB0-415B-8D6A-BF2B7ED62D2E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23E6674-21C8-4FC3-823E-0BA0351C666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0"/>
            <a:ext cx="8458200" cy="1222375"/>
          </a:xfrm>
        </p:spPr>
        <p:txBody>
          <a:bodyPr/>
          <a:lstStyle/>
          <a:p>
            <a:r>
              <a:rPr lang="sr-Cyrl-RS" dirty="0" smtClean="0"/>
              <a:t>Појам, правна природа и састављање завештања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715000" y="6019800"/>
            <a:ext cx="3352800" cy="288925"/>
          </a:xfrm>
        </p:spPr>
        <p:txBody>
          <a:bodyPr/>
          <a:lstStyle/>
          <a:p>
            <a:r>
              <a:rPr lang="sr-Cyrl-RS" sz="1400" i="1" dirty="0" smtClean="0">
                <a:solidFill>
                  <a:srgbClr val="B52007"/>
                </a:solidFill>
              </a:rPr>
              <a:t>Доц. др Тамара Ђурђић-Милошевић</a:t>
            </a:r>
            <a:endParaRPr lang="en-US" sz="1400" i="1" dirty="0">
              <a:solidFill>
                <a:srgbClr val="B520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99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686800" cy="838200"/>
          </a:xfrm>
        </p:spPr>
        <p:txBody>
          <a:bodyPr/>
          <a:lstStyle/>
          <a:p>
            <a:r>
              <a:rPr lang="sr-Cyrl-RS" dirty="0" smtClean="0"/>
              <a:t>Завештаочева воља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86800" cy="5638800"/>
          </a:xfrm>
        </p:spPr>
        <p:txBody>
          <a:bodyPr>
            <a:noAutofit/>
          </a:bodyPr>
          <a:lstStyle/>
          <a:p>
            <a:r>
              <a:rPr lang="ru-RU" sz="2000" dirty="0"/>
              <a:t>Да би изјављена </a:t>
            </a:r>
            <a:r>
              <a:rPr lang="ru-RU" sz="2000" b="1" dirty="0"/>
              <a:t>последња воља била правно релевантна</a:t>
            </a:r>
            <a:r>
              <a:rPr lang="ru-RU" sz="2000" dirty="0"/>
              <a:t>, она мора поседовати одређене квалитете који су начелно предвиђени за пуноважност било ког правног посла – да буде </a:t>
            </a:r>
            <a:r>
              <a:rPr lang="ru-RU" sz="2000" b="1" i="1" dirty="0"/>
              <a:t>слободна, озбиљна, стварна и реално </a:t>
            </a:r>
            <a:r>
              <a:rPr lang="ru-RU" sz="2000" b="1" i="1" dirty="0" smtClean="0"/>
              <a:t>остварива</a:t>
            </a:r>
            <a:r>
              <a:rPr lang="ru-RU" sz="2000" dirty="0" smtClean="0"/>
              <a:t>. </a:t>
            </a:r>
            <a:r>
              <a:rPr lang="ru-RU" sz="2000" b="1" dirty="0" smtClean="0"/>
              <a:t>Слободна</a:t>
            </a:r>
            <a:r>
              <a:rPr lang="ru-RU" sz="2000" dirty="0" smtClean="0"/>
              <a:t> је ако завешталац није сачинио тест</a:t>
            </a:r>
            <a:r>
              <a:rPr lang="sr-Latn-RS" sz="2000" dirty="0" smtClean="0"/>
              <a:t>a</a:t>
            </a:r>
            <a:r>
              <a:rPr lang="ru-RU" sz="2000" dirty="0" smtClean="0"/>
              <a:t>мент под утицајем мана воље;  </a:t>
            </a:r>
            <a:r>
              <a:rPr lang="ru-RU" sz="2000" b="1" dirty="0" smtClean="0"/>
              <a:t>Озбиљна</a:t>
            </a:r>
            <a:r>
              <a:rPr lang="ru-RU" sz="2000" dirty="0" smtClean="0"/>
              <a:t> је  када постоји </a:t>
            </a:r>
            <a:r>
              <a:rPr lang="ru-RU" sz="2000" i="1" dirty="0" smtClean="0"/>
              <a:t>намера оставиоца да сачини тестамент </a:t>
            </a:r>
            <a:r>
              <a:rPr lang="sr-Latn-RS" sz="2000" i="1" dirty="0" smtClean="0"/>
              <a:t>animu</a:t>
            </a:r>
            <a:r>
              <a:rPr lang="sr-Latn-RS" sz="2000" i="1" dirty="0"/>
              <a:t>s</a:t>
            </a:r>
            <a:r>
              <a:rPr lang="sr-Latn-RS" sz="2000" i="1" dirty="0" smtClean="0"/>
              <a:t> testandi. </a:t>
            </a:r>
            <a:endParaRPr lang="sr-Cyrl-RS" sz="2000" i="1" dirty="0" smtClean="0"/>
          </a:p>
          <a:p>
            <a:r>
              <a:rPr lang="sr-Cyrl-RS" sz="2000" i="1" dirty="0" smtClean="0"/>
              <a:t>Завештање које  је сачињено услед мана воље је рушљиво; завештање које је сачињено у одсуству </a:t>
            </a:r>
            <a:r>
              <a:rPr lang="sr-Latn-RS" sz="2000" i="1" dirty="0" smtClean="0"/>
              <a:t>animus testandi</a:t>
            </a:r>
            <a:r>
              <a:rPr lang="sr-Cyrl-RS" sz="2000" i="1" dirty="0"/>
              <a:t> </a:t>
            </a:r>
            <a:r>
              <a:rPr lang="sr-Cyrl-RS" sz="2000" dirty="0" smtClean="0"/>
              <a:t>је </a:t>
            </a:r>
            <a:r>
              <a:rPr lang="sr-Cyrl-RS" sz="2000" i="1" dirty="0" smtClean="0"/>
              <a:t>ништаво.</a:t>
            </a:r>
            <a:endParaRPr lang="sr-Latn-RS" sz="2000" i="1" dirty="0" smtClean="0"/>
          </a:p>
          <a:p>
            <a:r>
              <a:rPr lang="ru-RU" sz="2000" dirty="0" smtClean="0"/>
              <a:t>С </a:t>
            </a:r>
            <a:r>
              <a:rPr lang="ru-RU" sz="2000" dirty="0"/>
              <a:t>обзиром на природу завештања као доброчиног правног посла, </a:t>
            </a:r>
            <a:r>
              <a:rPr lang="ru-RU" sz="2000" b="1" dirty="0"/>
              <a:t>мотив улази у каузу</a:t>
            </a:r>
            <a:r>
              <a:rPr lang="ru-RU" sz="2000" dirty="0"/>
              <a:t>, тако да заблуда о мотиву, као и све врсте битних заблуда узрокују рушљивост </a:t>
            </a:r>
            <a:r>
              <a:rPr lang="ru-RU" sz="2000" dirty="0" smtClean="0"/>
              <a:t>завештања. </a:t>
            </a:r>
          </a:p>
          <a:p>
            <a:r>
              <a:rPr lang="ru-RU" sz="2000" dirty="0" smtClean="0"/>
              <a:t>Да </a:t>
            </a:r>
            <a:r>
              <a:rPr lang="ru-RU" sz="2000" dirty="0"/>
              <a:t>би последња воља завештаоца произвела правно дејство, услов је да буде манифестована у некој од </a:t>
            </a:r>
            <a:r>
              <a:rPr lang="ru-RU" sz="2000" b="1" i="1" dirty="0"/>
              <a:t>законом прописаних </a:t>
            </a:r>
            <a:r>
              <a:rPr lang="ru-RU" sz="2000" b="1" i="1" dirty="0" smtClean="0"/>
              <a:t>форми </a:t>
            </a:r>
            <a:r>
              <a:rPr lang="ru-RU" sz="2000" dirty="0"/>
              <a:t>и да буде </a:t>
            </a:r>
            <a:r>
              <a:rPr lang="ru-RU" sz="2000" b="1" i="1" dirty="0"/>
              <a:t>потпуно оформљена </a:t>
            </a:r>
            <a:r>
              <a:rPr lang="ru-RU" sz="2000" dirty="0"/>
              <a:t>као резултат завршенoг мисаоног процеса који је претходио састављању </a:t>
            </a:r>
            <a:r>
              <a:rPr lang="ru-RU" sz="2000" dirty="0" smtClean="0"/>
              <a:t>завештања. </a:t>
            </a:r>
          </a:p>
          <a:p>
            <a:r>
              <a:rPr lang="ru-RU" sz="2000" dirty="0"/>
              <a:t>Ч</a:t>
            </a:r>
            <a:r>
              <a:rPr lang="ru-RU" sz="2000" dirty="0" smtClean="0"/>
              <a:t>ињеница </a:t>
            </a:r>
            <a:r>
              <a:rPr lang="ru-RU" sz="2000" dirty="0"/>
              <a:t>да је завештање строго формалан правни посао, олакшава утврђивање </a:t>
            </a:r>
            <a:r>
              <a:rPr lang="ru-RU" sz="2000" i="1" dirty="0"/>
              <a:t>animus </a:t>
            </a:r>
            <a:r>
              <a:rPr lang="ru-RU" sz="2000" i="1" dirty="0" smtClean="0"/>
              <a:t>testandi</a:t>
            </a:r>
            <a:r>
              <a:rPr lang="ru-RU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7892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838200"/>
          </a:xfrm>
        </p:spPr>
        <p:txBody>
          <a:bodyPr/>
          <a:lstStyle/>
          <a:p>
            <a:r>
              <a:rPr lang="sr-Cyrl-RS" dirty="0" smtClean="0"/>
              <a:t>Завештаочева воља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075238"/>
          </a:xfrm>
        </p:spPr>
        <p:txBody>
          <a:bodyPr>
            <a:normAutofit fontScale="92500" lnSpcReduction="10000"/>
          </a:bodyPr>
          <a:lstStyle/>
          <a:p>
            <a:r>
              <a:rPr lang="ru-RU" sz="2200" dirty="0"/>
              <a:t>У тестаментарном праву </a:t>
            </a:r>
            <a:r>
              <a:rPr lang="ru-RU" sz="2200" dirty="0" smtClean="0"/>
              <a:t>у случају </a:t>
            </a:r>
            <a:r>
              <a:rPr lang="ru-RU" sz="2200" i="1" dirty="0" smtClean="0"/>
              <a:t>супростављености стварне </a:t>
            </a:r>
            <a:r>
              <a:rPr lang="ru-RU" sz="2200" i="1" dirty="0"/>
              <a:t>и изјављене </a:t>
            </a:r>
            <a:r>
              <a:rPr lang="ru-RU" sz="2200" i="1" dirty="0" smtClean="0"/>
              <a:t>воље  </a:t>
            </a:r>
            <a:r>
              <a:rPr lang="ru-RU" sz="2200" i="1" dirty="0"/>
              <a:t>завештаоца </a:t>
            </a:r>
            <a:r>
              <a:rPr lang="ru-RU" sz="2200" dirty="0" smtClean="0"/>
              <a:t>, предност  се даје стварној вољи завештаоца (</a:t>
            </a:r>
            <a:r>
              <a:rPr lang="ru-RU" sz="2200" i="1" dirty="0" smtClean="0"/>
              <a:t>тзв</a:t>
            </a:r>
            <a:r>
              <a:rPr lang="ru-RU" sz="2200" i="1" dirty="0"/>
              <a:t>. </a:t>
            </a:r>
            <a:r>
              <a:rPr lang="ru-RU" sz="2200" i="1" dirty="0" smtClean="0"/>
              <a:t>теорија воље</a:t>
            </a:r>
            <a:r>
              <a:rPr lang="ru-RU" sz="2200" dirty="0" smtClean="0"/>
              <a:t>);</a:t>
            </a:r>
          </a:p>
          <a:p>
            <a:r>
              <a:rPr lang="sr-Cyrl-RS" sz="2200" dirty="0" smtClean="0"/>
              <a:t>Свесни несклад  </a:t>
            </a:r>
            <a:r>
              <a:rPr lang="sr-Cyrl-RS" sz="2200" dirty="0"/>
              <a:t>између изјављене завештаочеве воље и његове унутрашње (стварне) </a:t>
            </a:r>
            <a:r>
              <a:rPr lang="sr-Cyrl-RS" sz="2200" dirty="0" smtClean="0"/>
              <a:t>воље постоји у </a:t>
            </a:r>
            <a:r>
              <a:rPr lang="sr-Cyrl-RS" sz="2200" dirty="0"/>
              <a:t>случају да је завешталац сачинио тестамент под </a:t>
            </a:r>
            <a:r>
              <a:rPr lang="sr-Cyrl-RS" sz="2200" b="1" i="1" dirty="0"/>
              <a:t>менталном </a:t>
            </a:r>
            <a:r>
              <a:rPr lang="sr-Cyrl-RS" sz="2200" b="1" i="1" dirty="0" smtClean="0"/>
              <a:t>резервом</a:t>
            </a:r>
            <a:r>
              <a:rPr lang="sr-Cyrl-RS" sz="2200" b="1" dirty="0" smtClean="0"/>
              <a:t>. </a:t>
            </a:r>
          </a:p>
          <a:p>
            <a:r>
              <a:rPr lang="sr-Cyrl-RS" sz="2200" dirty="0"/>
              <a:t>Суштина </a:t>
            </a:r>
            <a:r>
              <a:rPr lang="sr-Cyrl-RS" sz="2200" dirty="0" smtClean="0"/>
              <a:t>ме</a:t>
            </a:r>
            <a:r>
              <a:rPr lang="sr-Cyrl-RS" sz="2200" dirty="0"/>
              <a:t>н</a:t>
            </a:r>
            <a:r>
              <a:rPr lang="sr-Cyrl-RS" sz="2200" dirty="0" smtClean="0"/>
              <a:t>талне </a:t>
            </a:r>
            <a:r>
              <a:rPr lang="sr-Cyrl-RS" sz="2200" dirty="0"/>
              <a:t>резерве је у томе да завешталац изјављује вољу коју у ствари не жели, рачунајући с тим да овако изјављена воља неће произвести правно дејство услед неких околности на које рачуна, прикривајући истовремено од других ту своју рачуницу. </a:t>
            </a:r>
            <a:endParaRPr lang="sr-Cyrl-RS" sz="2200" dirty="0" smtClean="0"/>
          </a:p>
          <a:p>
            <a:r>
              <a:rPr lang="sr-Cyrl-RS" sz="2200" dirty="0" smtClean="0"/>
              <a:t>Завештање сачињено без </a:t>
            </a:r>
            <a:r>
              <a:rPr lang="sr-Cyrl-RS" sz="2200" dirty="0"/>
              <a:t>стварне намере да изјављена последња воља произведе правно </a:t>
            </a:r>
            <a:r>
              <a:rPr lang="sr-Cyrl-RS" sz="2200" dirty="0" smtClean="0"/>
              <a:t>дејство</a:t>
            </a:r>
            <a:r>
              <a:rPr lang="sr-Latn-RS" sz="2200" dirty="0" smtClean="0"/>
              <a:t> </a:t>
            </a:r>
            <a:r>
              <a:rPr lang="sr-Cyrl-RS" sz="2200" dirty="0" smtClean="0"/>
              <a:t>је ништаво. </a:t>
            </a:r>
          </a:p>
          <a:p>
            <a:r>
              <a:rPr lang="sr-Cyrl-RS" sz="2200" dirty="0" smtClean="0"/>
              <a:t>Сране кодификације  </a:t>
            </a:r>
            <a:r>
              <a:rPr lang="sr-Cyrl-RS" sz="2200" dirty="0"/>
              <a:t>изричито регулишу утицај менталне резерве на пуноважност завештања, предвиђајући санкцију </a:t>
            </a:r>
            <a:r>
              <a:rPr lang="sr-Cyrl-RS" sz="2200" dirty="0" smtClean="0"/>
              <a:t>ништавости</a:t>
            </a:r>
            <a:r>
              <a:rPr lang="sr-Cyrl-RS" sz="2200" dirty="0"/>
              <a:t> </a:t>
            </a:r>
            <a:r>
              <a:rPr lang="sr-Cyrl-RS" sz="2200" dirty="0" smtClean="0"/>
              <a:t>(нпр. Немачки грађански законик);  </a:t>
            </a:r>
            <a:r>
              <a:rPr lang="sr-Cyrl-RS" sz="2200" dirty="0"/>
              <a:t>Д</a:t>
            </a:r>
            <a:r>
              <a:rPr lang="sr-Cyrl-RS" sz="2200" dirty="0" smtClean="0"/>
              <a:t>омаћи </a:t>
            </a:r>
            <a:r>
              <a:rPr lang="sr-Cyrl-RS" sz="2200" dirty="0"/>
              <a:t>законодавац не регулише ово </a:t>
            </a:r>
            <a:r>
              <a:rPr lang="sr-Cyrl-RS" sz="2200" dirty="0" smtClean="0"/>
              <a:t>питање;</a:t>
            </a:r>
            <a:endParaRPr lang="ru-RU" sz="22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93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Литература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99038"/>
          </a:xfrm>
        </p:spPr>
        <p:txBody>
          <a:bodyPr/>
          <a:lstStyle/>
          <a:p>
            <a:r>
              <a:rPr lang="sr-Cyrl-RS" sz="2400" i="1" dirty="0">
                <a:latin typeface="+mj-lt"/>
              </a:rPr>
              <a:t>Д.Ђурђевић, Институције наследног права, Београд, 2017, стр. </a:t>
            </a:r>
            <a:r>
              <a:rPr lang="sr-Cyrl-RS" sz="2400" i="1" dirty="0" smtClean="0">
                <a:latin typeface="+mj-lt"/>
              </a:rPr>
              <a:t>119-127;  </a:t>
            </a:r>
            <a:endParaRPr lang="en-US" sz="2400" i="1" dirty="0" smtClean="0">
              <a:latin typeface="+mj-lt"/>
            </a:endParaRPr>
          </a:p>
          <a:p>
            <a:r>
              <a:rPr lang="sr-Cyrl-RS" sz="2400" i="1" dirty="0" smtClean="0">
                <a:latin typeface="+mj-lt"/>
              </a:rPr>
              <a:t>О. Антић, З. Балиновац, Коментар закона о наслеђивању; Београд, 1996, стр. 302-316;</a:t>
            </a:r>
          </a:p>
          <a:p>
            <a:r>
              <a:rPr lang="ru-RU" sz="2400" i="1" dirty="0">
                <a:latin typeface="+mj-lt"/>
              </a:rPr>
              <a:t>Д.Живојиновић, Тестаментална (завештајна) и пословна способност, Правни </a:t>
            </a:r>
            <a:r>
              <a:rPr lang="ru-RU" sz="2400" i="1" dirty="0" smtClean="0">
                <a:latin typeface="+mj-lt"/>
              </a:rPr>
              <a:t>живот, 2011, бр. 10, </a:t>
            </a:r>
            <a:r>
              <a:rPr lang="ru-RU" sz="2400" i="1" dirty="0">
                <a:latin typeface="+mj-lt"/>
              </a:rPr>
              <a:t>стр. 123-135</a:t>
            </a:r>
            <a:endParaRPr lang="sr-Cyrl-RS" sz="2400" i="1" dirty="0" smtClean="0">
              <a:latin typeface="+mj-lt"/>
            </a:endParaRPr>
          </a:p>
          <a:p>
            <a:r>
              <a:rPr lang="sr-Cyrl-RS" sz="2400" i="1" dirty="0" smtClean="0">
                <a:latin typeface="+mj-lt"/>
              </a:rPr>
              <a:t>Д. Живојиновић, Утицај менталне резерве на пуноважност завештања, Правни живот, 2003, бр. 10, стр. 215-225;</a:t>
            </a:r>
          </a:p>
          <a:p>
            <a:r>
              <a:rPr lang="sr-Cyrl-RS" sz="2400" i="1" dirty="0" smtClean="0">
                <a:latin typeface="+mj-lt"/>
              </a:rPr>
              <a:t>Т. Ђурђић-Милошевић</a:t>
            </a:r>
            <a:r>
              <a:rPr lang="sr-Cyrl-RS" sz="2400" i="1" dirty="0">
                <a:latin typeface="+mj-lt"/>
              </a:rPr>
              <a:t>, Ограничење слободе завештајних располагања - докторска дисертација, одбрањена 2018, Крагујевац, стр. </a:t>
            </a:r>
            <a:r>
              <a:rPr lang="sr-Cyrl-RS" sz="2400" i="1" dirty="0" smtClean="0">
                <a:latin typeface="+mj-lt"/>
              </a:rPr>
              <a:t>74-102;</a:t>
            </a:r>
            <a:endParaRPr lang="en-US" sz="2400" i="1" dirty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23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ПОјам завештања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b="1" i="1" dirty="0" smtClean="0"/>
          </a:p>
          <a:p>
            <a:endParaRPr lang="en-US" sz="2200" b="1" i="1" dirty="0"/>
          </a:p>
          <a:p>
            <a:r>
              <a:rPr lang="sr-Cyrl-RS" sz="2200" b="1" i="1" dirty="0" smtClean="0">
                <a:solidFill>
                  <a:srgbClr val="B52007"/>
                </a:solidFill>
              </a:rPr>
              <a:t>Завештање у формалном смислу- </a:t>
            </a:r>
            <a:r>
              <a:rPr lang="sr-Cyrl-RS" sz="2200" dirty="0" smtClean="0"/>
              <a:t>свака једностарна изјава воље управљена на постизање неког наследноправног дејства, учињена у законом прописаном облику;</a:t>
            </a:r>
            <a:endParaRPr lang="en-US" sz="2200" dirty="0" smtClean="0"/>
          </a:p>
          <a:p>
            <a:endParaRPr lang="en-US" sz="2200" dirty="0"/>
          </a:p>
          <a:p>
            <a:endParaRPr lang="sr-Cyrl-RS" sz="2200" dirty="0" smtClean="0">
              <a:solidFill>
                <a:srgbClr val="B52007"/>
              </a:solidFill>
            </a:endParaRPr>
          </a:p>
          <a:p>
            <a:r>
              <a:rPr lang="sr-Cyrl-RS" sz="2200" b="1" i="1" dirty="0" smtClean="0">
                <a:solidFill>
                  <a:srgbClr val="B52007"/>
                </a:solidFill>
              </a:rPr>
              <a:t>Завештање у материјалном смислу- </a:t>
            </a:r>
            <a:r>
              <a:rPr lang="sr-Cyrl-RS" sz="2200" dirty="0" smtClean="0"/>
              <a:t>скуп завештања схваћених у формалном смислу. </a:t>
            </a:r>
            <a:r>
              <a:rPr lang="sr-Cyrl-RS" sz="2200" dirty="0"/>
              <a:t>П</a:t>
            </a:r>
            <a:r>
              <a:rPr lang="sr-Cyrl-RS" sz="2200" dirty="0" smtClean="0"/>
              <a:t>оследња воља, схваћена </a:t>
            </a:r>
            <a:r>
              <a:rPr lang="sr-Cyrl-RS" sz="2200" dirty="0"/>
              <a:t>у материјалном смислу, </a:t>
            </a:r>
            <a:r>
              <a:rPr lang="sr-Cyrl-RS" sz="2200" dirty="0" smtClean="0"/>
              <a:t>може бити само једна и јединствена.</a:t>
            </a:r>
          </a:p>
          <a:p>
            <a:endParaRPr lang="sr-Cyrl-RS" sz="2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15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838200"/>
          </a:xfrm>
        </p:spPr>
        <p:txBody>
          <a:bodyPr/>
          <a:lstStyle/>
          <a:p>
            <a:r>
              <a:rPr lang="sr-Cyrl-RS" dirty="0" smtClean="0"/>
              <a:t>правна природа завештања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715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sr-Cyrl-RS" sz="2000" dirty="0" smtClean="0"/>
          </a:p>
          <a:p>
            <a:r>
              <a:rPr lang="sr-Cyrl-R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Завештање је једностран, формалан, строго личан и опозив правни посао којим завешталац уређује правну судбину своје имовине за случај </a:t>
            </a:r>
            <a:r>
              <a:rPr lang="sr-Cyrl-RS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смрти;</a:t>
            </a:r>
            <a:endParaRPr lang="sr-Cyrl-RS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r-Cyrl-RS" sz="2000" dirty="0" smtClean="0"/>
              <a:t>Правна својства завештања:</a:t>
            </a:r>
          </a:p>
          <a:p>
            <a:r>
              <a:rPr lang="sr-Cyrl-RS" sz="2000" b="1" i="1" dirty="0" smtClean="0">
                <a:solidFill>
                  <a:srgbClr val="B5200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Правни посао </a:t>
            </a:r>
            <a:r>
              <a:rPr lang="sr-Latn-RS" sz="2000" b="1" i="1" dirty="0" smtClean="0">
                <a:solidFill>
                  <a:srgbClr val="B5200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mortis causa</a:t>
            </a:r>
            <a:r>
              <a:rPr lang="sr-Cyrl-RS" sz="2000" b="1" i="1" dirty="0">
                <a:solidFill>
                  <a:srgbClr val="B5200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r-Cyrl-RS" sz="2000" dirty="0" smtClean="0"/>
              <a:t>- чињеница </a:t>
            </a:r>
            <a:r>
              <a:rPr lang="sr-Cyrl-RS" sz="2000" dirty="0"/>
              <a:t>смрти </a:t>
            </a:r>
            <a:r>
              <a:rPr lang="sr-Cyrl-RS" sz="2000" dirty="0" smtClean="0"/>
              <a:t>завештаоца има </a:t>
            </a:r>
            <a:r>
              <a:rPr lang="sr-Cyrl-RS" sz="2000" dirty="0"/>
              <a:t>конститутивни </a:t>
            </a:r>
            <a:r>
              <a:rPr lang="sr-Cyrl-RS" sz="2000" dirty="0" smtClean="0"/>
              <a:t>значај, јер се за </a:t>
            </a:r>
            <a:r>
              <a:rPr lang="sr-Cyrl-RS" sz="2000" dirty="0"/>
              <a:t>њу везује дејство </a:t>
            </a:r>
            <a:r>
              <a:rPr lang="sr-Cyrl-RS" sz="2000" dirty="0" smtClean="0"/>
              <a:t>завештања</a:t>
            </a:r>
            <a:r>
              <a:rPr lang="sr-Latn-RS" sz="2000" i="1" dirty="0" smtClean="0"/>
              <a:t>;</a:t>
            </a:r>
          </a:p>
          <a:p>
            <a:r>
              <a:rPr lang="sr-Cyrl-RS" sz="2000" b="1" i="1" dirty="0" smtClean="0">
                <a:solidFill>
                  <a:srgbClr val="B5200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Доброчин правни посао </a:t>
            </a:r>
            <a:r>
              <a:rPr lang="sr-Cyrl-RS" sz="2000" dirty="0" smtClean="0"/>
              <a:t>– завештање задржава доброчин карактер, и када садржи одређене терете и налоге за наследнике и легатра, јер  они никада не  могу прећи висину наследног дела,  или вредност испоруке,</a:t>
            </a:r>
          </a:p>
          <a:p>
            <a:r>
              <a:rPr lang="sr-Cyrl-RS" sz="2000" b="1" i="1" dirty="0" smtClean="0">
                <a:solidFill>
                  <a:srgbClr val="B5200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Једностран правни посао- </a:t>
            </a:r>
            <a:r>
              <a:rPr lang="sr-Cyrl-RS" sz="2000" dirty="0" smtClean="0"/>
              <a:t>јер настаје изјавом воље једног лица; једностраност посебно долази до изражаја </a:t>
            </a:r>
            <a:r>
              <a:rPr lang="sr-Cyrl-RS" sz="2000" dirty="0"/>
              <a:t>посебно до изражаја кроз забрану сачињавања заједничког завештања, односно забрану условљавања последње воље завештаоца  вољом неког другог </a:t>
            </a:r>
            <a:r>
              <a:rPr lang="sr-Cyrl-RS" sz="2000" dirty="0" smtClean="0"/>
              <a:t>лица у појединим правним системима (као што је случај са срп</a:t>
            </a:r>
            <a:r>
              <a:rPr lang="sr-Cyrl-RS" sz="2000" dirty="0"/>
              <a:t>с</a:t>
            </a:r>
            <a:r>
              <a:rPr lang="sr-Cyrl-RS" sz="2000" dirty="0" smtClean="0"/>
              <a:t>ким правом);</a:t>
            </a:r>
          </a:p>
          <a:p>
            <a:r>
              <a:rPr lang="sr-Cyrl-RS" sz="2000" b="1" i="1" dirty="0" smtClean="0">
                <a:solidFill>
                  <a:srgbClr val="B5200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Строго лични правни посао</a:t>
            </a:r>
            <a:r>
              <a:rPr lang="sr-Cyrl-RS" sz="2000" dirty="0" smtClean="0">
                <a:solidFill>
                  <a:srgbClr val="B5200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sr-Cyrl-RS" sz="2000" b="1" i="1" dirty="0" smtClean="0"/>
              <a:t>формални униперсоналитет</a:t>
            </a:r>
            <a:r>
              <a:rPr lang="sr-Cyrl-RS" sz="2000" b="1" i="1" dirty="0"/>
              <a:t> </a:t>
            </a:r>
            <a:r>
              <a:rPr lang="sr-Cyrl-RS" sz="2000" dirty="0" smtClean="0"/>
              <a:t>- завештање </a:t>
            </a:r>
            <a:r>
              <a:rPr lang="sr-Cyrl-RS" sz="2000" dirty="0"/>
              <a:t>не може бити сачињено преко заступника и на тај начин надомештен недостатак завештајне способности</a:t>
            </a:r>
            <a:r>
              <a:rPr lang="sr-Cyrl-RS" sz="2000" dirty="0" smtClean="0"/>
              <a:t>; </a:t>
            </a:r>
            <a:r>
              <a:rPr lang="sr-Cyrl-RS" sz="2000" b="1" i="1" dirty="0" smtClean="0"/>
              <a:t>материјални униперсоналитет </a:t>
            </a:r>
            <a:r>
              <a:rPr lang="sr-Cyrl-RS" sz="2000" dirty="0" smtClean="0"/>
              <a:t>– забрана одредаба у тестаменту којима зевашталац препушта трећем лицу доношење одлуке о важности или садржини тестаментарних располагања;</a:t>
            </a:r>
          </a:p>
          <a:p>
            <a:r>
              <a:rPr lang="sr-Cyrl-RS" sz="2000" b="1" i="1" dirty="0" smtClean="0">
                <a:solidFill>
                  <a:srgbClr val="B5200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Једнострано опозив правни посао </a:t>
            </a:r>
            <a:r>
              <a:rPr lang="sr-Cyrl-RS" sz="2000" dirty="0" smtClean="0"/>
              <a:t>– завешталац га све до смрти може опозвати (делимично или у целини)</a:t>
            </a:r>
            <a:endParaRPr lang="sr-Latn-RS" sz="2000" dirty="0" smtClean="0"/>
          </a:p>
          <a:p>
            <a:endParaRPr lang="sr-Cyrl-RS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96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838200"/>
          </a:xfrm>
        </p:spPr>
        <p:txBody>
          <a:bodyPr>
            <a:normAutofit/>
          </a:bodyPr>
          <a:lstStyle/>
          <a:p>
            <a:r>
              <a:rPr lang="sr-Cyrl-RS" sz="3000" dirty="0" smtClean="0"/>
              <a:t>Активна ЗАВЕШТАЈНА способност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105400"/>
          </a:xfrm>
        </p:spPr>
        <p:txBody>
          <a:bodyPr>
            <a:noAutofit/>
          </a:bodyPr>
          <a:lstStyle/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Активна завештајна способност </a:t>
            </a:r>
            <a:r>
              <a:rPr lang="ru-RU" sz="2000" dirty="0" smtClean="0"/>
              <a:t>је способност  завештаоца  да сачини пуноважан тестамент или да га пуноважно опозове;</a:t>
            </a:r>
            <a:endParaRPr lang="ru-RU" sz="2000" dirty="0"/>
          </a:p>
          <a:p>
            <a:r>
              <a:rPr lang="ru-RU" sz="2000" dirty="0" smtClean="0"/>
              <a:t>Савремени </a:t>
            </a:r>
            <a:r>
              <a:rPr lang="ru-RU" sz="2000" dirty="0"/>
              <a:t>правни системи су се определили за општи концепт завештајне способности, која се одређује према фиксно дефинисаној старосној доби, као главном критеријуму</a:t>
            </a:r>
            <a:endParaRPr lang="ru-RU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Завештајна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способност </a:t>
            </a:r>
            <a:r>
              <a:rPr lang="ru-RU" sz="2000" dirty="0"/>
              <a:t>подразумева испуњење 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општих услова </a:t>
            </a:r>
            <a:r>
              <a:rPr lang="ru-RU" sz="2000" dirty="0"/>
              <a:t>који се захтевају код сваке завештајне форме, а то су: </a:t>
            </a:r>
            <a:endParaRPr lang="ru-RU" sz="2000" dirty="0" smtClean="0"/>
          </a:p>
          <a:p>
            <a:pPr>
              <a:buFont typeface="Arial" pitchFamily="34" charset="0"/>
              <a:buChar char="•"/>
            </a:pPr>
            <a:r>
              <a:rPr lang="ru-RU" sz="2000" b="1" dirty="0" smtClean="0"/>
              <a:t>године </a:t>
            </a:r>
            <a:r>
              <a:rPr lang="ru-RU" sz="2000" b="1" dirty="0"/>
              <a:t>старости завештаоца</a:t>
            </a:r>
            <a:r>
              <a:rPr lang="ru-RU" sz="2000" dirty="0"/>
              <a:t> (</a:t>
            </a:r>
            <a:r>
              <a:rPr lang="ru-RU" sz="2000" dirty="0">
                <a:solidFill>
                  <a:srgbClr val="B52007"/>
                </a:solidFill>
              </a:rPr>
              <a:t>општа, објективна компонента</a:t>
            </a:r>
            <a:r>
              <a:rPr lang="ru-RU" sz="2000" dirty="0"/>
              <a:t>) </a:t>
            </a:r>
            <a:endParaRPr lang="ru-RU" sz="2000" dirty="0" smtClean="0"/>
          </a:p>
          <a:p>
            <a:pPr>
              <a:buFont typeface="Arial" pitchFamily="34" charset="0"/>
              <a:buChar char="•"/>
            </a:pPr>
            <a:r>
              <a:rPr lang="ru-RU" sz="2000" b="1" dirty="0" smtClean="0"/>
              <a:t>способност </a:t>
            </a:r>
            <a:r>
              <a:rPr lang="ru-RU" sz="2000" b="1" dirty="0"/>
              <a:t>за расуђивање</a:t>
            </a:r>
            <a:r>
              <a:rPr lang="ru-RU" sz="2000" dirty="0"/>
              <a:t> (</a:t>
            </a:r>
            <a:r>
              <a:rPr lang="ru-RU" sz="2000" dirty="0">
                <a:solidFill>
                  <a:srgbClr val="B52007"/>
                </a:solidFill>
              </a:rPr>
              <a:t>индивидуална или субјективна компонента</a:t>
            </a:r>
            <a:r>
              <a:rPr lang="ru-RU" sz="2000" dirty="0" smtClean="0"/>
              <a:t>).</a:t>
            </a:r>
          </a:p>
          <a:p>
            <a:r>
              <a:rPr lang="ru-RU" sz="2000" dirty="0" smtClean="0"/>
              <a:t>За </a:t>
            </a:r>
            <a:r>
              <a:rPr lang="ru-RU" sz="2000" dirty="0"/>
              <a:t>поједине облике завештања захтева се испуњење законом прописаних </a:t>
            </a:r>
            <a:r>
              <a:rPr lang="ru-RU" sz="2000" b="1" dirty="0"/>
              <a:t>посебних, допунских услова</a:t>
            </a:r>
            <a:r>
              <a:rPr lang="ru-RU" sz="2000" dirty="0"/>
              <a:t> (да је лице писмено, способно да говори и др</a:t>
            </a:r>
            <a:r>
              <a:rPr lang="ru-RU" sz="2000" dirty="0" smtClean="0"/>
              <a:t>.). </a:t>
            </a:r>
            <a:endParaRPr lang="ru-RU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5929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Субјективна компонента  ЗАВЕШТАЈНе способности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2276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000" b="1" dirty="0">
                <a:solidFill>
                  <a:srgbClr val="B52007"/>
                </a:solidFill>
              </a:rPr>
              <a:t>Способност расуђивања као субјективна компонента</a:t>
            </a:r>
            <a:r>
              <a:rPr lang="ru-RU" sz="2000" dirty="0"/>
              <a:t> тестаментарне способности само је </a:t>
            </a:r>
            <a:r>
              <a:rPr lang="ru-RU" sz="2000" b="1" dirty="0"/>
              <a:t>у неколицини права </a:t>
            </a:r>
            <a:r>
              <a:rPr lang="ru-RU" sz="2000" b="1" dirty="0">
                <a:solidFill>
                  <a:srgbClr val="B52007"/>
                </a:solidFill>
              </a:rPr>
              <a:t>дефинисана у законском тексту</a:t>
            </a:r>
            <a:r>
              <a:rPr lang="ru-RU" sz="2000" dirty="0"/>
              <a:t>, и то кроз њено </a:t>
            </a:r>
            <a:r>
              <a:rPr lang="ru-RU" sz="2000" b="1" dirty="0"/>
              <a:t>негативно одређење. </a:t>
            </a:r>
            <a:r>
              <a:rPr lang="ru-RU" sz="2000" dirty="0"/>
              <a:t>Законом је заправо одређено шта се подразумева под неспособношћу за расуђивање, што даље имплицира тестаментарну</a:t>
            </a:r>
            <a:r>
              <a:rPr lang="en-US" sz="2000" dirty="0"/>
              <a:t> </a:t>
            </a:r>
            <a:r>
              <a:rPr lang="sr-Cyrl-RS" sz="2000" dirty="0" smtClean="0"/>
              <a:t>неспособност; </a:t>
            </a:r>
          </a:p>
          <a:p>
            <a:pPr algn="just"/>
            <a:r>
              <a:rPr lang="ru-RU" sz="2000" dirty="0" smtClean="0"/>
              <a:t>Према </a:t>
            </a:r>
            <a:r>
              <a:rPr lang="ru-RU" sz="2000" i="1" dirty="0"/>
              <a:t>Закону о наслеђивању Хрватске</a:t>
            </a:r>
            <a:r>
              <a:rPr lang="ru-RU" sz="2000" dirty="0"/>
              <a:t>, </a:t>
            </a:r>
            <a:r>
              <a:rPr lang="ru-RU" sz="2000" dirty="0" smtClean="0"/>
              <a:t>завешталац </a:t>
            </a:r>
            <a:r>
              <a:rPr lang="ru-RU" sz="2000" dirty="0"/>
              <a:t>је неспособан за расуђивање уколико у том тренутку није био у стању да схвати значење изјављене последње воље и њене последице или није био у стању да влада својом вољом тако да поступа у складу са тим </a:t>
            </a:r>
            <a:r>
              <a:rPr lang="ru-RU" sz="2000" dirty="0" smtClean="0"/>
              <a:t>знањем. Сличну </a:t>
            </a:r>
            <a:r>
              <a:rPr lang="ru-RU" sz="2000" dirty="0"/>
              <a:t>дефиницију завештајне способности дао је и </a:t>
            </a:r>
            <a:r>
              <a:rPr lang="ru-RU" sz="2000" i="1" dirty="0"/>
              <a:t>немачки </a:t>
            </a:r>
            <a:r>
              <a:rPr lang="ru-RU" sz="2000" i="1" dirty="0" smtClean="0"/>
              <a:t>законодавац</a:t>
            </a:r>
            <a:r>
              <a:rPr lang="ru-RU" sz="2000" dirty="0" smtClean="0"/>
              <a:t>;</a:t>
            </a:r>
          </a:p>
          <a:p>
            <a:pPr algn="just"/>
            <a:r>
              <a:rPr lang="ru-RU" sz="2000" dirty="0">
                <a:solidFill>
                  <a:srgbClr val="B52007"/>
                </a:solidFill>
              </a:rPr>
              <a:t>У </a:t>
            </a:r>
            <a:r>
              <a:rPr lang="ru-RU" sz="2000" b="1" i="1" dirty="0">
                <a:solidFill>
                  <a:srgbClr val="B52007"/>
                </a:solidFill>
              </a:rPr>
              <a:t>правној теорији </a:t>
            </a:r>
            <a:r>
              <a:rPr lang="ru-RU" sz="2000" dirty="0"/>
              <a:t>се способност расуђивања као субјективна компонента завештајне способности </a:t>
            </a:r>
            <a:r>
              <a:rPr lang="ru-RU" sz="2000" b="1" dirty="0"/>
              <a:t>јединствено поима</a:t>
            </a:r>
            <a:r>
              <a:rPr lang="ru-RU" sz="2000" dirty="0"/>
              <a:t>. </a:t>
            </a:r>
            <a:r>
              <a:rPr lang="ru-RU" sz="2000" dirty="0" smtClean="0"/>
              <a:t> </a:t>
            </a:r>
            <a:r>
              <a:rPr lang="ru-RU" sz="2000" b="1" i="1" dirty="0" smtClean="0"/>
              <a:t>Она </a:t>
            </a:r>
            <a:r>
              <a:rPr lang="ru-RU" sz="2000" b="1" i="1" dirty="0"/>
              <a:t>подразумева свест лица да схвати природу и правни значај својих поступака, односно свест неког лица о имовинскоправним последицама учињених изјава воље (интелектуална компонента) и способност да њима управља (вољна компонента</a:t>
            </a:r>
            <a:r>
              <a:rPr lang="ru-RU" sz="2000" i="1" dirty="0"/>
              <a:t>).</a:t>
            </a:r>
          </a:p>
          <a:p>
            <a:pPr algn="just"/>
            <a:r>
              <a:rPr lang="ru-RU" sz="2000" dirty="0"/>
              <a:t>Неспособност расуђивања може бити </a:t>
            </a:r>
            <a:r>
              <a:rPr lang="ru-RU" sz="2000" i="1" dirty="0">
                <a:solidFill>
                  <a:schemeClr val="tx1"/>
                </a:solidFill>
              </a:rPr>
              <a:t>трајна и привремена</a:t>
            </a:r>
            <a:r>
              <a:rPr lang="ru-RU" sz="2000" dirty="0"/>
              <a:t>, </a:t>
            </a:r>
            <a:r>
              <a:rPr lang="ru-RU" sz="2000" dirty="0">
                <a:solidFill>
                  <a:schemeClr val="tx1"/>
                </a:solidFill>
              </a:rPr>
              <a:t>а </a:t>
            </a:r>
            <a:r>
              <a:rPr lang="ru-RU" sz="2000" i="1" dirty="0">
                <a:solidFill>
                  <a:schemeClr val="tx1"/>
                </a:solidFill>
              </a:rPr>
              <a:t>узроци неспособности за расуђивање могу бити различити</a:t>
            </a:r>
            <a:r>
              <a:rPr lang="ru-RU" sz="2000" dirty="0"/>
              <a:t>: психички поремећај личности услед душевне болести или умне неразвијености, поремећај свести услед дејства алкохола и разних токсиканата итд. Међутим, </a:t>
            </a:r>
            <a:r>
              <a:rPr lang="ru-RU" sz="2000" dirty="0" smtClean="0"/>
              <a:t>душевна болест </a:t>
            </a:r>
            <a:r>
              <a:rPr lang="ru-RU" sz="2000" dirty="0"/>
              <a:t>неког лица или различите психофизичке </a:t>
            </a:r>
            <a:r>
              <a:rPr lang="ru-RU" sz="2000" dirty="0" smtClean="0"/>
              <a:t>сметњи </a:t>
            </a:r>
            <a:r>
              <a:rPr lang="ru-RU" sz="2000" dirty="0"/>
              <a:t>не подразумевају нужно и његову неспособност расуђивања.</a:t>
            </a:r>
            <a:endParaRPr lang="en-US" sz="2000" dirty="0"/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46216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Објективна компонента завештајне способности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067800" cy="5562600"/>
          </a:xfrm>
        </p:spPr>
        <p:txBody>
          <a:bodyPr>
            <a:noAutofit/>
          </a:bodyPr>
          <a:lstStyle/>
          <a:p>
            <a:r>
              <a:rPr lang="ru-RU" sz="2000" dirty="0" smtClean="0"/>
              <a:t>Доља граница за стицање завештајне способности (</a:t>
            </a:r>
            <a:r>
              <a:rPr lang="ru-RU" sz="2000" b="1" dirty="0" smtClean="0"/>
              <a:t>објективна компонента</a:t>
            </a:r>
            <a:r>
              <a:rPr lang="ru-RU" sz="2000" dirty="0" smtClean="0"/>
              <a:t>) је </a:t>
            </a:r>
            <a:r>
              <a:rPr lang="ru-RU" sz="2000" b="1" i="1" dirty="0" smtClean="0"/>
              <a:t>различито дефинисана упоредном праву;</a:t>
            </a:r>
          </a:p>
          <a:p>
            <a:r>
              <a:rPr lang="ru-RU" sz="2000" dirty="0"/>
              <a:t>Р</a:t>
            </a:r>
            <a:r>
              <a:rPr lang="ru-RU" sz="2000" dirty="0" smtClean="0"/>
              <a:t>азликују </a:t>
            </a:r>
            <a:r>
              <a:rPr lang="ru-RU" sz="2000" dirty="0"/>
              <a:t>три концепције нормирања завештајне способности: </a:t>
            </a:r>
            <a:endParaRPr lang="en-US" sz="2000" dirty="0" smtClean="0"/>
          </a:p>
          <a:p>
            <a:pPr algn="just"/>
            <a:r>
              <a:rPr lang="en-US" sz="2000" dirty="0" smtClean="0"/>
              <a:t>1) </a:t>
            </a:r>
            <a:r>
              <a:rPr lang="ru-RU" sz="2000" b="1" i="1" dirty="0" smtClean="0">
                <a:solidFill>
                  <a:srgbClr val="B52007"/>
                </a:solidFill>
              </a:rPr>
              <a:t>концепција </a:t>
            </a:r>
            <a:r>
              <a:rPr lang="ru-RU" sz="2000" b="1" i="1" dirty="0">
                <a:solidFill>
                  <a:srgbClr val="B52007"/>
                </a:solidFill>
              </a:rPr>
              <a:t>ограничене тестаментарне способности </a:t>
            </a:r>
            <a:r>
              <a:rPr lang="ru-RU" sz="2000" b="1" i="1" dirty="0" smtClean="0">
                <a:solidFill>
                  <a:srgbClr val="B52007"/>
                </a:solidFill>
              </a:rPr>
              <a:t>малолетника</a:t>
            </a:r>
            <a:r>
              <a:rPr lang="en-US" sz="2000" i="1" dirty="0" smtClean="0"/>
              <a:t>- </a:t>
            </a:r>
            <a:r>
              <a:rPr lang="ru-RU" sz="2000" dirty="0"/>
              <a:t>потпуна завештајна способност се стиче пунолетством, док је доња граница завештајне способности различито одређена и ограничена на различите начине (формом завештања, предметом или обимом </a:t>
            </a:r>
            <a:r>
              <a:rPr lang="ru-RU" sz="2000" dirty="0" smtClean="0"/>
              <a:t>располагања</a:t>
            </a:r>
            <a:r>
              <a:rPr lang="en-US" sz="2000" dirty="0" smtClean="0"/>
              <a:t>)</a:t>
            </a:r>
            <a:r>
              <a:rPr lang="ru-RU" sz="2000" dirty="0"/>
              <a:t> </a:t>
            </a:r>
            <a:r>
              <a:rPr lang="ru-RU" sz="2000" dirty="0" smtClean="0"/>
              <a:t>- у </a:t>
            </a:r>
            <a:r>
              <a:rPr lang="ru-RU" sz="2000" i="1" dirty="0"/>
              <a:t>немачком, аустријском, француском, мађарском праву</a:t>
            </a:r>
            <a:r>
              <a:rPr lang="sr-Cyrl-RS" sz="2000" i="1" dirty="0" smtClean="0"/>
              <a:t>;</a:t>
            </a:r>
            <a:endParaRPr lang="en-US" sz="2000" i="1" dirty="0" smtClean="0"/>
          </a:p>
          <a:p>
            <a:pPr algn="just"/>
            <a:r>
              <a:rPr lang="en-US" sz="2000" dirty="0" smtClean="0"/>
              <a:t>2) </a:t>
            </a:r>
            <a:r>
              <a:rPr lang="ru-RU" sz="2000" b="1" i="1" dirty="0" smtClean="0">
                <a:solidFill>
                  <a:srgbClr val="B52007"/>
                </a:solidFill>
              </a:rPr>
              <a:t>концепција </a:t>
            </a:r>
            <a:r>
              <a:rPr lang="ru-RU" sz="2000" b="1" i="1" dirty="0">
                <a:solidFill>
                  <a:srgbClr val="B52007"/>
                </a:solidFill>
              </a:rPr>
              <a:t>признавања потпуне тестаментарне </a:t>
            </a:r>
            <a:r>
              <a:rPr lang="ru-RU" sz="2000" b="1" i="1" dirty="0" smtClean="0">
                <a:solidFill>
                  <a:srgbClr val="B52007"/>
                </a:solidFill>
              </a:rPr>
              <a:t>способности</a:t>
            </a:r>
            <a:r>
              <a:rPr lang="en-US" sz="2000" i="1" dirty="0" smtClean="0"/>
              <a:t>-</a:t>
            </a:r>
            <a:r>
              <a:rPr lang="ru-RU" sz="2000" dirty="0" smtClean="0"/>
              <a:t> полазећи </a:t>
            </a:r>
            <a:r>
              <a:rPr lang="ru-RU" sz="2000" dirty="0"/>
              <a:t>од поистовећивања правних послова за случај смрти са правним пословима за живота, изводи се закључак о изједначавању завештајне и пословне способности. Према овој концепцији непризнавање завештајне способности малолетним лицима последица је одсуства њихове способности да располажу имовином за живота. Осим швајцарског права, правни системи у којима су изјадначене завештајна и потпуна пословна способност јесу </a:t>
            </a:r>
            <a:r>
              <a:rPr lang="ru-RU" sz="2000" i="1" dirty="0" smtClean="0"/>
              <a:t>италијанско, </a:t>
            </a:r>
            <a:r>
              <a:rPr lang="ru-RU" sz="2000" i="1" dirty="0"/>
              <a:t>руско</a:t>
            </a:r>
            <a:r>
              <a:rPr lang="ru-RU" sz="2000" i="1" dirty="0" smtClean="0"/>
              <a:t>, </a:t>
            </a:r>
            <a:r>
              <a:rPr lang="ru-RU" sz="2000" i="1" dirty="0"/>
              <a:t>и </a:t>
            </a:r>
            <a:r>
              <a:rPr lang="ru-RU" sz="2000" i="1" dirty="0" smtClean="0"/>
              <a:t>енглеско право</a:t>
            </a:r>
            <a:r>
              <a:rPr lang="ru-RU" sz="2000" dirty="0"/>
              <a:t>.</a:t>
            </a:r>
            <a:endParaRPr lang="en-US" sz="2000" i="1" dirty="0" smtClean="0"/>
          </a:p>
          <a:p>
            <a:endParaRPr lang="en-US" sz="1800" dirty="0" smtClean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74092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/>
              <a:t>Објективна компонента завештајне способности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200" dirty="0" smtClean="0"/>
              <a:t>3)</a:t>
            </a:r>
            <a:r>
              <a:rPr lang="ru-RU" sz="2200" dirty="0" smtClean="0"/>
              <a:t> </a:t>
            </a:r>
            <a:r>
              <a:rPr lang="ru-RU" sz="2200" b="1" i="1" dirty="0" smtClean="0">
                <a:solidFill>
                  <a:srgbClr val="B52007"/>
                </a:solidFill>
              </a:rPr>
              <a:t>концепција која не признаје завештајну способност малолетним лицима, већ изједначава завештајну и пословну способност</a:t>
            </a:r>
            <a:r>
              <a:rPr lang="en-US" sz="2200" i="1" dirty="0" smtClean="0"/>
              <a:t>-</a:t>
            </a:r>
            <a:r>
              <a:rPr lang="ru-RU" sz="2200" dirty="0" smtClean="0"/>
              <a:t> </a:t>
            </a:r>
            <a:r>
              <a:rPr lang="ru-RU" sz="2000" dirty="0" smtClean="0"/>
              <a:t>малолетници имају потпуну тестаментарну способност, а стичу је одређеног узраста, пре оног предвиђеног за потпуну пословну способност. </a:t>
            </a:r>
          </a:p>
          <a:p>
            <a:pPr algn="just"/>
            <a:r>
              <a:rPr lang="ru-RU" sz="2000" dirty="0" smtClean="0"/>
              <a:t>У законодавствима која су усвојила ову концепцију, различито је одређен узраст потребан за стицање тестаментарне способности. На пример, у праву </a:t>
            </a:r>
            <a:r>
              <a:rPr lang="ru-RU" sz="2000" i="1" dirty="0" smtClean="0"/>
              <a:t>Републике Српске </a:t>
            </a:r>
            <a:r>
              <a:rPr lang="ru-RU" sz="2000" dirty="0" smtClean="0"/>
              <a:t>потребно је да малолетник има петнаест година да би стекао завештајну способност, у праву </a:t>
            </a:r>
            <a:r>
              <a:rPr lang="ru-RU" sz="2000" i="1" dirty="0" smtClean="0"/>
              <a:t>Федерације Босне и Херцеговине</a:t>
            </a:r>
            <a:r>
              <a:rPr lang="ru-RU" sz="2000" dirty="0" smtClean="0"/>
              <a:t> шеснаест година живота, док је у </a:t>
            </a:r>
            <a:r>
              <a:rPr lang="ru-RU" sz="2000" i="1" dirty="0" smtClean="0"/>
              <a:t>Великој Британији </a:t>
            </a:r>
            <a:r>
              <a:rPr lang="ru-RU" sz="2000" dirty="0" smtClean="0"/>
              <a:t>та граница знатно виша - подигнута је на навршених осамнаест година живота. У погледу тестаментарне способности, малолетна лица се у потпуности изједначавају са пунолетним лицима.</a:t>
            </a:r>
            <a:endParaRPr lang="en-US" sz="2000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67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/>
              <a:t>Активна завештајна способност у српском праву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000" b="1" i="1" dirty="0"/>
              <a:t>У српском праву </a:t>
            </a:r>
            <a:r>
              <a:rPr lang="ru-RU" sz="2000" dirty="0"/>
              <a:t>прихваћен је </a:t>
            </a:r>
            <a:r>
              <a:rPr lang="ru-RU" sz="2000" b="1" i="1" dirty="0"/>
              <a:t>концепт потпуне тестаментарне способности малолетника</a:t>
            </a:r>
            <a:r>
              <a:rPr lang="ru-RU" sz="2000" i="1" dirty="0"/>
              <a:t>, </a:t>
            </a:r>
            <a:r>
              <a:rPr lang="ru-RU" sz="2000" dirty="0"/>
              <a:t>што значи да малолетно лице одређеног узраста може остварити право тестирања као и </a:t>
            </a:r>
            <a:r>
              <a:rPr lang="ru-RU" sz="2000" dirty="0" smtClean="0"/>
              <a:t>пунолетно лице, </a:t>
            </a:r>
            <a:r>
              <a:rPr lang="ru-RU" sz="2000" dirty="0"/>
              <a:t>у пуном обиму, без ограничења могућности тестирања с обзиром на форму тестамента или обим имовине којом </a:t>
            </a:r>
            <a:r>
              <a:rPr lang="ru-RU" sz="2000" dirty="0" smtClean="0"/>
              <a:t>располаже</a:t>
            </a:r>
          </a:p>
          <a:p>
            <a:r>
              <a:rPr lang="ru-RU" sz="2000" b="1" dirty="0" smtClean="0"/>
              <a:t>Активна тестаментарна способност  </a:t>
            </a:r>
            <a:r>
              <a:rPr lang="ru-RU" sz="2000" dirty="0" smtClean="0"/>
              <a:t>у српском праву </a:t>
            </a:r>
            <a:r>
              <a:rPr lang="ru-RU" sz="2000" b="1" dirty="0" smtClean="0"/>
              <a:t>стиче се са 15 година</a:t>
            </a:r>
            <a:r>
              <a:rPr lang="ru-RU" sz="2000" dirty="0" smtClean="0"/>
              <a:t>;</a:t>
            </a:r>
          </a:p>
          <a:p>
            <a:r>
              <a:rPr lang="ru-RU" sz="2000" b="1" dirty="0" smtClean="0"/>
              <a:t>Одсуство активне тестаментарне способности </a:t>
            </a:r>
            <a:r>
              <a:rPr lang="ru-RU" sz="2000" dirty="0" smtClean="0"/>
              <a:t>у тренутку сачињавања тестамента може имати </a:t>
            </a:r>
            <a:r>
              <a:rPr lang="ru-RU" sz="2000" b="1" dirty="0" smtClean="0"/>
              <a:t>за последицу</a:t>
            </a:r>
            <a:r>
              <a:rPr lang="ru-RU" sz="2000" dirty="0" smtClean="0"/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2000" b="1" i="1" dirty="0" smtClean="0"/>
              <a:t>Апсолутну ништавост</a:t>
            </a:r>
            <a:r>
              <a:rPr lang="ru-RU" sz="2000" dirty="0"/>
              <a:t> </a:t>
            </a:r>
            <a:r>
              <a:rPr lang="ru-RU" sz="2000" dirty="0" smtClean="0"/>
              <a:t>- ако је завешталац у моменту сачињавања завештања имао мање од 15 година; ако је завешталац у моменту сачињавања завештања због неспособности за расуђивање био потпуно лишен пословне способности;</a:t>
            </a:r>
          </a:p>
          <a:p>
            <a:pPr>
              <a:buFont typeface="Arial" pitchFamily="34" charset="0"/>
              <a:buChar char="•"/>
            </a:pPr>
            <a:r>
              <a:rPr lang="ru-RU" sz="2000" b="1" i="1" dirty="0" smtClean="0"/>
              <a:t>Релативну ништавост</a:t>
            </a:r>
            <a:r>
              <a:rPr lang="ru-RU" sz="2000" dirty="0"/>
              <a:t> </a:t>
            </a:r>
            <a:r>
              <a:rPr lang="ru-RU" sz="2000" dirty="0" smtClean="0"/>
              <a:t>- када је тестамент сачинило лице  старије од 15 година, које је неспособно за расуђивање, а које у време састављања тестамента није било потпуно лишено пословне способности;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2785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067800" cy="6096000"/>
          </a:xfrm>
        </p:spPr>
        <p:txBody>
          <a:bodyPr>
            <a:noAutofit/>
          </a:bodyPr>
          <a:lstStyle/>
          <a:p>
            <a:r>
              <a:rPr lang="ru-RU" sz="1800" dirty="0"/>
              <a:t>Како је </a:t>
            </a:r>
            <a:r>
              <a:rPr lang="ru-RU" sz="1800" b="1" dirty="0"/>
              <a:t>релевантан моменат </a:t>
            </a:r>
            <a:r>
              <a:rPr lang="ru-RU" sz="1800" dirty="0"/>
              <a:t>утврђивања постојања способности расуђивања завештаоца </a:t>
            </a:r>
            <a:r>
              <a:rPr lang="ru-RU" sz="1800" b="1" dirty="0"/>
              <a:t>тренутак сачињавања завештања </a:t>
            </a:r>
            <a:r>
              <a:rPr lang="ru-RU" sz="1800" dirty="0"/>
              <a:t>(односно измене или опозива), накнадни губитак способности за расуђивање не утиче на пуноважност већ сачињеног завештања, као што ни накнадно стицање способности за расуђивање не доводи до његове </a:t>
            </a:r>
            <a:r>
              <a:rPr lang="ru-RU" sz="1800" dirty="0" smtClean="0"/>
              <a:t>конвалидације</a:t>
            </a:r>
          </a:p>
          <a:p>
            <a:r>
              <a:rPr lang="sr-Cyrl-RS" sz="1800" b="1" dirty="0"/>
              <a:t>И</a:t>
            </a:r>
            <a:r>
              <a:rPr lang="ru-RU" sz="1800" b="1" dirty="0" smtClean="0"/>
              <a:t>зузетак </a:t>
            </a:r>
            <a:r>
              <a:rPr lang="ru-RU" sz="1800" dirty="0"/>
              <a:t>је предвиђен у </a:t>
            </a:r>
            <a:r>
              <a:rPr lang="ru-RU" sz="1800" i="1" dirty="0"/>
              <a:t>чл. 80. ст. 2. Закона о наслеђивању </a:t>
            </a:r>
            <a:r>
              <a:rPr lang="ru-RU" sz="1800" i="1" dirty="0" smtClean="0"/>
              <a:t>РС</a:t>
            </a:r>
            <a:r>
              <a:rPr lang="sr-Latn-RS" sz="1800" i="1" dirty="0"/>
              <a:t> </a:t>
            </a:r>
            <a:r>
              <a:rPr lang="ru-RU" sz="1800" dirty="0" smtClean="0"/>
              <a:t>(хипотетичка </a:t>
            </a:r>
            <a:r>
              <a:rPr lang="ru-RU" sz="1800" dirty="0"/>
              <a:t>воља завештаоца): „Уколико се битно измене прилике, које су у време сачињавања завештања, биле одлучујућа побуда  да завешталац располаже на одређени начин </a:t>
            </a:r>
            <a:r>
              <a:rPr lang="sr-Latn-RS" sz="1800" i="1" dirty="0" smtClean="0"/>
              <a:t>mortis causa</a:t>
            </a:r>
            <a:r>
              <a:rPr lang="ru-RU" sz="1800" dirty="0" smtClean="0"/>
              <a:t>, </a:t>
            </a:r>
            <a:r>
              <a:rPr lang="ru-RU" sz="1800" dirty="0"/>
              <a:t>суд може на </a:t>
            </a:r>
            <a:r>
              <a:rPr lang="ru-RU" sz="1800" dirty="0" smtClean="0"/>
              <a:t>захте</a:t>
            </a:r>
            <a:r>
              <a:rPr lang="sr-Cyrl-RS" sz="1800" dirty="0"/>
              <a:t>в</a:t>
            </a:r>
            <a:r>
              <a:rPr lang="ru-RU" sz="1800" dirty="0" smtClean="0"/>
              <a:t> </a:t>
            </a:r>
            <a:r>
              <a:rPr lang="ru-RU" sz="1800" dirty="0"/>
              <a:t>заинтересованих лица ставити ван снаге поједине одредбе или цело завештање, ако то није могао учинити сам завешталац, због губитка способности за расуђивање“. </a:t>
            </a:r>
          </a:p>
          <a:p>
            <a:r>
              <a:rPr lang="ru-RU" sz="1800" dirty="0" smtClean="0"/>
              <a:t>Суд </a:t>
            </a:r>
            <a:r>
              <a:rPr lang="ru-RU" sz="1800" dirty="0"/>
              <a:t>доноси конститутивну пресуду којом завештање ставља ван снаге уколико су испуњена </a:t>
            </a:r>
            <a:r>
              <a:rPr lang="ru-RU" sz="1800" b="1" i="1" dirty="0"/>
              <a:t>четири услова</a:t>
            </a:r>
            <a:r>
              <a:rPr lang="ru-RU" sz="1800" dirty="0"/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sz="1800" i="1" dirty="0"/>
              <a:t>да губитак способности за расуђивање наступи након сачињавања </a:t>
            </a:r>
            <a:r>
              <a:rPr lang="ru-RU" sz="1800" i="1" dirty="0" smtClean="0"/>
              <a:t>тестамента</a:t>
            </a:r>
            <a:endParaRPr lang="sr-Latn-RS" sz="1800" i="1" dirty="0" smtClean="0"/>
          </a:p>
          <a:p>
            <a:pPr>
              <a:buFont typeface="Arial" pitchFamily="34" charset="0"/>
              <a:buChar char="•"/>
            </a:pPr>
            <a:r>
              <a:rPr lang="ru-RU" sz="1800" i="1" dirty="0" smtClean="0"/>
              <a:t>да </a:t>
            </a:r>
            <a:r>
              <a:rPr lang="ru-RU" sz="1800" i="1" dirty="0"/>
              <a:t>се након сачињавања завештања  битно измене околности које су биле одлучујућа побуда завештаоца да располаже за случај </a:t>
            </a:r>
            <a:r>
              <a:rPr lang="ru-RU" sz="1800" i="1" dirty="0" smtClean="0"/>
              <a:t>смрти</a:t>
            </a:r>
            <a:endParaRPr lang="sr-Latn-RS" sz="1800" i="1" dirty="0" smtClean="0"/>
          </a:p>
          <a:p>
            <a:pPr>
              <a:buFont typeface="Arial" pitchFamily="34" charset="0"/>
              <a:buChar char="•"/>
            </a:pPr>
            <a:r>
              <a:rPr lang="ru-RU" sz="1800" i="1" dirty="0" smtClean="0"/>
              <a:t>губитак </a:t>
            </a:r>
            <a:r>
              <a:rPr lang="ru-RU" sz="1800" i="1" dirty="0"/>
              <a:t>способности  за расуђивање и промена околности треба да наступе тако да је завешталац онемогућен да сам опозове тестамент (то значи да није могао рачунати са промењеним околностима и раније опозвати </a:t>
            </a:r>
            <a:r>
              <a:rPr lang="ru-RU" sz="1800" i="1" dirty="0" smtClean="0"/>
              <a:t>тестамент)</a:t>
            </a:r>
            <a:endParaRPr lang="sr-Latn-RS" sz="1800" i="1" dirty="0" smtClean="0"/>
          </a:p>
          <a:p>
            <a:pPr>
              <a:buFont typeface="Arial" pitchFamily="34" charset="0"/>
              <a:buChar char="•"/>
            </a:pPr>
            <a:r>
              <a:rPr lang="ru-RU" sz="1800" i="1" dirty="0" smtClean="0"/>
              <a:t>да </a:t>
            </a:r>
            <a:r>
              <a:rPr lang="ru-RU" sz="1800" i="1" dirty="0"/>
              <a:t>заинтересована лица подигну конститутивну (преображајну) тужбу; </a:t>
            </a:r>
            <a:endParaRPr lang="en-US" sz="1800" i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Активна завештајна способност у српском праву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30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2370</TotalTime>
  <Words>1602</Words>
  <Application>Microsoft Office PowerPoint</Application>
  <PresentationFormat>On-screen Show (4:3)</PresentationFormat>
  <Paragraphs>72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Trek</vt:lpstr>
      <vt:lpstr>Појам, правна природа и састављање завештања</vt:lpstr>
      <vt:lpstr>ПОјам завештања</vt:lpstr>
      <vt:lpstr>правна природа завештања</vt:lpstr>
      <vt:lpstr>Активна ЗАВЕШТАЈНА способност</vt:lpstr>
      <vt:lpstr>Субјективна компонента  ЗАВЕШТАЈНе способности</vt:lpstr>
      <vt:lpstr>Објективна компонента завештајне способности</vt:lpstr>
      <vt:lpstr>Објективна компонента завештајне способности</vt:lpstr>
      <vt:lpstr>Активна завештајна способност у српском праву</vt:lpstr>
      <vt:lpstr>Активна завештајна способност у српском праву</vt:lpstr>
      <vt:lpstr>Завештаочева воља</vt:lpstr>
      <vt:lpstr>Завештаочева воља</vt:lpstr>
      <vt:lpstr>Литература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Voja</dc:creator>
  <cp:lastModifiedBy>Voja</cp:lastModifiedBy>
  <cp:revision>50</cp:revision>
  <dcterms:created xsi:type="dcterms:W3CDTF">2020-05-06T20:10:57Z</dcterms:created>
  <dcterms:modified xsi:type="dcterms:W3CDTF">2020-05-08T11:41:32Z</dcterms:modified>
</cp:coreProperties>
</file>