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9"/>
  </p:notesMasterIdLst>
  <p:sldIdLst>
    <p:sldId id="256" r:id="rId2"/>
    <p:sldId id="257" r:id="rId3"/>
    <p:sldId id="258" r:id="rId4"/>
    <p:sldId id="260" r:id="rId5"/>
    <p:sldId id="261" r:id="rId6"/>
    <p:sldId id="263" r:id="rId7"/>
    <p:sldId id="274" r:id="rId8"/>
    <p:sldId id="264" r:id="rId9"/>
    <p:sldId id="276" r:id="rId10"/>
    <p:sldId id="265" r:id="rId11"/>
    <p:sldId id="266" r:id="rId12"/>
    <p:sldId id="267" r:id="rId13"/>
    <p:sldId id="269" r:id="rId14"/>
    <p:sldId id="270" r:id="rId15"/>
    <p:sldId id="278" r:id="rId16"/>
    <p:sldId id="277" r:id="rId17"/>
    <p:sldId id="279" r:id="rId1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0020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90" d="100"/>
          <a:sy n="90" d="100"/>
        </p:scale>
        <p:origin x="-1234" y="187"/>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58DDEB4-424D-46DF-8099-6CFA874A2225}" type="datetimeFigureOut">
              <a:rPr lang="en-US" smtClean="0"/>
              <a:t>5/26/2020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74DEA36-44CB-4DDB-8A4F-27581F5B5F71}" type="slidenum">
              <a:rPr lang="en-US" smtClean="0"/>
              <a:t>‹#›</a:t>
            </a:fld>
            <a:endParaRPr lang="en-US"/>
          </a:p>
        </p:txBody>
      </p:sp>
    </p:spTree>
    <p:extLst>
      <p:ext uri="{BB962C8B-B14F-4D97-AF65-F5344CB8AC3E}">
        <p14:creationId xmlns:p14="http://schemas.microsoft.com/office/powerpoint/2010/main" val="228143438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8" name="Rounded Rectangle 7"/>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58704667-0CF2-47E7-9C09-EAD619C4366D}" type="datetimeFigureOut">
              <a:rPr lang="en-US" smtClean="0"/>
              <a:t>5/26/2020</a:t>
            </a:fld>
            <a:endParaRPr lang="en-US"/>
          </a:p>
        </p:txBody>
      </p:sp>
      <p:sp>
        <p:nvSpPr>
          <p:cNvPr id="5" name="Footer Placeholder 4"/>
          <p:cNvSpPr>
            <a:spLocks noGrp="1"/>
          </p:cNvSpPr>
          <p:nvPr>
            <p:ph type="ftr" sz="quarter" idx="11"/>
          </p:nvPr>
        </p:nvSpPr>
        <p:spPr/>
        <p:txBody>
          <a:bodyPr/>
          <a:lstStyle/>
          <a:p>
            <a:endParaRPr lang="en-US"/>
          </a:p>
        </p:txBody>
      </p:sp>
      <p:sp>
        <p:nvSpPr>
          <p:cNvPr id="9" name="Rectangle 8"/>
          <p:cNvSpPr/>
          <p:nvPr/>
        </p:nvSpPr>
        <p:spPr>
          <a:xfrm>
            <a:off x="345440" y="2942602"/>
            <a:ext cx="7147931" cy="2463800"/>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7572652" y="2944634"/>
            <a:ext cx="1190348" cy="2459736"/>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p:cNvSpPr/>
          <p:nvPr/>
        </p:nvSpPr>
        <p:spPr>
          <a:xfrm>
            <a:off x="7712714" y="3136658"/>
            <a:ext cx="910224" cy="2075688"/>
          </a:xfrm>
          <a:prstGeom prst="rect">
            <a:avLst/>
          </a:prstGeom>
          <a:solidFill>
            <a:schemeClr val="accent3">
              <a:alpha val="70000"/>
            </a:schemeClr>
          </a:solidFill>
          <a:ln w="635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p:cNvSpPr/>
          <p:nvPr/>
        </p:nvSpPr>
        <p:spPr>
          <a:xfrm>
            <a:off x="445483" y="3055621"/>
            <a:ext cx="6947845" cy="2245359"/>
          </a:xfrm>
          <a:prstGeom prst="rect">
            <a:avLst/>
          </a:prstGeom>
          <a:solidFill>
            <a:srgbClr val="FFFFFF"/>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12"/>
          </p:nvPr>
        </p:nvSpPr>
        <p:spPr>
          <a:xfrm>
            <a:off x="7786826" y="4625268"/>
            <a:ext cx="762000" cy="457200"/>
          </a:xfrm>
        </p:spPr>
        <p:txBody>
          <a:bodyPr/>
          <a:lstStyle>
            <a:lvl1pPr algn="ctr">
              <a:defRPr sz="2800">
                <a:solidFill>
                  <a:schemeClr val="accent1">
                    <a:lumMod val="50000"/>
                  </a:schemeClr>
                </a:solidFill>
              </a:defRPr>
            </a:lvl1pPr>
          </a:lstStyle>
          <a:p>
            <a:fld id="{0DF051A6-B0CB-4CF9-94E3-56D70E592928}" type="slidenum">
              <a:rPr lang="en-US" smtClean="0"/>
              <a:t>‹#›</a:t>
            </a:fld>
            <a:endParaRPr lang="en-US"/>
          </a:p>
        </p:txBody>
      </p:sp>
      <p:sp>
        <p:nvSpPr>
          <p:cNvPr id="11" name="Rectangle 10"/>
          <p:cNvSpPr/>
          <p:nvPr/>
        </p:nvSpPr>
        <p:spPr>
          <a:xfrm>
            <a:off x="541822" y="4559276"/>
            <a:ext cx="6755166" cy="664367"/>
          </a:xfrm>
          <a:prstGeom prst="rect">
            <a:avLst/>
          </a:prstGeom>
          <a:solidFill>
            <a:schemeClr val="accent1"/>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538971" y="3139440"/>
            <a:ext cx="6760868" cy="2077720"/>
          </a:xfrm>
          <a:prstGeom prst="rect">
            <a:avLst/>
          </a:prstGeom>
          <a:noFill/>
          <a:ln w="6350" cmpd="dbl">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642805" y="4648200"/>
            <a:ext cx="6553200" cy="457200"/>
          </a:xfrm>
        </p:spPr>
        <p:txBody>
          <a:bodyPr>
            <a:normAutofit/>
          </a:bodyPr>
          <a:lstStyle>
            <a:lvl1pPr marL="0" indent="0" algn="ctr">
              <a:buNone/>
              <a:defRPr sz="1800" cap="all" spc="300" baseline="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2" name="Title 1"/>
          <p:cNvSpPr>
            <a:spLocks noGrp="1"/>
          </p:cNvSpPr>
          <p:nvPr>
            <p:ph type="ctrTitle"/>
          </p:nvPr>
        </p:nvSpPr>
        <p:spPr>
          <a:xfrm>
            <a:off x="604705" y="3227033"/>
            <a:ext cx="6629400" cy="1219201"/>
          </a:xfrm>
        </p:spPr>
        <p:txBody>
          <a:bodyPr anchor="b" anchorCtr="0">
            <a:noAutofit/>
          </a:bodyPr>
          <a:lstStyle>
            <a:lvl1pPr>
              <a:defRPr sz="4000">
                <a:solidFill>
                  <a:schemeClr val="accent1">
                    <a:lumMod val="50000"/>
                  </a:schemeClr>
                </a:solidFill>
              </a:defRPr>
            </a:lvl1pPr>
          </a:lstStyle>
          <a:p>
            <a:r>
              <a:rPr lang="en-US" smtClean="0"/>
              <a:t>Click to edit Master title style</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8704667-0CF2-47E7-9C09-EAD619C4366D}" type="datetimeFigureOut">
              <a:rPr lang="en-US" smtClean="0"/>
              <a:t>5/26/2020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DF051A6-B0CB-4CF9-94E3-56D70E592928}"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6861702" y="228600"/>
            <a:ext cx="1859280" cy="6122634"/>
          </a:xfrm>
          <a:prstGeom prst="rect">
            <a:avLst/>
          </a:prstGeom>
          <a:solidFill>
            <a:srgbClr val="FFFFFF">
              <a:alpha val="85000"/>
            </a:srgb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8" name="Rectangle 7"/>
          <p:cNvSpPr/>
          <p:nvPr/>
        </p:nvSpPr>
        <p:spPr>
          <a:xfrm>
            <a:off x="6955225" y="351409"/>
            <a:ext cx="1672235" cy="5877017"/>
          </a:xfrm>
          <a:prstGeom prst="rect">
            <a:avLst/>
          </a:prstGeom>
          <a:solidFill>
            <a:srgbClr val="FFFFFF"/>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Vertical Title 1"/>
          <p:cNvSpPr>
            <a:spLocks noGrp="1"/>
          </p:cNvSpPr>
          <p:nvPr>
            <p:ph type="title" orient="vert"/>
          </p:nvPr>
        </p:nvSpPr>
        <p:spPr>
          <a:xfrm>
            <a:off x="7048577" y="395427"/>
            <a:ext cx="1485531" cy="5788981"/>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380999"/>
            <a:ext cx="6172200" cy="5791201"/>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8704667-0CF2-47E7-9C09-EAD619C4366D}" type="datetimeFigureOut">
              <a:rPr lang="en-US" smtClean="0"/>
              <a:t>5/26/2020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DF051A6-B0CB-4CF9-94E3-56D70E592928}"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8704667-0CF2-47E7-9C09-EAD619C4366D}" type="datetimeFigureOut">
              <a:rPr lang="en-US" smtClean="0"/>
              <a:t>5/26/2020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DF051A6-B0CB-4CF9-94E3-56D70E592928}"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8" name="Rounded Rectangle 7"/>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58704667-0CF2-47E7-9C09-EAD619C4366D}" type="datetimeFigureOut">
              <a:rPr lang="en-US" smtClean="0"/>
              <a:t>5/26/2020</a:t>
            </a:fld>
            <a:endParaRPr lang="en-US"/>
          </a:p>
        </p:txBody>
      </p:sp>
      <p:sp>
        <p:nvSpPr>
          <p:cNvPr id="13" name="Rectangle 12"/>
          <p:cNvSpPr/>
          <p:nvPr/>
        </p:nvSpPr>
        <p:spPr>
          <a:xfrm>
            <a:off x="451976" y="2946400"/>
            <a:ext cx="8265160" cy="2463800"/>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p:cNvSpPr/>
          <p:nvPr/>
        </p:nvSpPr>
        <p:spPr>
          <a:xfrm>
            <a:off x="567656" y="3048000"/>
            <a:ext cx="8033800" cy="2245359"/>
          </a:xfrm>
          <a:prstGeom prst="rect">
            <a:avLst/>
          </a:prstGeom>
          <a:solidFill>
            <a:srgbClr val="FFFFFF"/>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DF051A6-B0CB-4CF9-94E3-56D70E592928}" type="slidenum">
              <a:rPr lang="en-US" smtClean="0"/>
              <a:t>‹#›</a:t>
            </a:fld>
            <a:endParaRPr lang="en-US"/>
          </a:p>
        </p:txBody>
      </p:sp>
      <p:sp>
        <p:nvSpPr>
          <p:cNvPr id="2" name="Title 1"/>
          <p:cNvSpPr>
            <a:spLocks noGrp="1"/>
          </p:cNvSpPr>
          <p:nvPr>
            <p:ph type="title"/>
          </p:nvPr>
        </p:nvSpPr>
        <p:spPr>
          <a:xfrm>
            <a:off x="736456" y="3200399"/>
            <a:ext cx="7696200" cy="1295401"/>
          </a:xfrm>
        </p:spPr>
        <p:txBody>
          <a:bodyPr anchor="b" anchorCtr="0">
            <a:noAutofit/>
          </a:bodyPr>
          <a:lstStyle>
            <a:lvl1pPr algn="ctr" defTabSz="914400" rtl="0" eaLnBrk="1" latinLnBrk="0" hangingPunct="1">
              <a:spcBef>
                <a:spcPct val="0"/>
              </a:spcBef>
              <a:buNone/>
              <a:defRPr lang="en-US" sz="4000" kern="1200" cap="all" baseline="0" dirty="0">
                <a:solidFill>
                  <a:schemeClr val="accent1">
                    <a:lumMod val="50000"/>
                  </a:schemeClr>
                </a:solidFill>
                <a:latin typeface="+mj-lt"/>
                <a:ea typeface="+mj-ea"/>
                <a:cs typeface="+mj-cs"/>
              </a:defRPr>
            </a:lvl1pPr>
          </a:lstStyle>
          <a:p>
            <a:r>
              <a:rPr lang="en-US" smtClean="0"/>
              <a:t>Click to edit Master title style</a:t>
            </a:r>
            <a:endParaRPr lang="en-US" dirty="0"/>
          </a:p>
        </p:txBody>
      </p:sp>
      <p:sp>
        <p:nvSpPr>
          <p:cNvPr id="15" name="Rectangle 14"/>
          <p:cNvSpPr/>
          <p:nvPr/>
        </p:nvSpPr>
        <p:spPr>
          <a:xfrm>
            <a:off x="675496" y="4541520"/>
            <a:ext cx="7818120" cy="664367"/>
          </a:xfrm>
          <a:prstGeom prst="rect">
            <a:avLst/>
          </a:prstGeom>
          <a:solidFill>
            <a:schemeClr val="accent1"/>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 Placeholder 2"/>
          <p:cNvSpPr>
            <a:spLocks noGrp="1"/>
          </p:cNvSpPr>
          <p:nvPr>
            <p:ph type="body" idx="1"/>
          </p:nvPr>
        </p:nvSpPr>
        <p:spPr>
          <a:xfrm>
            <a:off x="736456" y="4607510"/>
            <a:ext cx="7696200" cy="523783"/>
          </a:xfrm>
        </p:spPr>
        <p:txBody>
          <a:bodyPr anchor="ctr">
            <a:normAutofit/>
          </a:bodyPr>
          <a:lstStyle>
            <a:lvl1pPr marL="0" indent="0" algn="ctr">
              <a:buNone/>
              <a:defRPr sz="2000" cap="all" spc="250" baseline="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14" name="Rectangle 13"/>
          <p:cNvSpPr/>
          <p:nvPr/>
        </p:nvSpPr>
        <p:spPr>
          <a:xfrm>
            <a:off x="675757" y="3124200"/>
            <a:ext cx="7817599" cy="2077720"/>
          </a:xfrm>
          <a:prstGeom prst="rect">
            <a:avLst/>
          </a:prstGeom>
          <a:noFill/>
          <a:ln w="6350" cmpd="dbl">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26128" y="408372"/>
            <a:ext cx="8260672" cy="1039427"/>
          </a:xfrm>
        </p:spPr>
        <p:txBody>
          <a:bodyPr/>
          <a:lstStyle/>
          <a:p>
            <a:r>
              <a:rPr lang="en-US" smtClean="0"/>
              <a:t>Click to edit Master title style</a:t>
            </a:r>
            <a:endParaRPr lang="en-US"/>
          </a:p>
        </p:txBody>
      </p:sp>
      <p:sp>
        <p:nvSpPr>
          <p:cNvPr id="3" name="Content Placeholder 2"/>
          <p:cNvSpPr>
            <a:spLocks noGrp="1"/>
          </p:cNvSpPr>
          <p:nvPr>
            <p:ph sz="half" idx="1"/>
          </p:nvPr>
        </p:nvSpPr>
        <p:spPr>
          <a:xfrm>
            <a:off x="426128" y="1719071"/>
            <a:ext cx="4038600" cy="440740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719071"/>
            <a:ext cx="4038600" cy="440740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58704667-0CF2-47E7-9C09-EAD619C4366D}" type="datetimeFigureOut">
              <a:rPr lang="en-US" smtClean="0"/>
              <a:t>5/26/2020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DF051A6-B0CB-4CF9-94E3-56D70E592928}"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26128" y="408372"/>
            <a:ext cx="8260672" cy="1039427"/>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26128" y="1722438"/>
            <a:ext cx="4040188" cy="639762"/>
          </a:xfrm>
        </p:spPr>
        <p:txBody>
          <a:bodyPr anchor="b">
            <a:noAutofit/>
          </a:bodyPr>
          <a:lstStyle>
            <a:lvl1pPr marL="0" indent="0" algn="ctr">
              <a:buNone/>
              <a:defRPr sz="2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26128" y="2438400"/>
            <a:ext cx="4040188" cy="368776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025" y="1722438"/>
            <a:ext cx="4041775" cy="639762"/>
          </a:xfrm>
        </p:spPr>
        <p:txBody>
          <a:bodyPr anchor="b">
            <a:noAutofit/>
          </a:bodyPr>
          <a:lstStyle>
            <a:lvl1pPr marL="0" indent="0" algn="ctr">
              <a:buNone/>
              <a:defRPr sz="2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438400"/>
            <a:ext cx="4041775" cy="368776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58704667-0CF2-47E7-9C09-EAD619C4366D}" type="datetimeFigureOut">
              <a:rPr lang="en-US" smtClean="0"/>
              <a:t>5/26/2020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DF051A6-B0CB-4CF9-94E3-56D70E592928}"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8704667-0CF2-47E7-9C09-EAD619C4366D}" type="datetimeFigureOut">
              <a:rPr lang="en-US" smtClean="0"/>
              <a:t>5/26/2020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DF051A6-B0CB-4CF9-94E3-56D70E592928}"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1" name="Rounded Rectangle 10"/>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Date Placeholder 1"/>
          <p:cNvSpPr>
            <a:spLocks noGrp="1"/>
          </p:cNvSpPr>
          <p:nvPr>
            <p:ph type="dt" sz="half" idx="10"/>
          </p:nvPr>
        </p:nvSpPr>
        <p:spPr/>
        <p:txBody>
          <a:bodyPr/>
          <a:lstStyle/>
          <a:p>
            <a:fld id="{58704667-0CF2-47E7-9C09-EAD619C4366D}" type="datetimeFigureOut">
              <a:rPr lang="en-US" smtClean="0"/>
              <a:t>5/26/2020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DF051A6-B0CB-4CF9-94E3-56D70E592928}"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1" name="Rectangle 10"/>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2" name="Rounded Rectangle 11"/>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3886200" y="685800"/>
            <a:ext cx="4572000" cy="525780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58704667-0CF2-47E7-9C09-EAD619C4366D}" type="datetimeFigureOut">
              <a:rPr lang="en-US" smtClean="0"/>
              <a:t>5/26/2020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DF051A6-B0CB-4CF9-94E3-56D70E592928}" type="slidenum">
              <a:rPr lang="en-US" smtClean="0"/>
              <a:t>‹#›</a:t>
            </a:fld>
            <a:endParaRPr lang="en-US"/>
          </a:p>
        </p:txBody>
      </p:sp>
      <p:sp>
        <p:nvSpPr>
          <p:cNvPr id="8" name="Rectangle 7"/>
          <p:cNvSpPr/>
          <p:nvPr/>
        </p:nvSpPr>
        <p:spPr>
          <a:xfrm>
            <a:off x="560034" y="1505712"/>
            <a:ext cx="2716566" cy="3523488"/>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676690" y="1642472"/>
            <a:ext cx="2483254" cy="3234328"/>
          </a:xfrm>
          <a:prstGeom prst="rect">
            <a:avLst/>
          </a:prstGeom>
          <a:solidFill>
            <a:srgbClr val="FFFFFF"/>
          </a:solidFill>
          <a:ln w="6350" cmpd="dbl">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 Placeholder 3"/>
          <p:cNvSpPr>
            <a:spLocks noGrp="1"/>
          </p:cNvSpPr>
          <p:nvPr>
            <p:ph type="body" sz="half" idx="2"/>
          </p:nvPr>
        </p:nvSpPr>
        <p:spPr>
          <a:xfrm>
            <a:off x="769000" y="2971800"/>
            <a:ext cx="2298634" cy="1752600"/>
          </a:xfrm>
        </p:spPr>
        <p:txBody>
          <a:bodyPr/>
          <a:lstStyle>
            <a:lvl1pPr marL="0" indent="0">
              <a:spcBef>
                <a:spcPts val="400"/>
              </a:spcBef>
              <a:buNone/>
              <a:defRPr sz="1400">
                <a:solidFill>
                  <a:schemeClr val="accent1">
                    <a:lumMod val="5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 name="Title 1"/>
          <p:cNvSpPr>
            <a:spLocks noGrp="1"/>
          </p:cNvSpPr>
          <p:nvPr>
            <p:ph type="title"/>
          </p:nvPr>
        </p:nvSpPr>
        <p:spPr>
          <a:xfrm>
            <a:off x="769000" y="1734312"/>
            <a:ext cx="2298634" cy="1191620"/>
          </a:xfrm>
        </p:spPr>
        <p:txBody>
          <a:bodyPr anchor="b">
            <a:normAutofit/>
          </a:bodyPr>
          <a:lstStyle>
            <a:lvl1pPr algn="l">
              <a:defRPr sz="2000" b="0">
                <a:solidFill>
                  <a:schemeClr val="accent1">
                    <a:lumMod val="75000"/>
                  </a:schemeClr>
                </a:solidFill>
              </a:defRPr>
            </a:lvl1pPr>
          </a:lstStyle>
          <a:p>
            <a:r>
              <a:rPr lang="en-US" smtClean="0"/>
              <a:t>Click to edit Master title style</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9" name="Rounded Rectangle 8"/>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idx="1"/>
          </p:nvPr>
        </p:nvSpPr>
        <p:spPr>
          <a:xfrm>
            <a:off x="685800" y="621437"/>
            <a:ext cx="7772400" cy="4331564"/>
          </a:xfrm>
          <a:solidFill>
            <a:schemeClr val="bg2"/>
          </a:solidFill>
          <a:ln>
            <a:noFill/>
          </a:ln>
          <a:effectLst>
            <a:softEdge rad="12700"/>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5" name="Date Placeholder 4"/>
          <p:cNvSpPr>
            <a:spLocks noGrp="1"/>
          </p:cNvSpPr>
          <p:nvPr>
            <p:ph type="dt" sz="half" idx="10"/>
          </p:nvPr>
        </p:nvSpPr>
        <p:spPr/>
        <p:txBody>
          <a:bodyPr/>
          <a:lstStyle/>
          <a:p>
            <a:fld id="{58704667-0CF2-47E7-9C09-EAD619C4366D}" type="datetimeFigureOut">
              <a:rPr lang="en-US" smtClean="0"/>
              <a:t>5/26/2020</a:t>
            </a:fld>
            <a:endParaRPr lang="en-US"/>
          </a:p>
        </p:txBody>
      </p:sp>
      <p:sp>
        <p:nvSpPr>
          <p:cNvPr id="7" name="Slide Number Placeholder 6"/>
          <p:cNvSpPr>
            <a:spLocks noGrp="1"/>
          </p:cNvSpPr>
          <p:nvPr>
            <p:ph type="sldNum" sz="quarter" idx="12"/>
          </p:nvPr>
        </p:nvSpPr>
        <p:spPr/>
        <p:txBody>
          <a:bodyPr/>
          <a:lstStyle/>
          <a:p>
            <a:fld id="{0DF051A6-B0CB-4CF9-94E3-56D70E592928}" type="slidenum">
              <a:rPr lang="en-US" smtClean="0"/>
              <a:t>‹#›</a:t>
            </a:fld>
            <a:endParaRPr lang="en-US"/>
          </a:p>
        </p:txBody>
      </p:sp>
      <p:sp>
        <p:nvSpPr>
          <p:cNvPr id="10" name="Rectangle 9"/>
          <p:cNvSpPr/>
          <p:nvPr/>
        </p:nvSpPr>
        <p:spPr>
          <a:xfrm>
            <a:off x="685800" y="4953000"/>
            <a:ext cx="7772400" cy="1371600"/>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761999" y="5029200"/>
            <a:ext cx="7600765" cy="1202924"/>
          </a:xfrm>
          <a:prstGeom prst="rect">
            <a:avLst/>
          </a:prstGeom>
          <a:solidFill>
            <a:srgbClr val="FFFFFF"/>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Footer Placeholder 5"/>
          <p:cNvSpPr>
            <a:spLocks noGrp="1"/>
          </p:cNvSpPr>
          <p:nvPr>
            <p:ph type="ftr" sz="quarter" idx="11"/>
          </p:nvPr>
        </p:nvSpPr>
        <p:spPr/>
        <p:txBody>
          <a:bodyPr/>
          <a:lstStyle/>
          <a:p>
            <a:endParaRPr lang="en-US"/>
          </a:p>
        </p:txBody>
      </p:sp>
      <p:sp>
        <p:nvSpPr>
          <p:cNvPr id="13" name="Rectangle 12"/>
          <p:cNvSpPr/>
          <p:nvPr/>
        </p:nvSpPr>
        <p:spPr>
          <a:xfrm>
            <a:off x="914400" y="5638800"/>
            <a:ext cx="7328514" cy="451696"/>
          </a:xfrm>
          <a:prstGeom prst="rect">
            <a:avLst/>
          </a:prstGeom>
          <a:solidFill>
            <a:schemeClr val="accent1"/>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605589" y="5074920"/>
            <a:ext cx="7946136" cy="1097280"/>
          </a:xfrm>
          <a:prstGeom prst="rect">
            <a:avLst/>
          </a:prstGeom>
          <a:no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 Placeholder 3"/>
          <p:cNvSpPr>
            <a:spLocks noGrp="1"/>
          </p:cNvSpPr>
          <p:nvPr>
            <p:ph type="body" sz="half" idx="2"/>
          </p:nvPr>
        </p:nvSpPr>
        <p:spPr>
          <a:xfrm>
            <a:off x="956289" y="5656556"/>
            <a:ext cx="7244736" cy="401715"/>
          </a:xfrm>
        </p:spPr>
        <p:txBody>
          <a:bodyPr anchor="ctr">
            <a:normAutofit/>
          </a:bodyPr>
          <a:lstStyle>
            <a:lvl1pPr marL="0" indent="0" algn="ctr">
              <a:buNone/>
              <a:defRPr sz="1500" cap="all" spc="250" baseline="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 name="Title 1"/>
          <p:cNvSpPr>
            <a:spLocks noGrp="1"/>
          </p:cNvSpPr>
          <p:nvPr>
            <p:ph type="title"/>
          </p:nvPr>
        </p:nvSpPr>
        <p:spPr>
          <a:xfrm>
            <a:off x="914400" y="5105400"/>
            <a:ext cx="7328514" cy="523043"/>
          </a:xfrm>
        </p:spPr>
        <p:txBody>
          <a:bodyPr anchor="ctr" anchorCtr="0"/>
          <a:lstStyle>
            <a:lvl1pPr algn="ctr">
              <a:defRPr sz="2000" b="0">
                <a:solidFill>
                  <a:schemeClr val="accent1">
                    <a:lumMod val="75000"/>
                  </a:schemeClr>
                </a:solidFill>
              </a:defRPr>
            </a:lvl1pPr>
          </a:lstStyle>
          <a:p>
            <a:r>
              <a:rPr lang="en-US" smtClean="0"/>
              <a:t>Click to edit Master title style</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7" name="Rounded Rectangle 6"/>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 Placeholder 2"/>
          <p:cNvSpPr>
            <a:spLocks noGrp="1"/>
          </p:cNvSpPr>
          <p:nvPr>
            <p:ph type="body" idx="1"/>
          </p:nvPr>
        </p:nvSpPr>
        <p:spPr>
          <a:xfrm>
            <a:off x="457200" y="1752600"/>
            <a:ext cx="8229600" cy="43735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2"/>
                </a:solidFill>
              </a:defRPr>
            </a:lvl1pPr>
          </a:lstStyle>
          <a:p>
            <a:fld id="{58704667-0CF2-47E7-9C09-EAD619C4366D}" type="datetimeFigureOut">
              <a:rPr lang="en-US" smtClean="0"/>
              <a:t>5/26/2020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2"/>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2"/>
                </a:solidFill>
              </a:defRPr>
            </a:lvl1pPr>
          </a:lstStyle>
          <a:p>
            <a:fld id="{0DF051A6-B0CB-4CF9-94E3-56D70E592928}" type="slidenum">
              <a:rPr lang="en-US" smtClean="0"/>
              <a:t>‹#›</a:t>
            </a:fld>
            <a:endParaRPr lang="en-US"/>
          </a:p>
        </p:txBody>
      </p:sp>
      <p:sp>
        <p:nvSpPr>
          <p:cNvPr id="9" name="Rectangle 8"/>
          <p:cNvSpPr/>
          <p:nvPr/>
        </p:nvSpPr>
        <p:spPr>
          <a:xfrm>
            <a:off x="274320" y="278166"/>
            <a:ext cx="8595360" cy="1325880"/>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10" name="Rectangle 9"/>
          <p:cNvSpPr/>
          <p:nvPr/>
        </p:nvSpPr>
        <p:spPr>
          <a:xfrm>
            <a:off x="372863" y="372862"/>
            <a:ext cx="8380520" cy="1118587"/>
          </a:xfrm>
          <a:prstGeom prst="rect">
            <a:avLst/>
          </a:prstGeom>
          <a:solidFill>
            <a:srgbClr val="FFFFFF"/>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426128" y="408372"/>
            <a:ext cx="8260672" cy="1039427"/>
          </a:xfrm>
          <a:prstGeom prst="rect">
            <a:avLst/>
          </a:prstGeom>
        </p:spPr>
        <p:txBody>
          <a:bodyPr vert="horz" lIns="91440" tIns="45720" rIns="91440" bIns="45720" rtlCol="0" anchor="ctr">
            <a:normAutofit/>
          </a:bodyPr>
          <a:lstStyle/>
          <a:p>
            <a:r>
              <a:rPr lang="en-US" smtClean="0"/>
              <a:t>Click to edit Master title style</a:t>
            </a:r>
            <a:endParaRPr lang="en-US"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3500" kern="1200" cap="all" baseline="0">
          <a:solidFill>
            <a:schemeClr val="accent1">
              <a:lumMod val="75000"/>
            </a:schemeClr>
          </a:solidFill>
          <a:latin typeface="+mj-lt"/>
          <a:ea typeface="+mj-ea"/>
          <a:cs typeface="+mj-cs"/>
        </a:defRPr>
      </a:lvl1pPr>
    </p:titleStyle>
    <p:bodyStyle>
      <a:lvl1pPr marL="342900" indent="-22860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2"/>
          </a:solidFill>
          <a:latin typeface="+mn-lt"/>
          <a:ea typeface="+mn-ea"/>
          <a:cs typeface="+mn-cs"/>
        </a:defRPr>
      </a:lvl2pPr>
      <a:lvl3pPr marL="914400" indent="-228600" algn="l" defTabSz="914400" rtl="0" eaLnBrk="1" latinLnBrk="0" hangingPunct="1">
        <a:spcBef>
          <a:spcPct val="20000"/>
        </a:spcBef>
        <a:buClr>
          <a:schemeClr val="accent3"/>
        </a:buClr>
        <a:buFont typeface="Arial" pitchFamily="34" charset="0"/>
        <a:buChar char="•"/>
        <a:defRPr sz="1800" kern="1200">
          <a:solidFill>
            <a:schemeClr val="tx2"/>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2"/>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600" kern="1200" baseline="0">
          <a:solidFill>
            <a:schemeClr val="tx2"/>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a:solidFill>
            <a:schemeClr val="tx2"/>
          </a:solidFill>
          <a:latin typeface="+mn-lt"/>
          <a:ea typeface="+mn-ea"/>
          <a:cs typeface="+mn-cs"/>
        </a:defRPr>
      </a:lvl6pPr>
      <a:lvl7pPr marL="2011680" indent="-182880" algn="l" defTabSz="914400" rtl="0" eaLnBrk="1" latinLnBrk="0" hangingPunct="1">
        <a:spcBef>
          <a:spcPct val="20000"/>
        </a:spcBef>
        <a:buClr>
          <a:schemeClr val="accent2"/>
        </a:buClr>
        <a:buFont typeface="Arial" pitchFamily="34" charset="0"/>
        <a:buChar char="•"/>
        <a:defRPr sz="1400" kern="1200">
          <a:solidFill>
            <a:schemeClr val="tx2"/>
          </a:solidFill>
          <a:latin typeface="+mn-lt"/>
          <a:ea typeface="+mn-ea"/>
          <a:cs typeface="+mn-cs"/>
        </a:defRPr>
      </a:lvl7pPr>
      <a:lvl8pPr marL="2194560" indent="-182880" algn="l" defTabSz="914400" rtl="0" eaLnBrk="1" latinLnBrk="0" hangingPunct="1">
        <a:spcBef>
          <a:spcPct val="20000"/>
        </a:spcBef>
        <a:buClr>
          <a:schemeClr val="accent3"/>
        </a:buClr>
        <a:buFont typeface="Arial" pitchFamily="34" charset="0"/>
        <a:buChar char="•"/>
        <a:defRPr sz="1400" kern="1200">
          <a:solidFill>
            <a:schemeClr val="tx2"/>
          </a:solidFill>
          <a:latin typeface="+mn-lt"/>
          <a:ea typeface="+mn-ea"/>
          <a:cs typeface="+mn-cs"/>
        </a:defRPr>
      </a:lvl8pPr>
      <a:lvl9pPr marL="2377440" indent="-182880" algn="l" defTabSz="914400" rtl="0" eaLnBrk="1" latinLnBrk="0" hangingPunct="1">
        <a:spcBef>
          <a:spcPct val="20000"/>
        </a:spcBef>
        <a:buClr>
          <a:schemeClr val="accent4"/>
        </a:buClr>
        <a:buFont typeface="Arial" pitchFamily="34" charset="0"/>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p:txBody>
          <a:bodyPr>
            <a:normAutofit fontScale="85000" lnSpcReduction="20000"/>
          </a:bodyPr>
          <a:lstStyle/>
          <a:p>
            <a:r>
              <a:rPr lang="sr-Cyrl-CS" b="1" dirty="0"/>
              <a:t>допуштени модалитети именовања наследника </a:t>
            </a:r>
            <a:endParaRPr lang="en-US" b="1" dirty="0"/>
          </a:p>
        </p:txBody>
      </p:sp>
      <p:sp>
        <p:nvSpPr>
          <p:cNvPr id="2" name="Title 1"/>
          <p:cNvSpPr>
            <a:spLocks noGrp="1"/>
          </p:cNvSpPr>
          <p:nvPr>
            <p:ph type="ctrTitle"/>
          </p:nvPr>
        </p:nvSpPr>
        <p:spPr>
          <a:xfrm>
            <a:off x="609600" y="2514600"/>
            <a:ext cx="6629400" cy="1931634"/>
          </a:xfrm>
        </p:spPr>
        <p:txBody>
          <a:bodyPr/>
          <a:lstStyle/>
          <a:p>
            <a:r>
              <a:rPr lang="sr-Cyrl-CS" sz="3400" dirty="0"/>
              <a:t>Правне границе могуће садржине завештања </a:t>
            </a:r>
            <a:endParaRPr lang="en-US" sz="3400" dirty="0"/>
          </a:p>
        </p:txBody>
      </p:sp>
      <p:sp>
        <p:nvSpPr>
          <p:cNvPr id="4" name="Footer Placeholder 3"/>
          <p:cNvSpPr>
            <a:spLocks noGrp="1"/>
          </p:cNvSpPr>
          <p:nvPr>
            <p:ph type="ftr" sz="quarter" idx="11"/>
          </p:nvPr>
        </p:nvSpPr>
        <p:spPr>
          <a:xfrm>
            <a:off x="4953000" y="5791200"/>
            <a:ext cx="3657600" cy="365125"/>
          </a:xfrm>
        </p:spPr>
        <p:txBody>
          <a:bodyPr/>
          <a:lstStyle/>
          <a:p>
            <a:r>
              <a:rPr lang="sr-Cyrl-RS" sz="1400" i="1" dirty="0" smtClean="0"/>
              <a:t>Доц. др Тамара Ђурђић-Милошевић</a:t>
            </a:r>
            <a:endParaRPr lang="en-US" sz="1400" i="1" dirty="0"/>
          </a:p>
        </p:txBody>
      </p:sp>
    </p:spTree>
    <p:extLst>
      <p:ext uri="{BB962C8B-B14F-4D97-AF65-F5344CB8AC3E}">
        <p14:creationId xmlns:p14="http://schemas.microsoft.com/office/powerpoint/2010/main" val="324924962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r-Cyrl-RS" dirty="0" smtClean="0"/>
              <a:t>Врсте супституција</a:t>
            </a:r>
            <a:endParaRPr lang="en-US" dirty="0"/>
          </a:p>
        </p:txBody>
      </p:sp>
      <p:sp>
        <p:nvSpPr>
          <p:cNvPr id="3" name="Content Placeholder 2"/>
          <p:cNvSpPr>
            <a:spLocks noGrp="1"/>
          </p:cNvSpPr>
          <p:nvPr>
            <p:ph idx="1"/>
          </p:nvPr>
        </p:nvSpPr>
        <p:spPr>
          <a:xfrm>
            <a:off x="152400" y="1447800"/>
            <a:ext cx="8839200" cy="5257800"/>
          </a:xfrm>
        </p:spPr>
        <p:txBody>
          <a:bodyPr>
            <a:normAutofit fontScale="70000" lnSpcReduction="20000"/>
          </a:bodyPr>
          <a:lstStyle/>
          <a:p>
            <a:r>
              <a:rPr lang="ru-RU" sz="2900" dirty="0" smtClean="0">
                <a:latin typeface="+mj-lt"/>
              </a:rPr>
              <a:t>Обична </a:t>
            </a:r>
            <a:r>
              <a:rPr lang="ru-RU" sz="2900" dirty="0">
                <a:latin typeface="+mj-lt"/>
              </a:rPr>
              <a:t>супституција </a:t>
            </a:r>
            <a:r>
              <a:rPr lang="ru-RU" sz="2900" i="1" dirty="0">
                <a:latin typeface="+mj-lt"/>
              </a:rPr>
              <a:t>(substitu</a:t>
            </a:r>
            <a:r>
              <a:rPr lang="sr-Latn-RS" sz="2900" i="1" dirty="0">
                <a:latin typeface="+mj-lt"/>
              </a:rPr>
              <a:t>ti</a:t>
            </a:r>
            <a:r>
              <a:rPr lang="ru-RU" sz="2900" i="1" dirty="0">
                <a:latin typeface="+mj-lt"/>
              </a:rPr>
              <a:t>o vulgaris</a:t>
            </a:r>
            <a:r>
              <a:rPr lang="ru-RU" sz="2900" dirty="0">
                <a:latin typeface="+mj-lt"/>
              </a:rPr>
              <a:t>) </a:t>
            </a:r>
            <a:r>
              <a:rPr lang="ru-RU" sz="2900" dirty="0" smtClean="0">
                <a:latin typeface="+mj-lt"/>
              </a:rPr>
              <a:t>– је одредба у тестаменту којом завешталац одређује наследника за случај да друго лице не постане наследник; </a:t>
            </a:r>
          </a:p>
          <a:p>
            <a:r>
              <a:rPr lang="ru-RU" sz="2900" dirty="0" smtClean="0">
                <a:latin typeface="+mj-lt"/>
              </a:rPr>
              <a:t>Два лица: </a:t>
            </a:r>
            <a:r>
              <a:rPr lang="ru-RU" sz="2900" i="1" dirty="0" smtClean="0">
                <a:latin typeface="+mj-lt"/>
              </a:rPr>
              <a:t>институт и супститут </a:t>
            </a:r>
            <a:r>
              <a:rPr lang="ru-RU" sz="2900" dirty="0" smtClean="0">
                <a:latin typeface="+mj-lt"/>
              </a:rPr>
              <a:t>(заменик института); </a:t>
            </a:r>
            <a:r>
              <a:rPr lang="ru-RU" sz="2900" dirty="0">
                <a:latin typeface="+mj-lt"/>
              </a:rPr>
              <a:t>– првопозваног наследника, ступа у правни положај оставиоца  код униварзалне сукцесије, тек ако институт неће или не може да наследи оставиоца из одређених разлога. </a:t>
            </a:r>
            <a:r>
              <a:rPr lang="ru-RU" sz="2900" dirty="0" smtClean="0">
                <a:latin typeface="+mj-lt"/>
              </a:rPr>
              <a:t> (од</a:t>
            </a:r>
            <a:r>
              <a:rPr lang="sr-Cyrl-RS" sz="2900" dirty="0" smtClean="0">
                <a:latin typeface="+mj-lt"/>
              </a:rPr>
              <a:t>нос искључивости). </a:t>
            </a:r>
          </a:p>
          <a:p>
            <a:r>
              <a:rPr lang="ru-RU" sz="2900" dirty="0" smtClean="0">
                <a:latin typeface="+mj-lt"/>
              </a:rPr>
              <a:t>Супститут</a:t>
            </a:r>
            <a:r>
              <a:rPr lang="ru-RU" sz="2900" dirty="0">
                <a:latin typeface="+mj-lt"/>
              </a:rPr>
              <a:t>, као  наследник другог степена, је</a:t>
            </a:r>
            <a:r>
              <a:rPr lang="sr-Cyrl-RS" sz="2900" dirty="0">
                <a:latin typeface="+mj-lt"/>
              </a:rPr>
              <a:t>сте</a:t>
            </a:r>
            <a:r>
              <a:rPr lang="ru-RU" sz="2900" dirty="0">
                <a:latin typeface="+mj-lt"/>
              </a:rPr>
              <a:t> евентуални наследник који стиче право наслеђа када наступи супституциони случај који је завешталац предвидео у завештању, под условом да има све квалитете неопходне за стицање наследничког </a:t>
            </a:r>
            <a:r>
              <a:rPr lang="ru-RU" sz="2900" dirty="0" smtClean="0">
                <a:latin typeface="+mj-lt"/>
              </a:rPr>
              <a:t>својства.</a:t>
            </a:r>
          </a:p>
          <a:p>
            <a:r>
              <a:rPr lang="ru-RU" sz="2900" dirty="0" smtClean="0">
                <a:latin typeface="+mj-lt"/>
              </a:rPr>
              <a:t>Околности које </a:t>
            </a:r>
            <a:r>
              <a:rPr lang="ru-RU" sz="2900" dirty="0">
                <a:latin typeface="+mj-lt"/>
              </a:rPr>
              <a:t>пред</a:t>
            </a:r>
            <a:r>
              <a:rPr lang="sr-Cyrl-RS" sz="2900" dirty="0">
                <a:latin typeface="+mj-lt"/>
              </a:rPr>
              <a:t>став</a:t>
            </a:r>
            <a:r>
              <a:rPr lang="ru-RU" sz="2900" dirty="0">
                <a:latin typeface="+mj-lt"/>
              </a:rPr>
              <a:t>љају супституцион</a:t>
            </a:r>
            <a:r>
              <a:rPr lang="sr-Cyrl-RS" sz="2900" dirty="0">
                <a:latin typeface="+mj-lt"/>
              </a:rPr>
              <a:t>и</a:t>
            </a:r>
            <a:r>
              <a:rPr lang="ru-RU" sz="2900" dirty="0">
                <a:latin typeface="+mj-lt"/>
              </a:rPr>
              <a:t> случај могу бити различите, али им је заједничко то да онемогућавају института да стекне правни положај наследника (нпр. недостојност или неспособност за наслеђивање, одрицање од наслеђа, смрт  наследника за живота завештаоца). </a:t>
            </a:r>
            <a:endParaRPr lang="ru-RU" sz="2900" dirty="0" smtClean="0">
              <a:latin typeface="+mj-lt"/>
            </a:endParaRPr>
          </a:p>
          <a:p>
            <a:r>
              <a:rPr lang="ru-RU" sz="2900" dirty="0" smtClean="0">
                <a:latin typeface="+mj-lt"/>
              </a:rPr>
              <a:t>Циљ </a:t>
            </a:r>
            <a:r>
              <a:rPr lang="ru-RU" sz="2900" dirty="0">
                <a:latin typeface="+mj-lt"/>
              </a:rPr>
              <a:t>нормирања обичне супституције јесте да се омогући  завештаоцу да се, након његове смрти, заоставштина расподели по његовој вољи, дакле према завештању, а не према правилим</a:t>
            </a:r>
            <a:r>
              <a:rPr lang="sr-Cyrl-RS" sz="2900" dirty="0">
                <a:latin typeface="+mj-lt"/>
              </a:rPr>
              <a:t>а</a:t>
            </a:r>
            <a:r>
              <a:rPr lang="ru-RU" sz="2900" dirty="0">
                <a:latin typeface="+mj-lt"/>
              </a:rPr>
              <a:t> законског наслеђивања</a:t>
            </a:r>
            <a:r>
              <a:rPr lang="ru-RU" sz="2900" dirty="0" smtClean="0">
                <a:latin typeface="+mj-lt"/>
              </a:rPr>
              <a:t>.</a:t>
            </a:r>
          </a:p>
          <a:p>
            <a:endParaRPr lang="en-US" dirty="0"/>
          </a:p>
        </p:txBody>
      </p:sp>
    </p:spTree>
    <p:extLst>
      <p:ext uri="{BB962C8B-B14F-4D97-AF65-F5344CB8AC3E}">
        <p14:creationId xmlns:p14="http://schemas.microsoft.com/office/powerpoint/2010/main" val="378483957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sr-Cyrl-RS" dirty="0" smtClean="0"/>
              <a:t>Фидеикомисарна супституција</a:t>
            </a:r>
            <a:endParaRPr lang="en-US" dirty="0"/>
          </a:p>
        </p:txBody>
      </p:sp>
      <p:sp>
        <p:nvSpPr>
          <p:cNvPr id="3" name="Content Placeholder 2"/>
          <p:cNvSpPr>
            <a:spLocks noGrp="1"/>
          </p:cNvSpPr>
          <p:nvPr>
            <p:ph idx="1"/>
          </p:nvPr>
        </p:nvSpPr>
        <p:spPr>
          <a:xfrm>
            <a:off x="304800" y="1752600"/>
            <a:ext cx="8458200" cy="4953000"/>
          </a:xfrm>
        </p:spPr>
        <p:txBody>
          <a:bodyPr>
            <a:normAutofit/>
          </a:bodyPr>
          <a:lstStyle/>
          <a:p>
            <a:r>
              <a:rPr lang="ru-RU" sz="2000" dirty="0" smtClean="0">
                <a:solidFill>
                  <a:srgbClr val="90020C"/>
                </a:solidFill>
                <a:latin typeface="+mj-lt"/>
              </a:rPr>
              <a:t>Фидеикомисарна </a:t>
            </a:r>
            <a:r>
              <a:rPr lang="ru-RU" sz="2000" dirty="0">
                <a:solidFill>
                  <a:srgbClr val="90020C"/>
                </a:solidFill>
                <a:latin typeface="+mj-lt"/>
              </a:rPr>
              <a:t>супституција </a:t>
            </a:r>
            <a:r>
              <a:rPr lang="ru-RU" sz="2000" i="1" dirty="0">
                <a:solidFill>
                  <a:srgbClr val="90020C"/>
                </a:solidFill>
                <a:latin typeface="+mj-lt"/>
              </a:rPr>
              <a:t>у ширем смислу </a:t>
            </a:r>
            <a:r>
              <a:rPr lang="ru-RU" sz="2000" dirty="0">
                <a:latin typeface="+mj-lt"/>
              </a:rPr>
              <a:t>подразумева да </a:t>
            </a:r>
            <a:r>
              <a:rPr lang="ru-RU" sz="2000" dirty="0" smtClean="0">
                <a:latin typeface="+mj-lt"/>
              </a:rPr>
              <a:t>је одредба у тестаменту којом завешталац предвиђа да ће по наступању сусптитуционог случаја једно </a:t>
            </a:r>
            <a:r>
              <a:rPr lang="ru-RU" sz="2000" dirty="0">
                <a:latin typeface="+mj-lt"/>
              </a:rPr>
              <a:t>лице престати да буде наследник, и да ће на његово место ступити други наследник</a:t>
            </a:r>
            <a:r>
              <a:rPr lang="ru-RU" sz="2000" dirty="0" smtClean="0">
                <a:latin typeface="+mj-lt"/>
              </a:rPr>
              <a:t>;</a:t>
            </a:r>
          </a:p>
          <a:p>
            <a:r>
              <a:rPr lang="ru-RU" sz="2000" dirty="0" smtClean="0">
                <a:latin typeface="+mj-lt"/>
              </a:rPr>
              <a:t>Суштина фидеикомисарне сусптитуције је што наследници (</a:t>
            </a:r>
            <a:r>
              <a:rPr lang="ru-RU" sz="2000" i="1" dirty="0" smtClean="0">
                <a:latin typeface="+mj-lt"/>
              </a:rPr>
              <a:t>претходни наследник-фидуцијар </a:t>
            </a:r>
            <a:r>
              <a:rPr lang="ru-RU" sz="2000" dirty="0" smtClean="0">
                <a:latin typeface="+mj-lt"/>
              </a:rPr>
              <a:t>и </a:t>
            </a:r>
            <a:r>
              <a:rPr lang="ru-RU" sz="2000" i="1" dirty="0" smtClean="0">
                <a:latin typeface="+mj-lt"/>
              </a:rPr>
              <a:t>потоњи наследник-фидеикомисар </a:t>
            </a:r>
            <a:r>
              <a:rPr lang="ru-RU" sz="2000" dirty="0" smtClean="0">
                <a:latin typeface="+mj-lt"/>
              </a:rPr>
              <a:t>) наслеђују </a:t>
            </a:r>
            <a:r>
              <a:rPr lang="ru-RU" sz="2000" b="1" i="1" dirty="0" smtClean="0">
                <a:latin typeface="+mj-lt"/>
              </a:rPr>
              <a:t>сукцесивно</a:t>
            </a:r>
            <a:r>
              <a:rPr lang="ru-RU" sz="2000" dirty="0" smtClean="0">
                <a:latin typeface="+mj-lt"/>
              </a:rPr>
              <a:t>.</a:t>
            </a:r>
          </a:p>
          <a:p>
            <a:r>
              <a:rPr lang="ru-RU" sz="2000" dirty="0" smtClean="0">
                <a:solidFill>
                  <a:srgbClr val="90020C"/>
                </a:solidFill>
                <a:latin typeface="+mj-lt"/>
              </a:rPr>
              <a:t>Фидеикомисарна </a:t>
            </a:r>
            <a:r>
              <a:rPr lang="ru-RU" sz="2000" dirty="0">
                <a:solidFill>
                  <a:srgbClr val="90020C"/>
                </a:solidFill>
                <a:latin typeface="+mj-lt"/>
              </a:rPr>
              <a:t>супституција </a:t>
            </a:r>
            <a:r>
              <a:rPr lang="ru-RU" sz="2000" i="1" dirty="0">
                <a:solidFill>
                  <a:srgbClr val="90020C"/>
                </a:solidFill>
                <a:latin typeface="+mj-lt"/>
              </a:rPr>
              <a:t>у ужем </a:t>
            </a:r>
            <a:r>
              <a:rPr lang="ru-RU" sz="2000" i="1" dirty="0" smtClean="0">
                <a:solidFill>
                  <a:srgbClr val="90020C"/>
                </a:solidFill>
                <a:latin typeface="+mj-lt"/>
              </a:rPr>
              <a:t>смислу </a:t>
            </a:r>
            <a:r>
              <a:rPr lang="ru-RU" sz="2000" dirty="0" smtClean="0">
                <a:latin typeface="+mj-lt"/>
              </a:rPr>
              <a:t>је одредба у тестаменту којом  завешталац </a:t>
            </a:r>
            <a:r>
              <a:rPr lang="ru-RU" sz="2000" i="1" dirty="0" smtClean="0">
                <a:latin typeface="+mj-lt"/>
              </a:rPr>
              <a:t>именује наследника свом наследнику</a:t>
            </a:r>
            <a:r>
              <a:rPr lang="ru-RU" sz="2000" dirty="0" smtClean="0">
                <a:latin typeface="+mj-lt"/>
              </a:rPr>
              <a:t> (супституциони случај је </a:t>
            </a:r>
            <a:r>
              <a:rPr lang="ru-RU" sz="2000" i="1" dirty="0" smtClean="0">
                <a:latin typeface="+mj-lt"/>
              </a:rPr>
              <a:t>смрт претходног наследника</a:t>
            </a:r>
            <a:r>
              <a:rPr lang="ru-RU" sz="2000" dirty="0" smtClean="0">
                <a:latin typeface="+mj-lt"/>
              </a:rPr>
              <a:t>). Овај облик супституције је забрањен у нашем праву; </a:t>
            </a:r>
          </a:p>
          <a:p>
            <a:r>
              <a:rPr lang="ru-RU" sz="2000" dirty="0" smtClean="0">
                <a:latin typeface="+mj-lt"/>
              </a:rPr>
              <a:t>модалитети: </a:t>
            </a:r>
            <a:r>
              <a:rPr lang="ru-RU" sz="2000" i="1" dirty="0" smtClean="0">
                <a:latin typeface="+mj-lt"/>
              </a:rPr>
              <a:t>прећутно именовање наследнику свом наследнику; пупиларна супституција; квазипупиларна супституција;</a:t>
            </a:r>
            <a:endParaRPr lang="en-US" sz="2000" i="1" dirty="0">
              <a:latin typeface="+mj-lt"/>
            </a:endParaRPr>
          </a:p>
        </p:txBody>
      </p:sp>
    </p:spTree>
    <p:extLst>
      <p:ext uri="{BB962C8B-B14F-4D97-AF65-F5344CB8AC3E}">
        <p14:creationId xmlns:p14="http://schemas.microsoft.com/office/powerpoint/2010/main" val="296838824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sr-Cyrl-RS" dirty="0"/>
              <a:t>Фидеикомисарна </a:t>
            </a:r>
            <a:r>
              <a:rPr lang="sr-Cyrl-RS" dirty="0" smtClean="0"/>
              <a:t>супституција у упоредном праву</a:t>
            </a:r>
            <a:endParaRPr lang="en-US" dirty="0"/>
          </a:p>
        </p:txBody>
      </p:sp>
      <p:sp>
        <p:nvSpPr>
          <p:cNvPr id="3" name="Content Placeholder 2"/>
          <p:cNvSpPr>
            <a:spLocks noGrp="1"/>
          </p:cNvSpPr>
          <p:nvPr>
            <p:ph idx="1"/>
          </p:nvPr>
        </p:nvSpPr>
        <p:spPr>
          <a:xfrm>
            <a:off x="152400" y="1676400"/>
            <a:ext cx="8839200" cy="5105400"/>
          </a:xfrm>
        </p:spPr>
        <p:txBody>
          <a:bodyPr>
            <a:normAutofit fontScale="92500" lnSpcReduction="10000"/>
          </a:bodyPr>
          <a:lstStyle/>
          <a:p>
            <a:r>
              <a:rPr lang="sr-Cyrl-RS" sz="2200" i="1" dirty="0" smtClean="0">
                <a:latin typeface="+mj-lt"/>
              </a:rPr>
              <a:t>Немачко право-</a:t>
            </a:r>
            <a:r>
              <a:rPr lang="ru-RU" sz="2200" dirty="0" smtClean="0">
                <a:latin typeface="+mj-lt"/>
              </a:rPr>
              <a:t>немачки </a:t>
            </a:r>
            <a:r>
              <a:rPr lang="ru-RU" sz="2200" dirty="0">
                <a:latin typeface="+mj-lt"/>
              </a:rPr>
              <a:t>законодавац се определио за либералан концепт фидеикомисарне супституције, како у погледу круга лица у чију се корист може располагати, тако и у погледу могућности сукцесивног наслеђивања кроз </a:t>
            </a:r>
            <a:r>
              <a:rPr lang="ru-RU" sz="2200" dirty="0" smtClean="0">
                <a:latin typeface="+mj-lt"/>
              </a:rPr>
              <a:t>генерације;</a:t>
            </a:r>
          </a:p>
          <a:p>
            <a:r>
              <a:rPr lang="ru-RU" sz="2200" dirty="0" smtClean="0">
                <a:latin typeface="+mj-lt"/>
              </a:rPr>
              <a:t> За потоњег </a:t>
            </a:r>
            <a:r>
              <a:rPr lang="ru-RU" sz="2200" dirty="0">
                <a:latin typeface="+mj-lt"/>
              </a:rPr>
              <a:t>наследника </a:t>
            </a:r>
            <a:r>
              <a:rPr lang="ru-RU" sz="2200" dirty="0" smtClean="0">
                <a:latin typeface="+mj-lt"/>
              </a:rPr>
              <a:t>могу бити именована и </a:t>
            </a:r>
            <a:r>
              <a:rPr lang="ru-RU" sz="2200" dirty="0">
                <a:latin typeface="+mj-lt"/>
              </a:rPr>
              <a:t>постмортално </a:t>
            </a:r>
            <a:r>
              <a:rPr lang="ru-RU" sz="2200" dirty="0" smtClean="0">
                <a:latin typeface="+mj-lt"/>
              </a:rPr>
              <a:t>зачета деца, </a:t>
            </a:r>
            <a:r>
              <a:rPr lang="ru-RU" sz="2200" dirty="0">
                <a:latin typeface="+mj-lt"/>
              </a:rPr>
              <a:t>с обзиром да се </a:t>
            </a:r>
            <a:r>
              <a:rPr lang="ru-RU" sz="2200" i="1" dirty="0">
                <a:latin typeface="+mj-lt"/>
              </a:rPr>
              <a:t>nondum conceptus-u </a:t>
            </a:r>
            <a:r>
              <a:rPr lang="ru-RU" sz="2200" dirty="0">
                <a:latin typeface="+mj-lt"/>
              </a:rPr>
              <a:t>признају наследна </a:t>
            </a:r>
            <a:r>
              <a:rPr lang="ru-RU" sz="2200" dirty="0" smtClean="0">
                <a:latin typeface="+mj-lt"/>
              </a:rPr>
              <a:t>права;</a:t>
            </a:r>
          </a:p>
          <a:p>
            <a:r>
              <a:rPr lang="ru-RU" sz="2200" dirty="0">
                <a:latin typeface="+mj-lt"/>
              </a:rPr>
              <a:t>Ф</a:t>
            </a:r>
            <a:r>
              <a:rPr lang="ru-RU" sz="2200" dirty="0" smtClean="0">
                <a:latin typeface="+mj-lt"/>
              </a:rPr>
              <a:t>идеикомисарна супституција се </a:t>
            </a:r>
            <a:r>
              <a:rPr lang="ru-RU" sz="2200" dirty="0">
                <a:latin typeface="+mj-lt"/>
              </a:rPr>
              <a:t>може успоставити </a:t>
            </a:r>
            <a:r>
              <a:rPr lang="ru-RU" sz="2200" dirty="0" smtClean="0">
                <a:latin typeface="+mj-lt"/>
              </a:rPr>
              <a:t>најдуже за </a:t>
            </a:r>
            <a:r>
              <a:rPr lang="ru-RU" sz="2200" dirty="0">
                <a:latin typeface="+mj-lt"/>
              </a:rPr>
              <a:t>период од тридесет година од оставиочеве смрти, у ком року мора да наступи супституциони случај да би супституција произвела правно </a:t>
            </a:r>
            <a:r>
              <a:rPr lang="ru-RU" sz="2200" dirty="0" smtClean="0">
                <a:latin typeface="+mj-lt"/>
              </a:rPr>
              <a:t>дејство;</a:t>
            </a:r>
          </a:p>
          <a:p>
            <a:r>
              <a:rPr lang="sr-Cyrl-RS" sz="2200" i="1" dirty="0">
                <a:latin typeface="+mj-lt"/>
              </a:rPr>
              <a:t>Аустријско право </a:t>
            </a:r>
            <a:r>
              <a:rPr lang="ru-RU" sz="2200" dirty="0">
                <a:latin typeface="+mj-lt"/>
              </a:rPr>
              <a:t>- специфичност аустријског решења огледа се у томе што завешталац може неограничено постављати супституте, али само из реда својих савременика </a:t>
            </a:r>
            <a:r>
              <a:rPr lang="ru-RU" sz="2200" i="1" dirty="0">
                <a:latin typeface="+mj-lt"/>
              </a:rPr>
              <a:t>(Zeitgenossen), </a:t>
            </a:r>
            <a:r>
              <a:rPr lang="ru-RU" sz="2200" dirty="0">
                <a:latin typeface="+mj-lt"/>
              </a:rPr>
              <a:t>лица која су или рођена или зачета у време сачињавања завештања. Дакле, слобода тестатора у погледу постављања неког </a:t>
            </a:r>
            <a:r>
              <a:rPr lang="ru-RU" sz="2200" dirty="0" smtClean="0">
                <a:latin typeface="+mj-lt"/>
              </a:rPr>
              <a:t>од њих </a:t>
            </a:r>
            <a:r>
              <a:rPr lang="ru-RU" sz="2200" dirty="0">
                <a:latin typeface="+mj-lt"/>
              </a:rPr>
              <a:t>за потоњег наследника широко је призната, без временског ограничења, као и ограничења у погледа степеновања;</a:t>
            </a:r>
            <a:endParaRPr lang="en-US" sz="2200" dirty="0">
              <a:latin typeface="+mj-lt"/>
            </a:endParaRPr>
          </a:p>
          <a:p>
            <a:endParaRPr lang="en-US" sz="2000" dirty="0">
              <a:latin typeface="+mj-lt"/>
            </a:endParaRPr>
          </a:p>
        </p:txBody>
      </p:sp>
    </p:spTree>
    <p:extLst>
      <p:ext uri="{BB962C8B-B14F-4D97-AF65-F5344CB8AC3E}">
        <p14:creationId xmlns:p14="http://schemas.microsoft.com/office/powerpoint/2010/main" val="148327019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sr-Cyrl-RS" dirty="0"/>
              <a:t>Фидеикомисарна супституција у упоредном праву</a:t>
            </a:r>
            <a:endParaRPr lang="en-US" dirty="0"/>
          </a:p>
        </p:txBody>
      </p:sp>
      <p:sp>
        <p:nvSpPr>
          <p:cNvPr id="3" name="Content Placeholder 2"/>
          <p:cNvSpPr>
            <a:spLocks noGrp="1"/>
          </p:cNvSpPr>
          <p:nvPr>
            <p:ph idx="1"/>
          </p:nvPr>
        </p:nvSpPr>
        <p:spPr>
          <a:xfrm>
            <a:off x="304800" y="1752600"/>
            <a:ext cx="8382000" cy="4495800"/>
          </a:xfrm>
        </p:spPr>
        <p:txBody>
          <a:bodyPr>
            <a:noAutofit/>
          </a:bodyPr>
          <a:lstStyle/>
          <a:p>
            <a:r>
              <a:rPr lang="ru-RU" sz="2000" i="1" dirty="0" smtClean="0">
                <a:latin typeface="+mj-lt"/>
              </a:rPr>
              <a:t>Швајцарско право- </a:t>
            </a:r>
            <a:r>
              <a:rPr lang="ru-RU" sz="2000" dirty="0" smtClean="0">
                <a:latin typeface="+mj-lt"/>
              </a:rPr>
              <a:t>фидеикомисарна </a:t>
            </a:r>
            <a:r>
              <a:rPr lang="ru-RU" sz="2000" dirty="0">
                <a:latin typeface="+mj-lt"/>
              </a:rPr>
              <a:t>супституција је предвиђена само у једном степену, што значи да је фидеикомисар коначни и потпун наследника оставиоца </a:t>
            </a:r>
            <a:r>
              <a:rPr lang="ru-RU" sz="2000" i="1" dirty="0">
                <a:latin typeface="+mj-lt"/>
              </a:rPr>
              <a:t>(Vorerbe</a:t>
            </a:r>
            <a:r>
              <a:rPr lang="ru-RU" sz="2000" i="1" dirty="0" smtClean="0">
                <a:latin typeface="+mj-lt"/>
              </a:rPr>
              <a:t>).</a:t>
            </a:r>
          </a:p>
          <a:p>
            <a:r>
              <a:rPr lang="ru-RU" sz="2000" dirty="0">
                <a:latin typeface="+mj-lt"/>
              </a:rPr>
              <a:t>З</a:t>
            </a:r>
            <a:r>
              <a:rPr lang="ru-RU" sz="2000" dirty="0" smtClean="0">
                <a:latin typeface="+mj-lt"/>
              </a:rPr>
              <a:t>бог </a:t>
            </a:r>
            <a:r>
              <a:rPr lang="ru-RU" sz="2000" dirty="0">
                <a:latin typeface="+mj-lt"/>
              </a:rPr>
              <a:t>недостатка временског лимита за успостављање фидеикомисарне </a:t>
            </a:r>
            <a:r>
              <a:rPr lang="ru-RU" sz="2000" dirty="0" smtClean="0">
                <a:latin typeface="+mj-lt"/>
              </a:rPr>
              <a:t>супституције,</a:t>
            </a:r>
            <a:r>
              <a:rPr lang="ru-RU" sz="2000" dirty="0">
                <a:latin typeface="+mj-lt"/>
              </a:rPr>
              <a:t> </a:t>
            </a:r>
            <a:r>
              <a:rPr lang="ru-RU" sz="2000" dirty="0" smtClean="0">
                <a:latin typeface="+mj-lt"/>
              </a:rPr>
              <a:t>завешталац </a:t>
            </a:r>
            <a:r>
              <a:rPr lang="ru-RU" sz="2000" dirty="0">
                <a:latin typeface="+mj-lt"/>
              </a:rPr>
              <a:t>на овај начин </a:t>
            </a:r>
            <a:r>
              <a:rPr lang="ru-RU" sz="2000" dirty="0" smtClean="0">
                <a:latin typeface="+mj-lt"/>
              </a:rPr>
              <a:t>може </a:t>
            </a:r>
            <a:r>
              <a:rPr lang="ru-RU" sz="2000" dirty="0">
                <a:latin typeface="+mj-lt"/>
              </a:rPr>
              <a:t>дугорочно одређивати правну судбину заоставштине након своје смрти</a:t>
            </a:r>
            <a:r>
              <a:rPr lang="ru-RU" sz="2000" dirty="0" smtClean="0">
                <a:latin typeface="+mj-lt"/>
              </a:rPr>
              <a:t>. </a:t>
            </a:r>
            <a:r>
              <a:rPr lang="ru-RU" sz="2000" dirty="0">
                <a:latin typeface="+mj-lt"/>
              </a:rPr>
              <a:t>То може изазвати проблеме у пракси, јер се може десити да у случају постављања наследника под условом или када је потоњи наследник именован под непримерено дугим роком, имовина која чини заоставштину буде трајније изузета из правног промета. Због тога је став праксе да се фидеикомисарна супституција може конституисати најдуже на период од сто </a:t>
            </a:r>
            <a:r>
              <a:rPr lang="ru-RU" sz="2000" dirty="0" smtClean="0">
                <a:latin typeface="+mj-lt"/>
              </a:rPr>
              <a:t>година;</a:t>
            </a:r>
            <a:endParaRPr lang="en-US" sz="2000" dirty="0">
              <a:latin typeface="+mj-lt"/>
            </a:endParaRPr>
          </a:p>
        </p:txBody>
      </p:sp>
    </p:spTree>
    <p:extLst>
      <p:ext uri="{BB962C8B-B14F-4D97-AF65-F5344CB8AC3E}">
        <p14:creationId xmlns:p14="http://schemas.microsoft.com/office/powerpoint/2010/main" val="185343025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sr-Cyrl-RS" dirty="0"/>
              <a:t>Фидеикомисарна супституција у упоредном праву</a:t>
            </a:r>
            <a:endParaRPr lang="en-US" dirty="0"/>
          </a:p>
        </p:txBody>
      </p:sp>
      <p:sp>
        <p:nvSpPr>
          <p:cNvPr id="3" name="Content Placeholder 2"/>
          <p:cNvSpPr>
            <a:spLocks noGrp="1"/>
          </p:cNvSpPr>
          <p:nvPr>
            <p:ph idx="1"/>
          </p:nvPr>
        </p:nvSpPr>
        <p:spPr>
          <a:xfrm>
            <a:off x="76200" y="1524000"/>
            <a:ext cx="8991600" cy="5257800"/>
          </a:xfrm>
        </p:spPr>
        <p:txBody>
          <a:bodyPr>
            <a:noAutofit/>
          </a:bodyPr>
          <a:lstStyle/>
          <a:p>
            <a:r>
              <a:rPr lang="ru-RU" sz="1800" dirty="0">
                <a:latin typeface="+mj-lt"/>
              </a:rPr>
              <a:t>Забрана фидеикомисарне </a:t>
            </a:r>
            <a:r>
              <a:rPr lang="ru-RU" sz="1800" dirty="0" smtClean="0">
                <a:latin typeface="+mj-lt"/>
              </a:rPr>
              <a:t>супституције је </a:t>
            </a:r>
            <a:r>
              <a:rPr lang="ru-RU" sz="1800" dirty="0">
                <a:latin typeface="+mj-lt"/>
              </a:rPr>
              <a:t>начелно прокламована у </a:t>
            </a:r>
            <a:r>
              <a:rPr lang="ru-RU" sz="1800" i="1" dirty="0">
                <a:latin typeface="+mj-lt"/>
              </a:rPr>
              <a:t>романским </a:t>
            </a:r>
            <a:r>
              <a:rPr lang="ru-RU" sz="1800" i="1" dirty="0" smtClean="0">
                <a:latin typeface="+mj-lt"/>
              </a:rPr>
              <a:t>правима</a:t>
            </a:r>
            <a:r>
              <a:rPr lang="ru-RU" sz="1800" dirty="0" smtClean="0">
                <a:latin typeface="+mj-lt"/>
              </a:rPr>
              <a:t>.</a:t>
            </a:r>
          </a:p>
          <a:p>
            <a:r>
              <a:rPr lang="ru-RU" sz="1800" dirty="0" smtClean="0">
                <a:latin typeface="+mj-lt"/>
              </a:rPr>
              <a:t>У </a:t>
            </a:r>
            <a:r>
              <a:rPr lang="ru-RU" sz="1800" i="1" dirty="0">
                <a:latin typeface="+mj-lt"/>
              </a:rPr>
              <a:t>француском праву</a:t>
            </a:r>
            <a:r>
              <a:rPr lang="ru-RU" sz="1800" dirty="0" smtClean="0">
                <a:latin typeface="+mj-lt"/>
              </a:rPr>
              <a:t>,</a:t>
            </a:r>
            <a:r>
              <a:rPr lang="ru-RU" sz="1800" dirty="0">
                <a:latin typeface="+mj-lt"/>
              </a:rPr>
              <a:t> фидеикомисарна </a:t>
            </a:r>
            <a:r>
              <a:rPr lang="ru-RU" sz="1800" dirty="0" smtClean="0">
                <a:latin typeface="+mj-lt"/>
              </a:rPr>
              <a:t>супституција је првобитно била забрањена; након </a:t>
            </a:r>
            <a:r>
              <a:rPr lang="ru-RU" sz="1800" dirty="0">
                <a:latin typeface="+mj-lt"/>
              </a:rPr>
              <a:t>реформисања наследног права 2006. године</a:t>
            </a:r>
            <a:r>
              <a:rPr lang="ru-RU" sz="1800" dirty="0" smtClean="0">
                <a:latin typeface="+mj-lt"/>
              </a:rPr>
              <a:t>, она је допуштена у </a:t>
            </a:r>
            <a:r>
              <a:rPr lang="ru-RU" sz="1800" dirty="0">
                <a:latin typeface="+mj-lt"/>
              </a:rPr>
              <a:t>једном </a:t>
            </a:r>
            <a:r>
              <a:rPr lang="ru-RU" sz="1800" dirty="0" smtClean="0">
                <a:latin typeface="+mj-lt"/>
              </a:rPr>
              <a:t>степену, </a:t>
            </a:r>
            <a:r>
              <a:rPr lang="ru-RU" sz="1800" dirty="0">
                <a:latin typeface="+mj-lt"/>
              </a:rPr>
              <a:t>као вид доброчиног </a:t>
            </a:r>
            <a:r>
              <a:rPr lang="ru-RU" sz="1800" dirty="0" smtClean="0">
                <a:latin typeface="+mj-lt"/>
              </a:rPr>
              <a:t>располагања  и </a:t>
            </a:r>
            <a:r>
              <a:rPr lang="ru-RU" sz="1800" dirty="0">
                <a:latin typeface="+mj-lt"/>
              </a:rPr>
              <a:t>у законом предвиђеним случајевима, тако да се пре може говорити о њеној примени као изузетку, него </a:t>
            </a:r>
            <a:r>
              <a:rPr lang="ru-RU" sz="1800" dirty="0" smtClean="0">
                <a:latin typeface="+mj-lt"/>
              </a:rPr>
              <a:t>правилу;</a:t>
            </a:r>
          </a:p>
          <a:p>
            <a:r>
              <a:rPr lang="ru-RU" sz="1800" dirty="0">
                <a:latin typeface="+mj-lt"/>
              </a:rPr>
              <a:t>У </a:t>
            </a:r>
            <a:r>
              <a:rPr lang="ru-RU" sz="1800" i="1" dirty="0">
                <a:latin typeface="+mj-lt"/>
              </a:rPr>
              <a:t>италијанском праву </a:t>
            </a:r>
            <a:r>
              <a:rPr lang="ru-RU" sz="1800" dirty="0">
                <a:latin typeface="+mj-lt"/>
              </a:rPr>
              <a:t>је институт фидеикомисарне супституције забрањен, уз извесне </a:t>
            </a:r>
            <a:r>
              <a:rPr lang="ru-RU" sz="1800" dirty="0" smtClean="0">
                <a:latin typeface="+mj-lt"/>
              </a:rPr>
              <a:t>изузетке:</a:t>
            </a:r>
            <a:endParaRPr lang="ru-RU" sz="1800" dirty="0">
              <a:latin typeface="+mj-lt"/>
            </a:endParaRPr>
          </a:p>
          <a:p>
            <a:r>
              <a:rPr lang="ru-RU" sz="1800" dirty="0" smtClean="0">
                <a:latin typeface="+mj-lt"/>
              </a:rPr>
              <a:t>Тако је допуштен један вид фидеиком.супст. који подразумева  </a:t>
            </a:r>
            <a:r>
              <a:rPr lang="ru-RU" sz="1800" dirty="0">
                <a:latin typeface="+mj-lt"/>
              </a:rPr>
              <a:t>да лице под старатељством (малолетно лице или лице лишено пословне способности) буде одређено за претходног наследника од стране родитеља или бабa и деда, а да физичко или правно лице постављено за стараоца од стране суда буде именовано за потоњег наследника. </a:t>
            </a:r>
          </a:p>
          <a:p>
            <a:r>
              <a:rPr lang="ru-RU" sz="1800" dirty="0" smtClean="0">
                <a:latin typeface="+mj-lt"/>
              </a:rPr>
              <a:t>Такође, оставилац може </a:t>
            </a:r>
            <a:r>
              <a:rPr lang="ru-RU" sz="1800" dirty="0">
                <a:latin typeface="+mj-lt"/>
              </a:rPr>
              <a:t>засебним правним послом да наследника или легатара именује за фидуцијара и наложи му да цело наследство или пак један његов део пренесе на треће лице. При том, фидуцијарно располагање нема облигационоправни карактер, већ представља природну облигацију.</a:t>
            </a:r>
            <a:endParaRPr lang="en-US" sz="1800" dirty="0">
              <a:latin typeface="+mj-lt"/>
            </a:endParaRPr>
          </a:p>
          <a:p>
            <a:endParaRPr lang="en-US" sz="1800" dirty="0">
              <a:latin typeface="+mj-lt"/>
            </a:endParaRPr>
          </a:p>
        </p:txBody>
      </p:sp>
    </p:spTree>
    <p:extLst>
      <p:ext uri="{BB962C8B-B14F-4D97-AF65-F5344CB8AC3E}">
        <p14:creationId xmlns:p14="http://schemas.microsoft.com/office/powerpoint/2010/main" val="157012987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r-Cyrl-RS" dirty="0" smtClean="0"/>
              <a:t>Легат у завештању </a:t>
            </a:r>
            <a:endParaRPr lang="en-US" dirty="0"/>
          </a:p>
        </p:txBody>
      </p:sp>
      <p:sp>
        <p:nvSpPr>
          <p:cNvPr id="3" name="Content Placeholder 2"/>
          <p:cNvSpPr>
            <a:spLocks noGrp="1"/>
          </p:cNvSpPr>
          <p:nvPr>
            <p:ph idx="1"/>
          </p:nvPr>
        </p:nvSpPr>
        <p:spPr>
          <a:xfrm>
            <a:off x="457200" y="1752600"/>
            <a:ext cx="8229600" cy="4648200"/>
          </a:xfrm>
        </p:spPr>
        <p:txBody>
          <a:bodyPr>
            <a:normAutofit fontScale="92500" lnSpcReduction="10000"/>
          </a:bodyPr>
          <a:lstStyle/>
          <a:p>
            <a:r>
              <a:rPr lang="sr-Cyrl-RS" sz="2000" dirty="0" smtClean="0">
                <a:latin typeface="+mj-lt"/>
              </a:rPr>
              <a:t>Легат (испорука) је располагање за случај смрти којим завешталац легатару оставља неку имовинску корист из заоставштине;</a:t>
            </a:r>
          </a:p>
          <a:p>
            <a:r>
              <a:rPr lang="sr-Cyrl-RS" sz="2000" dirty="0" smtClean="0">
                <a:latin typeface="+mj-lt"/>
              </a:rPr>
              <a:t>Легат може имати облигационоправно дејство-(дамнациони легат) и стварноправно дејство – (виндикациони легат); </a:t>
            </a:r>
          </a:p>
          <a:p>
            <a:r>
              <a:rPr lang="sr-Cyrl-RS" sz="2000" dirty="0" smtClean="0">
                <a:latin typeface="+mj-lt"/>
              </a:rPr>
              <a:t>Дамнациони легат је заступљен у српском праву и већини савремених права; легатар, као сингуларни сукцесор, у тренутку оставиочеве смрти  стиче облигационоправни захтев</a:t>
            </a:r>
            <a:r>
              <a:rPr lang="sr-Latn-RS" sz="2000" dirty="0" smtClean="0">
                <a:latin typeface="+mj-lt"/>
              </a:rPr>
              <a:t> </a:t>
            </a:r>
            <a:r>
              <a:rPr lang="sr-Cyrl-RS" sz="2000" dirty="0" smtClean="0">
                <a:latin typeface="+mj-lt"/>
              </a:rPr>
              <a:t>према оптерећеном лицу да захтева да му пренесе  остављено право из заоставштине;</a:t>
            </a:r>
            <a:endParaRPr lang="en-US" sz="2000" dirty="0" smtClean="0">
              <a:latin typeface="+mj-lt"/>
            </a:endParaRPr>
          </a:p>
          <a:p>
            <a:r>
              <a:rPr lang="sr-Cyrl-RS" sz="2000" dirty="0" smtClean="0">
                <a:latin typeface="+mj-lt"/>
              </a:rPr>
              <a:t>Легат остављен законском ики тестаментарном наследнику је прелегат; прелегат остављен законском наследнику урачунава се у његов законски наследни  део; прелегат остављен тестаментарном наследнику, по правилу, се не урачунава у његов наследни део;</a:t>
            </a:r>
          </a:p>
          <a:p>
            <a:r>
              <a:rPr lang="sr-Cyrl-RS" sz="2000" dirty="0" smtClean="0">
                <a:latin typeface="+mj-lt"/>
              </a:rPr>
              <a:t>Правни положај легатара-стицање права на легат и стицање легираног предмета;</a:t>
            </a:r>
          </a:p>
          <a:p>
            <a:r>
              <a:rPr lang="sr-Cyrl-RS" sz="2000" dirty="0" smtClean="0">
                <a:latin typeface="+mj-lt"/>
              </a:rPr>
              <a:t>Разликовање легата и налога;</a:t>
            </a:r>
          </a:p>
          <a:p>
            <a:endParaRPr lang="sr-Latn-RS" dirty="0" smtClean="0"/>
          </a:p>
          <a:p>
            <a:endParaRPr lang="sr-Cyrl-RS" dirty="0" smtClean="0"/>
          </a:p>
          <a:p>
            <a:endParaRPr lang="sr-Cyrl-RS" dirty="0" smtClean="0"/>
          </a:p>
          <a:p>
            <a:endParaRPr lang="sr-Cyrl-RS" dirty="0" smtClean="0"/>
          </a:p>
          <a:p>
            <a:endParaRPr lang="sr-Cyrl-RS" dirty="0" smtClean="0"/>
          </a:p>
          <a:p>
            <a:endParaRPr lang="en-US" dirty="0"/>
          </a:p>
        </p:txBody>
      </p:sp>
    </p:spTree>
    <p:extLst>
      <p:ext uri="{BB962C8B-B14F-4D97-AF65-F5344CB8AC3E}">
        <p14:creationId xmlns:p14="http://schemas.microsoft.com/office/powerpoint/2010/main" val="393334294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r-Cyrl-RS" dirty="0" smtClean="0"/>
              <a:t>Налог у завештању</a:t>
            </a:r>
            <a:endParaRPr lang="en-US" dirty="0"/>
          </a:p>
        </p:txBody>
      </p:sp>
      <p:sp>
        <p:nvSpPr>
          <p:cNvPr id="3" name="Content Placeholder 2"/>
          <p:cNvSpPr>
            <a:spLocks noGrp="1"/>
          </p:cNvSpPr>
          <p:nvPr>
            <p:ph idx="1"/>
          </p:nvPr>
        </p:nvSpPr>
        <p:spPr>
          <a:xfrm>
            <a:off x="457200" y="1524000"/>
            <a:ext cx="8229600" cy="5181600"/>
          </a:xfrm>
        </p:spPr>
        <p:txBody>
          <a:bodyPr>
            <a:normAutofit fontScale="85000" lnSpcReduction="20000"/>
          </a:bodyPr>
          <a:lstStyle/>
          <a:p>
            <a:r>
              <a:rPr lang="ru-RU" dirty="0" smtClean="0">
                <a:latin typeface="+mj-lt"/>
              </a:rPr>
              <a:t>Налог </a:t>
            </a:r>
            <a:r>
              <a:rPr lang="ru-RU" dirty="0">
                <a:latin typeface="+mj-lt"/>
              </a:rPr>
              <a:t>(</a:t>
            </a:r>
            <a:r>
              <a:rPr lang="ru-RU" dirty="0" smtClean="0">
                <a:latin typeface="+mj-lt"/>
              </a:rPr>
              <a:t>modus) представља </a:t>
            </a:r>
            <a:r>
              <a:rPr lang="ru-RU" dirty="0">
                <a:latin typeface="+mj-lt"/>
              </a:rPr>
              <a:t>терет (обавезу, дужност) коју завешталац намеће постављеном наследнику или </a:t>
            </a:r>
            <a:r>
              <a:rPr lang="ru-RU" dirty="0" smtClean="0">
                <a:latin typeface="+mj-lt"/>
              </a:rPr>
              <a:t>легатару.</a:t>
            </a:r>
          </a:p>
          <a:p>
            <a:r>
              <a:rPr lang="ru-RU" dirty="0" smtClean="0">
                <a:latin typeface="+mj-lt"/>
              </a:rPr>
              <a:t>Налогом </a:t>
            </a:r>
            <a:r>
              <a:rPr lang="ru-RU" dirty="0">
                <a:latin typeface="+mj-lt"/>
              </a:rPr>
              <a:t>може бити оптерећено свако лице које стиче неку корист из заоставштине. </a:t>
            </a:r>
            <a:endParaRPr lang="ru-RU" dirty="0" smtClean="0">
              <a:latin typeface="+mj-lt"/>
            </a:endParaRPr>
          </a:p>
          <a:p>
            <a:r>
              <a:rPr lang="ru-RU" dirty="0" smtClean="0">
                <a:latin typeface="+mj-lt"/>
              </a:rPr>
              <a:t>Уколико </a:t>
            </a:r>
            <a:r>
              <a:rPr lang="ru-RU" dirty="0">
                <a:latin typeface="+mj-lt"/>
              </a:rPr>
              <a:t>лице које је оптерећено налогом не може или не жели стицање користи по том наследноправном основу, налог терети онога ко ступа на његову правну позицију, уколико завешталац није предвидео што друго</a:t>
            </a:r>
            <a:r>
              <a:rPr lang="ru-RU" dirty="0" smtClean="0">
                <a:latin typeface="+mj-lt"/>
              </a:rPr>
              <a:t>.</a:t>
            </a:r>
          </a:p>
          <a:p>
            <a:r>
              <a:rPr lang="ru-RU" dirty="0" smtClean="0">
                <a:latin typeface="+mj-lt"/>
              </a:rPr>
              <a:t>Између </a:t>
            </a:r>
            <a:r>
              <a:rPr lang="ru-RU" dirty="0">
                <a:latin typeface="+mj-lt"/>
              </a:rPr>
              <a:t>лица оптерећеног налогом и корисника налога не ствара се облигационоправни однос, тако да корисник налога нема потраживање према оптерећеном лицу и не може захтевати принудно извршење свог права</a:t>
            </a:r>
            <a:r>
              <a:rPr lang="ru-RU" dirty="0" smtClean="0">
                <a:latin typeface="+mj-lt"/>
              </a:rPr>
              <a:t>. </a:t>
            </a:r>
          </a:p>
          <a:p>
            <a:r>
              <a:rPr lang="ru-RU" dirty="0" smtClean="0">
                <a:latin typeface="+mj-lt"/>
              </a:rPr>
              <a:t>Уколико </a:t>
            </a:r>
            <a:r>
              <a:rPr lang="ru-RU" dirty="0">
                <a:latin typeface="+mj-lt"/>
              </a:rPr>
              <a:t>до неиспуњења налога не дође кривицом оптерећеног лица, оно не губи наследничко својство, осим уколико из завештања не произлази што друго</a:t>
            </a:r>
            <a:r>
              <a:rPr lang="ru-RU" dirty="0" smtClean="0">
                <a:latin typeface="+mj-lt"/>
              </a:rPr>
              <a:t>.</a:t>
            </a:r>
          </a:p>
          <a:p>
            <a:r>
              <a:rPr lang="ru-RU" dirty="0" smtClean="0">
                <a:latin typeface="+mj-lt"/>
              </a:rPr>
              <a:t> </a:t>
            </a:r>
            <a:r>
              <a:rPr lang="ru-RU" dirty="0">
                <a:latin typeface="+mj-lt"/>
              </a:rPr>
              <a:t>Уколико до неизвршења налога дође кривицом оптерећеног лица има се сматрати као да је наступио </a:t>
            </a:r>
            <a:r>
              <a:rPr lang="ru-RU" i="1" dirty="0">
                <a:latin typeface="+mj-lt"/>
              </a:rPr>
              <a:t>раскидни услов</a:t>
            </a:r>
            <a:r>
              <a:rPr lang="ru-RU" dirty="0">
                <a:latin typeface="+mj-lt"/>
              </a:rPr>
              <a:t>, када и наступа сукцесивност у правном следовању лица оптерећених налогом</a:t>
            </a:r>
            <a:endParaRPr lang="en-US" dirty="0">
              <a:latin typeface="+mj-lt"/>
            </a:endParaRPr>
          </a:p>
        </p:txBody>
      </p:sp>
    </p:spTree>
    <p:extLst>
      <p:ext uri="{BB962C8B-B14F-4D97-AF65-F5344CB8AC3E}">
        <p14:creationId xmlns:p14="http://schemas.microsoft.com/office/powerpoint/2010/main" val="364457857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r-Cyrl-RS" dirty="0" smtClean="0"/>
              <a:t>Литература</a:t>
            </a:r>
            <a:r>
              <a:rPr lang="sr-Latn-RS" dirty="0" smtClean="0"/>
              <a:t>:</a:t>
            </a:r>
            <a:endParaRPr lang="en-US" dirty="0"/>
          </a:p>
        </p:txBody>
      </p:sp>
      <p:sp>
        <p:nvSpPr>
          <p:cNvPr id="3" name="Content Placeholder 2"/>
          <p:cNvSpPr>
            <a:spLocks noGrp="1"/>
          </p:cNvSpPr>
          <p:nvPr>
            <p:ph idx="1"/>
          </p:nvPr>
        </p:nvSpPr>
        <p:spPr>
          <a:xfrm>
            <a:off x="228600" y="1752600"/>
            <a:ext cx="8610600" cy="4373563"/>
          </a:xfrm>
        </p:spPr>
        <p:txBody>
          <a:bodyPr/>
          <a:lstStyle/>
          <a:p>
            <a:r>
              <a:rPr lang="sr-Cyrl-RS" sz="2200" dirty="0">
                <a:latin typeface="+mj-lt"/>
              </a:rPr>
              <a:t>Д.Ђурђевић, </a:t>
            </a:r>
            <a:r>
              <a:rPr lang="sr-Cyrl-RS" sz="2200" i="1" dirty="0">
                <a:latin typeface="+mj-lt"/>
              </a:rPr>
              <a:t>Институције наследног права</a:t>
            </a:r>
            <a:r>
              <a:rPr lang="sr-Cyrl-RS" sz="2200" dirty="0">
                <a:latin typeface="+mj-lt"/>
              </a:rPr>
              <a:t>, Београд, </a:t>
            </a:r>
            <a:r>
              <a:rPr lang="sr-Cyrl-RS" sz="2200" dirty="0" smtClean="0">
                <a:latin typeface="+mj-lt"/>
              </a:rPr>
              <a:t>2017, </a:t>
            </a:r>
            <a:r>
              <a:rPr lang="sr-Cyrl-RS" sz="2200" dirty="0">
                <a:latin typeface="+mj-lt"/>
              </a:rPr>
              <a:t>стр. </a:t>
            </a:r>
            <a:r>
              <a:rPr lang="sr-Cyrl-RS" sz="2200" dirty="0" smtClean="0">
                <a:latin typeface="+mj-lt"/>
              </a:rPr>
              <a:t>153-184; </a:t>
            </a:r>
          </a:p>
          <a:p>
            <a:r>
              <a:rPr lang="sr-Latn-RS" sz="2200" dirty="0" smtClean="0">
                <a:latin typeface="+mj-lt"/>
              </a:rPr>
              <a:t>D</a:t>
            </a:r>
            <a:r>
              <a:rPr lang="sr-Latn-RS" sz="2200" dirty="0">
                <a:latin typeface="+mj-lt"/>
              </a:rPr>
              <a:t>. Đurđević, </a:t>
            </a:r>
            <a:r>
              <a:rPr lang="sr-Cyrl-RS" sz="2200" i="1" dirty="0">
                <a:latin typeface="+mj-lt"/>
              </a:rPr>
              <a:t>Fideikomisarna supstitucija u evropskim pravnim porecima i u srpskom </a:t>
            </a:r>
            <a:r>
              <a:rPr lang="sr-Cyrl-RS" sz="2200" i="1" dirty="0" smtClean="0">
                <a:latin typeface="+mj-lt"/>
              </a:rPr>
              <a:t>pravu</a:t>
            </a:r>
            <a:r>
              <a:rPr lang="sr-Cyrl-RS" sz="2200" dirty="0" smtClean="0">
                <a:latin typeface="+mj-lt"/>
              </a:rPr>
              <a:t>,</a:t>
            </a:r>
            <a:r>
              <a:rPr lang="sr-Cyrl-RS" sz="2200" dirty="0">
                <a:latin typeface="+mj-lt"/>
              </a:rPr>
              <a:t> </a:t>
            </a:r>
            <a:r>
              <a:rPr lang="sr-Latn-RS" sz="2200" dirty="0" smtClean="0">
                <a:latin typeface="+mj-lt"/>
              </a:rPr>
              <a:t>u:</a:t>
            </a:r>
            <a:r>
              <a:rPr lang="sr-Cyrl-RS" sz="2200" dirty="0" smtClean="0">
                <a:latin typeface="+mj-lt"/>
              </a:rPr>
              <a:t> </a:t>
            </a:r>
            <a:r>
              <a:rPr lang="sr-Latn-RS" sz="2200" dirty="0" smtClean="0">
                <a:latin typeface="+mj-lt"/>
              </a:rPr>
              <a:t>„</a:t>
            </a:r>
            <a:r>
              <a:rPr lang="hr-HR" sz="2200" dirty="0">
                <a:latin typeface="+mj-lt"/>
              </a:rPr>
              <a:t>Pravni kapacitet Srbije za evropske integracije“ </a:t>
            </a:r>
            <a:r>
              <a:rPr lang="sr-Latn-RS" sz="2200" dirty="0">
                <a:latin typeface="+mj-lt"/>
              </a:rPr>
              <a:t>, </a:t>
            </a:r>
            <a:r>
              <a:rPr lang="sr-Cyrl-RS" sz="2200" dirty="0">
                <a:latin typeface="+mj-lt"/>
              </a:rPr>
              <a:t>kn</a:t>
            </a:r>
            <a:r>
              <a:rPr lang="sr-Latn-RS" sz="2200" dirty="0">
                <a:latin typeface="+mj-lt"/>
              </a:rPr>
              <a:t>j.</a:t>
            </a:r>
            <a:r>
              <a:rPr lang="sr-Cyrl-RS" sz="2200" dirty="0">
                <a:latin typeface="+mj-lt"/>
              </a:rPr>
              <a:t> 5 </a:t>
            </a:r>
            <a:r>
              <a:rPr lang="sr-Latn-RS" sz="2200" dirty="0">
                <a:latin typeface="+mj-lt"/>
              </a:rPr>
              <a:t>, </a:t>
            </a:r>
            <a:r>
              <a:rPr lang="hr-HR" sz="2200" dirty="0">
                <a:latin typeface="+mj-lt"/>
              </a:rPr>
              <a:t>Pravni fakultet Univerziteta u Beogradu, </a:t>
            </a:r>
            <a:r>
              <a:rPr lang="sr-Cyrl-RS" sz="2200" dirty="0">
                <a:latin typeface="+mj-lt"/>
              </a:rPr>
              <a:t>2010. стр. </a:t>
            </a:r>
            <a:r>
              <a:rPr lang="sr-Cyrl-RS" sz="2200" dirty="0" smtClean="0">
                <a:latin typeface="+mj-lt"/>
              </a:rPr>
              <a:t>104-126;</a:t>
            </a:r>
          </a:p>
          <a:p>
            <a:r>
              <a:rPr lang="sr-Cyrl-RS" sz="2200" b="1" i="1" dirty="0">
                <a:latin typeface="+mj-lt"/>
              </a:rPr>
              <a:t>Т. Ђурђић-Милошевић, </a:t>
            </a:r>
            <a:r>
              <a:rPr lang="sr-Cyrl-RS" sz="2200" i="1" dirty="0">
                <a:latin typeface="+mj-lt"/>
              </a:rPr>
              <a:t>Ограничење слободе завештајних располагања - докторска дисертација, одбрањена 2018, Крагујевац, стр. </a:t>
            </a:r>
            <a:r>
              <a:rPr lang="sr-Cyrl-RS" sz="2200" i="1" dirty="0" smtClean="0">
                <a:latin typeface="+mj-lt"/>
              </a:rPr>
              <a:t>181-218.</a:t>
            </a:r>
            <a:endParaRPr lang="en-US" sz="2200" dirty="0">
              <a:latin typeface="+mj-lt"/>
            </a:endParaRPr>
          </a:p>
          <a:p>
            <a:endParaRPr lang="sr-Cyrl-RS" dirty="0" smtClean="0"/>
          </a:p>
          <a:p>
            <a:endParaRPr lang="en-US" dirty="0"/>
          </a:p>
        </p:txBody>
      </p:sp>
    </p:spTree>
    <p:extLst>
      <p:ext uri="{BB962C8B-B14F-4D97-AF65-F5344CB8AC3E}">
        <p14:creationId xmlns:p14="http://schemas.microsoft.com/office/powerpoint/2010/main" val="21772299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sr-Cyrl-RS" dirty="0" smtClean="0"/>
              <a:t>модалитети именовања наследника</a:t>
            </a:r>
            <a:endParaRPr lang="en-US" dirty="0"/>
          </a:p>
        </p:txBody>
      </p:sp>
      <p:sp>
        <p:nvSpPr>
          <p:cNvPr id="3" name="Content Placeholder 2"/>
          <p:cNvSpPr>
            <a:spLocks noGrp="1"/>
          </p:cNvSpPr>
          <p:nvPr>
            <p:ph idx="1"/>
          </p:nvPr>
        </p:nvSpPr>
        <p:spPr/>
        <p:txBody>
          <a:bodyPr>
            <a:normAutofit/>
          </a:bodyPr>
          <a:lstStyle/>
          <a:p>
            <a:r>
              <a:rPr lang="ru-RU" sz="2200" dirty="0">
                <a:solidFill>
                  <a:srgbClr val="90020C"/>
                </a:solidFill>
                <a:latin typeface="+mj-lt"/>
              </a:rPr>
              <a:t>Именовање наследника </a:t>
            </a:r>
            <a:r>
              <a:rPr lang="ru-RU" sz="2200" i="1" dirty="0">
                <a:latin typeface="+mj-lt"/>
              </a:rPr>
              <a:t>(heredis institutio) </a:t>
            </a:r>
            <a:r>
              <a:rPr lang="ru-RU" sz="2200" dirty="0">
                <a:latin typeface="+mj-lt"/>
              </a:rPr>
              <a:t>је тестаментарно располагање на основу којег једно или више лица стичу својство универзалног сукцесора</a:t>
            </a:r>
            <a:r>
              <a:rPr lang="ru-RU" sz="2200" dirty="0" smtClean="0">
                <a:latin typeface="+mj-lt"/>
              </a:rPr>
              <a:t>. </a:t>
            </a:r>
          </a:p>
          <a:p>
            <a:r>
              <a:rPr lang="ru-RU" sz="2200" dirty="0" smtClean="0">
                <a:latin typeface="+mj-lt"/>
              </a:rPr>
              <a:t>Наследник </a:t>
            </a:r>
            <a:r>
              <a:rPr lang="ru-RU" sz="2200" dirty="0">
                <a:latin typeface="+mj-lt"/>
              </a:rPr>
              <a:t>може бити одређен непосредно (изричито) и посредно (прећутно</a:t>
            </a:r>
            <a:r>
              <a:rPr lang="ru-RU" sz="2200" dirty="0" smtClean="0">
                <a:latin typeface="+mj-lt"/>
              </a:rPr>
              <a:t>).</a:t>
            </a:r>
            <a:r>
              <a:rPr lang="sr-Cyrl-RS" sz="2200" dirty="0" smtClean="0">
                <a:latin typeface="+mj-lt"/>
              </a:rPr>
              <a:t> Именовање наследника није обавезна садржина тестамента;</a:t>
            </a:r>
          </a:p>
          <a:p>
            <a:pPr marL="114300" indent="0">
              <a:buNone/>
            </a:pPr>
            <a:endParaRPr lang="ru-RU" sz="2200" dirty="0" smtClean="0">
              <a:latin typeface="+mj-lt"/>
            </a:endParaRPr>
          </a:p>
          <a:p>
            <a:r>
              <a:rPr lang="en-US" sz="2200" dirty="0">
                <a:solidFill>
                  <a:srgbClr val="90020C"/>
                </a:solidFill>
                <a:latin typeface="+mj-lt"/>
              </a:rPr>
              <a:t>M</a:t>
            </a:r>
            <a:r>
              <a:rPr lang="ru-RU" sz="2200" dirty="0" smtClean="0">
                <a:solidFill>
                  <a:srgbClr val="90020C"/>
                </a:solidFill>
                <a:latin typeface="+mj-lt"/>
              </a:rPr>
              <a:t>одалитети именовања </a:t>
            </a:r>
            <a:r>
              <a:rPr lang="ru-RU" sz="2200" dirty="0" smtClean="0">
                <a:latin typeface="+mj-lt"/>
              </a:rPr>
              <a:t>наследника:</a:t>
            </a:r>
          </a:p>
          <a:p>
            <a:pPr marL="114300" indent="0">
              <a:buNone/>
            </a:pPr>
            <a:r>
              <a:rPr lang="ru-RU" sz="2200" dirty="0" smtClean="0">
                <a:latin typeface="+mj-lt"/>
              </a:rPr>
              <a:t>- постављање наследника под условом или роком</a:t>
            </a:r>
          </a:p>
          <a:p>
            <a:pPr marL="114300" indent="0">
              <a:buNone/>
            </a:pPr>
            <a:r>
              <a:rPr lang="ru-RU" sz="2200" dirty="0" smtClean="0">
                <a:latin typeface="+mj-lt"/>
              </a:rPr>
              <a:t>- </a:t>
            </a:r>
            <a:r>
              <a:rPr lang="sr-Cyrl-RS" sz="2200" dirty="0" smtClean="0">
                <a:latin typeface="+mj-lt"/>
              </a:rPr>
              <a:t>фидеикомисарна супституција</a:t>
            </a:r>
            <a:endParaRPr lang="ru-RU" sz="2200" dirty="0" smtClean="0">
              <a:latin typeface="+mj-lt"/>
            </a:endParaRPr>
          </a:p>
        </p:txBody>
      </p:sp>
    </p:spTree>
    <p:extLst>
      <p:ext uri="{BB962C8B-B14F-4D97-AF65-F5344CB8AC3E}">
        <p14:creationId xmlns:p14="http://schemas.microsoft.com/office/powerpoint/2010/main" val="238067253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sr-Cyrl-RS" dirty="0"/>
              <a:t>ДОпуштени модалитети именовања наследника</a:t>
            </a:r>
            <a:endParaRPr lang="en-US" dirty="0"/>
          </a:p>
        </p:txBody>
      </p:sp>
      <p:sp>
        <p:nvSpPr>
          <p:cNvPr id="3" name="Content Placeholder 2"/>
          <p:cNvSpPr>
            <a:spLocks noGrp="1"/>
          </p:cNvSpPr>
          <p:nvPr>
            <p:ph idx="1"/>
          </p:nvPr>
        </p:nvSpPr>
        <p:spPr>
          <a:xfrm>
            <a:off x="457200" y="2057400"/>
            <a:ext cx="8229600" cy="4068763"/>
          </a:xfrm>
        </p:spPr>
        <p:txBody>
          <a:bodyPr>
            <a:normAutofit/>
          </a:bodyPr>
          <a:lstStyle/>
          <a:p>
            <a:r>
              <a:rPr lang="ru-RU" sz="2000" dirty="0">
                <a:latin typeface="+mj-lt"/>
              </a:rPr>
              <a:t>Код постављања наследника </a:t>
            </a:r>
            <a:r>
              <a:rPr lang="ru-RU" sz="2000" b="1" i="1" dirty="0">
                <a:latin typeface="+mj-lt"/>
              </a:rPr>
              <a:t>под </a:t>
            </a:r>
            <a:r>
              <a:rPr lang="ru-RU" sz="2000" b="1" i="1" dirty="0">
                <a:solidFill>
                  <a:srgbClr val="90020C"/>
                </a:solidFill>
                <a:latin typeface="+mj-lt"/>
              </a:rPr>
              <a:t>условом</a:t>
            </a:r>
            <a:r>
              <a:rPr lang="ru-RU" sz="2000" dirty="0">
                <a:solidFill>
                  <a:srgbClr val="90020C"/>
                </a:solidFill>
                <a:latin typeface="+mj-lt"/>
              </a:rPr>
              <a:t>, </a:t>
            </a:r>
            <a:r>
              <a:rPr lang="ru-RU" sz="2000" dirty="0">
                <a:latin typeface="+mj-lt"/>
              </a:rPr>
              <a:t>стицање или губитак наследничког својства </a:t>
            </a:r>
            <a:r>
              <a:rPr lang="ru-RU" sz="2000" b="1" i="1" dirty="0">
                <a:latin typeface="+mj-lt"/>
              </a:rPr>
              <a:t>условљено је наступањем или ненаступањем неке неизвесне</a:t>
            </a:r>
            <a:r>
              <a:rPr lang="ru-RU" sz="2000" dirty="0">
                <a:latin typeface="+mj-lt"/>
              </a:rPr>
              <a:t>, </a:t>
            </a:r>
            <a:r>
              <a:rPr lang="ru-RU" sz="2000" b="1" i="1" dirty="0">
                <a:latin typeface="+mj-lt"/>
              </a:rPr>
              <a:t>по правилу будуће околности</a:t>
            </a:r>
            <a:r>
              <a:rPr lang="ru-RU" sz="2000" dirty="0">
                <a:latin typeface="+mj-lt"/>
              </a:rPr>
              <a:t> (мада може бити реч и околности која се већ десила, али је она неизвесна за субјекте у питању</a:t>
            </a:r>
          </a:p>
          <a:p>
            <a:r>
              <a:rPr lang="ru-RU" sz="2000" b="1" i="1" dirty="0" smtClean="0">
                <a:solidFill>
                  <a:srgbClr val="90020C"/>
                </a:solidFill>
                <a:latin typeface="+mj-lt"/>
              </a:rPr>
              <a:t>Рок</a:t>
            </a:r>
            <a:r>
              <a:rPr lang="ru-RU" sz="2000" dirty="0" smtClean="0">
                <a:solidFill>
                  <a:srgbClr val="90020C"/>
                </a:solidFill>
                <a:latin typeface="+mj-lt"/>
              </a:rPr>
              <a:t> </a:t>
            </a:r>
            <a:r>
              <a:rPr lang="ru-RU" sz="2000" dirty="0">
                <a:latin typeface="+mj-lt"/>
              </a:rPr>
              <a:t>представља правну чињеницу чије </a:t>
            </a:r>
            <a:r>
              <a:rPr lang="ru-RU" sz="2000" b="1" i="1" dirty="0">
                <a:latin typeface="+mj-lt"/>
              </a:rPr>
              <a:t>наступање је извесно</a:t>
            </a:r>
            <a:r>
              <a:rPr lang="ru-RU" sz="2000" dirty="0">
                <a:latin typeface="+mj-lt"/>
              </a:rPr>
              <a:t>. Он може бити одређен на више начина: календарским прецизирањем дана, унапред одређеним протоком времена или наступањем одређеног догађаја, када заправо говоримо о комбинованом </a:t>
            </a:r>
            <a:r>
              <a:rPr lang="ru-RU" sz="2000" dirty="0" smtClean="0">
                <a:latin typeface="+mj-lt"/>
              </a:rPr>
              <a:t>року</a:t>
            </a:r>
          </a:p>
          <a:p>
            <a:endParaRPr lang="en-US" dirty="0"/>
          </a:p>
        </p:txBody>
      </p:sp>
    </p:spTree>
    <p:extLst>
      <p:ext uri="{BB962C8B-B14F-4D97-AF65-F5344CB8AC3E}">
        <p14:creationId xmlns:p14="http://schemas.microsoft.com/office/powerpoint/2010/main" val="168121150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ru-RU" dirty="0"/>
              <a:t>Постављање наследника под одложним </a:t>
            </a:r>
            <a:r>
              <a:rPr lang="ru-RU" dirty="0" smtClean="0"/>
              <a:t>условом</a:t>
            </a:r>
            <a:endParaRPr lang="en-US" dirty="0"/>
          </a:p>
        </p:txBody>
      </p:sp>
      <p:sp>
        <p:nvSpPr>
          <p:cNvPr id="3" name="Content Placeholder 2"/>
          <p:cNvSpPr>
            <a:spLocks noGrp="1"/>
          </p:cNvSpPr>
          <p:nvPr>
            <p:ph idx="1"/>
          </p:nvPr>
        </p:nvSpPr>
        <p:spPr>
          <a:xfrm>
            <a:off x="381000" y="1600200"/>
            <a:ext cx="8305800" cy="4525963"/>
          </a:xfrm>
        </p:spPr>
        <p:txBody>
          <a:bodyPr>
            <a:noAutofit/>
          </a:bodyPr>
          <a:lstStyle/>
          <a:p>
            <a:r>
              <a:rPr lang="ru-RU" sz="2000" i="1" dirty="0" smtClean="0">
                <a:solidFill>
                  <a:srgbClr val="90020C"/>
                </a:solidFill>
                <a:latin typeface="+mj-lt"/>
              </a:rPr>
              <a:t>Правни </a:t>
            </a:r>
            <a:r>
              <a:rPr lang="ru-RU" sz="2000" i="1" dirty="0">
                <a:solidFill>
                  <a:srgbClr val="90020C"/>
                </a:solidFill>
                <a:latin typeface="+mj-lt"/>
              </a:rPr>
              <a:t>положај </a:t>
            </a:r>
            <a:r>
              <a:rPr lang="ru-RU" sz="2000" dirty="0">
                <a:latin typeface="+mj-lt"/>
              </a:rPr>
              <a:t>лица које је постављено за наследника под одложним условом </a:t>
            </a:r>
            <a:r>
              <a:rPr lang="ru-RU" sz="2000" dirty="0" smtClean="0">
                <a:latin typeface="+mj-lt"/>
              </a:rPr>
              <a:t>може </a:t>
            </a:r>
            <a:r>
              <a:rPr lang="ru-RU" sz="2000" dirty="0">
                <a:latin typeface="+mj-lt"/>
              </a:rPr>
              <a:t>се уподобити са правним положајем </a:t>
            </a:r>
            <a:r>
              <a:rPr lang="ru-RU" sz="2000" i="1" dirty="0">
                <a:latin typeface="+mj-lt"/>
              </a:rPr>
              <a:t>потоњег наследника (фидеикомисара) </a:t>
            </a:r>
            <a:r>
              <a:rPr lang="ru-RU" sz="2000" dirty="0">
                <a:latin typeface="+mj-lt"/>
              </a:rPr>
              <a:t>код фидеикомисарне супституције, а лица која имају својство наследника до испуњења услова, </a:t>
            </a:r>
            <a:r>
              <a:rPr lang="ru-RU" sz="2000" dirty="0" smtClean="0">
                <a:latin typeface="+mj-lt"/>
              </a:rPr>
              <a:t>имају </a:t>
            </a:r>
            <a:r>
              <a:rPr lang="ru-RU" sz="2000" dirty="0">
                <a:latin typeface="+mj-lt"/>
              </a:rPr>
              <a:t>положај </a:t>
            </a:r>
            <a:r>
              <a:rPr lang="ru-RU" sz="2000" i="1" dirty="0">
                <a:latin typeface="+mj-lt"/>
              </a:rPr>
              <a:t>претходног наследника (фидуцијара). </a:t>
            </a:r>
            <a:endParaRPr lang="en-US" sz="2000" i="1" dirty="0" smtClean="0">
              <a:latin typeface="+mj-lt"/>
            </a:endParaRPr>
          </a:p>
          <a:p>
            <a:r>
              <a:rPr lang="sr-Cyrl-RS" sz="2000" dirty="0" smtClean="0">
                <a:latin typeface="+mj-lt"/>
              </a:rPr>
              <a:t>У тренутку завешаочеве смрти наступа правно стање  које се назива </a:t>
            </a:r>
            <a:r>
              <a:rPr lang="sr-Cyrl-RS" sz="2000" i="1" dirty="0" smtClean="0">
                <a:latin typeface="+mj-lt"/>
              </a:rPr>
              <a:t>стањем пенденције </a:t>
            </a:r>
            <a:r>
              <a:rPr lang="sr-Cyrl-RS" sz="2000" dirty="0" smtClean="0">
                <a:latin typeface="+mj-lt"/>
              </a:rPr>
              <a:t>(</a:t>
            </a:r>
            <a:r>
              <a:rPr lang="sr-Cyrl-RS" sz="2000" i="1" dirty="0" smtClean="0">
                <a:latin typeface="+mj-lt"/>
              </a:rPr>
              <a:t>стањем лебдења услова</a:t>
            </a:r>
            <a:r>
              <a:rPr lang="sr-Cyrl-RS" sz="2000" dirty="0" smtClean="0">
                <a:latin typeface="+mj-lt"/>
              </a:rPr>
              <a:t>), јер је неизвесно да ли ће се услов оставрити.</a:t>
            </a:r>
            <a:endParaRPr lang="en-US" sz="2000" dirty="0" smtClean="0">
              <a:latin typeface="+mj-lt"/>
            </a:endParaRPr>
          </a:p>
          <a:p>
            <a:r>
              <a:rPr lang="ru-RU" sz="2000" dirty="0">
                <a:latin typeface="+mj-lt"/>
              </a:rPr>
              <a:t>У периоду пенденције (код одложног услова) заоставштина припада законским наследницима оставиоца, осим уколико завешталац није другачије предвидео  у </a:t>
            </a:r>
            <a:r>
              <a:rPr lang="ru-RU" sz="2000" dirty="0" smtClean="0">
                <a:latin typeface="+mj-lt"/>
              </a:rPr>
              <a:t>завештању;</a:t>
            </a:r>
          </a:p>
        </p:txBody>
      </p:sp>
    </p:spTree>
    <p:extLst>
      <p:ext uri="{BB962C8B-B14F-4D97-AF65-F5344CB8AC3E}">
        <p14:creationId xmlns:p14="http://schemas.microsoft.com/office/powerpoint/2010/main" val="126851271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ru-RU" dirty="0"/>
              <a:t>Постављање наследника под одложним </a:t>
            </a:r>
            <a:r>
              <a:rPr lang="ru-RU" dirty="0" smtClean="0"/>
              <a:t>условом</a:t>
            </a:r>
            <a:endParaRPr lang="en-US" dirty="0"/>
          </a:p>
        </p:txBody>
      </p:sp>
      <p:sp>
        <p:nvSpPr>
          <p:cNvPr id="3" name="Content Placeholder 2"/>
          <p:cNvSpPr>
            <a:spLocks noGrp="1"/>
          </p:cNvSpPr>
          <p:nvPr>
            <p:ph idx="1"/>
          </p:nvPr>
        </p:nvSpPr>
        <p:spPr>
          <a:xfrm>
            <a:off x="76200" y="1600200"/>
            <a:ext cx="8915400" cy="5029200"/>
          </a:xfrm>
        </p:spPr>
        <p:txBody>
          <a:bodyPr>
            <a:normAutofit lnSpcReduction="10000"/>
          </a:bodyPr>
          <a:lstStyle/>
          <a:p>
            <a:r>
              <a:rPr lang="ru-RU" sz="2000" dirty="0" smtClean="0">
                <a:latin typeface="+mj-lt"/>
              </a:rPr>
              <a:t>Остварење услова делује </a:t>
            </a:r>
            <a:r>
              <a:rPr lang="sr-Latn-RS" sz="2000" i="1" dirty="0" smtClean="0">
                <a:latin typeface="+mj-lt"/>
              </a:rPr>
              <a:t>ex nunc, </a:t>
            </a:r>
            <a:r>
              <a:rPr lang="sr-Cyrl-RS" sz="2000" dirty="0" smtClean="0">
                <a:latin typeface="+mj-lt"/>
              </a:rPr>
              <a:t>што значи да </a:t>
            </a:r>
            <a:r>
              <a:rPr lang="ru-RU" sz="2000" dirty="0">
                <a:latin typeface="+mj-lt"/>
              </a:rPr>
              <a:t>н</a:t>
            </a:r>
            <a:r>
              <a:rPr lang="ru-RU" sz="2000" dirty="0" smtClean="0">
                <a:latin typeface="+mj-lt"/>
              </a:rPr>
              <a:t>аследник </a:t>
            </a:r>
            <a:r>
              <a:rPr lang="ru-RU" sz="2000" dirty="0">
                <a:latin typeface="+mj-lt"/>
              </a:rPr>
              <a:t>постављен под одложним </a:t>
            </a:r>
            <a:r>
              <a:rPr lang="ru-RU" sz="2000" dirty="0" smtClean="0">
                <a:latin typeface="+mj-lt"/>
              </a:rPr>
              <a:t>условом стиче </a:t>
            </a:r>
            <a:r>
              <a:rPr lang="ru-RU" sz="2000" dirty="0">
                <a:latin typeface="+mj-lt"/>
              </a:rPr>
              <a:t>заоставштину у својину тек када се услов </a:t>
            </a:r>
            <a:r>
              <a:rPr lang="ru-RU" sz="2000" dirty="0" smtClean="0">
                <a:latin typeface="+mj-lt"/>
              </a:rPr>
              <a:t>испуни. </a:t>
            </a:r>
          </a:p>
          <a:p>
            <a:r>
              <a:rPr lang="ru-RU" sz="2000" dirty="0" smtClean="0">
                <a:latin typeface="+mj-lt"/>
              </a:rPr>
              <a:t>То </a:t>
            </a:r>
            <a:r>
              <a:rPr lang="ru-RU" sz="2000" dirty="0">
                <a:latin typeface="+mj-lt"/>
              </a:rPr>
              <a:t>значи да је моменат стицања заоставштине померен са момента смрти оставиоца на моменат остварења одложног </a:t>
            </a:r>
            <a:r>
              <a:rPr lang="ru-RU" sz="2000" dirty="0" smtClean="0">
                <a:latin typeface="+mj-lt"/>
              </a:rPr>
              <a:t>услова, </a:t>
            </a:r>
            <a:r>
              <a:rPr lang="ru-RU" sz="2000" dirty="0">
                <a:latin typeface="+mj-lt"/>
              </a:rPr>
              <a:t>чиме се </a:t>
            </a:r>
            <a:r>
              <a:rPr lang="ru-RU" sz="2000" i="1" dirty="0">
                <a:latin typeface="+mj-lt"/>
              </a:rPr>
              <a:t>одступа од начела стицања заоставштине ipso iure</a:t>
            </a:r>
            <a:r>
              <a:rPr lang="ru-RU" sz="2000" dirty="0">
                <a:latin typeface="+mj-lt"/>
              </a:rPr>
              <a:t>. </a:t>
            </a:r>
            <a:r>
              <a:rPr lang="ru-RU" sz="2000" dirty="0" smtClean="0">
                <a:latin typeface="+mj-lt"/>
              </a:rPr>
              <a:t>Због тога важи правило да условно постављен наследник мора да  доживи тренутак остварења услова;</a:t>
            </a:r>
          </a:p>
          <a:p>
            <a:r>
              <a:rPr lang="ru-RU" sz="2000" dirty="0">
                <a:latin typeface="+mj-lt"/>
              </a:rPr>
              <a:t>Након </a:t>
            </a:r>
            <a:r>
              <a:rPr lang="ru-RU" sz="2000" i="1" dirty="0">
                <a:latin typeface="+mj-lt"/>
              </a:rPr>
              <a:t>остварења</a:t>
            </a:r>
            <a:r>
              <a:rPr lang="ru-RU" sz="2000" dirty="0">
                <a:latin typeface="+mj-lt"/>
              </a:rPr>
              <a:t> одложног услова, претходни наследник је дужан да заоставштину преда у својину наследнику постављеном под условом. </a:t>
            </a:r>
          </a:p>
          <a:p>
            <a:r>
              <a:rPr lang="ru-RU" sz="2000" dirty="0">
                <a:latin typeface="+mj-lt"/>
              </a:rPr>
              <a:t>Ако потоњи наследник да </a:t>
            </a:r>
            <a:r>
              <a:rPr lang="ru-RU" sz="2000" i="1" dirty="0">
                <a:latin typeface="+mj-lt"/>
              </a:rPr>
              <a:t>негативну наследничку изјаву</a:t>
            </a:r>
            <a:r>
              <a:rPr lang="ru-RU" sz="2000" dirty="0">
                <a:latin typeface="+mj-lt"/>
              </a:rPr>
              <a:t>, заоставштина неће припасти у својину претходном наследнику, већ се примењују правила наследног права о ступању у наслеђе на место лица које се наслеђа одрекло. </a:t>
            </a:r>
          </a:p>
          <a:p>
            <a:r>
              <a:rPr lang="ru-RU" sz="2000" dirty="0">
                <a:latin typeface="+mj-lt"/>
              </a:rPr>
              <a:t>Уколико се одложни услов </a:t>
            </a:r>
            <a:r>
              <a:rPr lang="ru-RU" sz="2000" i="1" dirty="0">
                <a:latin typeface="+mj-lt"/>
              </a:rPr>
              <a:t>не оствари</a:t>
            </a:r>
            <a:r>
              <a:rPr lang="ru-RU" sz="2000" dirty="0">
                <a:latin typeface="+mj-lt"/>
              </a:rPr>
              <a:t>, условно именован наследник губи својство фидеикомисара, а фидуцијар постаје  потпуни наследник;</a:t>
            </a:r>
          </a:p>
          <a:p>
            <a:endParaRPr lang="en-US" sz="2000" dirty="0">
              <a:latin typeface="+mj-lt"/>
            </a:endParaRPr>
          </a:p>
        </p:txBody>
      </p:sp>
    </p:spTree>
    <p:extLst>
      <p:ext uri="{BB962C8B-B14F-4D97-AF65-F5344CB8AC3E}">
        <p14:creationId xmlns:p14="http://schemas.microsoft.com/office/powerpoint/2010/main" val="242426724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304800"/>
            <a:ext cx="8260672" cy="1039427"/>
          </a:xfrm>
        </p:spPr>
        <p:txBody>
          <a:bodyPr>
            <a:normAutofit fontScale="90000"/>
          </a:bodyPr>
          <a:lstStyle/>
          <a:p>
            <a:r>
              <a:rPr lang="ru-RU" dirty="0"/>
              <a:t>Постављање наследника под раскидним </a:t>
            </a:r>
            <a:r>
              <a:rPr lang="ru-RU" dirty="0" smtClean="0"/>
              <a:t>условом</a:t>
            </a:r>
            <a:endParaRPr lang="en-US" dirty="0"/>
          </a:p>
        </p:txBody>
      </p:sp>
      <p:sp>
        <p:nvSpPr>
          <p:cNvPr id="3" name="Content Placeholder 2"/>
          <p:cNvSpPr>
            <a:spLocks noGrp="1"/>
          </p:cNvSpPr>
          <p:nvPr>
            <p:ph idx="1"/>
          </p:nvPr>
        </p:nvSpPr>
        <p:spPr>
          <a:xfrm>
            <a:off x="0" y="1676400"/>
            <a:ext cx="9144000" cy="4953000"/>
          </a:xfrm>
        </p:spPr>
        <p:txBody>
          <a:bodyPr>
            <a:noAutofit/>
          </a:bodyPr>
          <a:lstStyle/>
          <a:p>
            <a:r>
              <a:rPr lang="ru-RU" sz="2000" dirty="0" smtClean="0">
                <a:latin typeface="+mj-lt"/>
              </a:rPr>
              <a:t>Када </a:t>
            </a:r>
            <a:r>
              <a:rPr lang="ru-RU" sz="2000" dirty="0">
                <a:latin typeface="+mj-lt"/>
              </a:rPr>
              <a:t>је наследник постављен под раскидним условом </a:t>
            </a:r>
            <a:r>
              <a:rPr lang="sr-Latn-RS" sz="2000" dirty="0" smtClean="0">
                <a:latin typeface="+mj-lt"/>
              </a:rPr>
              <a:t> </a:t>
            </a:r>
            <a:r>
              <a:rPr lang="sr-Cyrl-RS" sz="2000" dirty="0" smtClean="0">
                <a:latin typeface="+mj-lt"/>
              </a:rPr>
              <a:t>с</a:t>
            </a:r>
            <a:r>
              <a:rPr lang="ru-RU" sz="2000" dirty="0" smtClean="0">
                <a:latin typeface="+mj-lt"/>
              </a:rPr>
              <a:t>итуација </a:t>
            </a:r>
            <a:r>
              <a:rPr lang="ru-RU" sz="2000" dirty="0">
                <a:latin typeface="+mj-lt"/>
              </a:rPr>
              <a:t>је обрнута у односу на постављање наследника под одложним </a:t>
            </a:r>
            <a:r>
              <a:rPr lang="ru-RU" sz="2000" dirty="0" smtClean="0">
                <a:latin typeface="+mj-lt"/>
              </a:rPr>
              <a:t>условом. </a:t>
            </a:r>
          </a:p>
          <a:p>
            <a:r>
              <a:rPr lang="ru-RU" sz="2000" dirty="0">
                <a:latin typeface="+mj-lt"/>
              </a:rPr>
              <a:t>У погледу законских услова које првопостављени наследник мора испуњавати, важе општа правила о стицању наследничког својства. </a:t>
            </a:r>
            <a:endParaRPr lang="ru-RU" sz="2000" dirty="0" smtClean="0">
              <a:latin typeface="+mj-lt"/>
            </a:endParaRPr>
          </a:p>
          <a:p>
            <a:r>
              <a:rPr lang="ru-RU" sz="2000" dirty="0" smtClean="0">
                <a:latin typeface="+mj-lt"/>
              </a:rPr>
              <a:t>Испуњење раскидног услова делује </a:t>
            </a:r>
            <a:r>
              <a:rPr lang="sr-Latn-RS" sz="2000" i="1" dirty="0" smtClean="0">
                <a:latin typeface="+mj-lt"/>
              </a:rPr>
              <a:t>ex tunc; </a:t>
            </a:r>
            <a:r>
              <a:rPr lang="sr-Cyrl-RS" sz="2000" dirty="0" smtClean="0">
                <a:latin typeface="+mj-lt"/>
              </a:rPr>
              <a:t>то значи да наследник именован под раскидним условом (као претходни наследник) </a:t>
            </a:r>
            <a:r>
              <a:rPr lang="ru-RU" sz="2000" dirty="0" smtClean="0">
                <a:latin typeface="+mj-lt"/>
              </a:rPr>
              <a:t>стиче </a:t>
            </a:r>
            <a:r>
              <a:rPr lang="ru-RU" sz="2000" dirty="0">
                <a:latin typeface="+mj-lt"/>
              </a:rPr>
              <a:t>право наслеђа у тренутку оставиочеве смрти, при чему његово својство наследника престаје испуњењем </a:t>
            </a:r>
            <a:r>
              <a:rPr lang="ru-RU" sz="2000" dirty="0" smtClean="0">
                <a:latin typeface="+mj-lt"/>
              </a:rPr>
              <a:t>услова. </a:t>
            </a:r>
          </a:p>
          <a:p>
            <a:r>
              <a:rPr lang="ru-RU" sz="2000" dirty="0" smtClean="0">
                <a:latin typeface="+mj-lt"/>
              </a:rPr>
              <a:t>Он </a:t>
            </a:r>
            <a:r>
              <a:rPr lang="ru-RU" sz="2000" dirty="0">
                <a:latin typeface="+mj-lt"/>
              </a:rPr>
              <a:t>има положај ограниченог својинског наследника, и по остварењу </a:t>
            </a:r>
            <a:r>
              <a:rPr lang="ru-RU" sz="2000" dirty="0" smtClean="0">
                <a:latin typeface="+mj-lt"/>
              </a:rPr>
              <a:t>услова дужан </a:t>
            </a:r>
            <a:r>
              <a:rPr lang="ru-RU" sz="2000" dirty="0">
                <a:latin typeface="+mj-lt"/>
              </a:rPr>
              <a:t>је да заоставштину уступи потоњем наследнику који може бити именован од стране завештаоца или имати својство законског наследника</a:t>
            </a:r>
            <a:r>
              <a:rPr lang="ru-RU" sz="2000" dirty="0" smtClean="0">
                <a:latin typeface="+mj-lt"/>
              </a:rPr>
              <a:t>.</a:t>
            </a:r>
          </a:p>
          <a:p>
            <a:r>
              <a:rPr lang="ru-RU" sz="2000" dirty="0" smtClean="0">
                <a:latin typeface="+mj-lt"/>
              </a:rPr>
              <a:t>Уколико раскидни услов изостане, наследник именован под условом постаје потпуни наследник, а фидеикомисар губи право чекања; </a:t>
            </a:r>
          </a:p>
        </p:txBody>
      </p:sp>
    </p:spTree>
    <p:extLst>
      <p:ext uri="{BB962C8B-B14F-4D97-AF65-F5344CB8AC3E}">
        <p14:creationId xmlns:p14="http://schemas.microsoft.com/office/powerpoint/2010/main" val="324873338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sr-Cyrl-RS" dirty="0" smtClean="0"/>
              <a:t>Постављање наследника</a:t>
            </a:r>
            <a:br>
              <a:rPr lang="sr-Cyrl-RS" dirty="0" smtClean="0"/>
            </a:br>
            <a:r>
              <a:rPr lang="sr-Cyrl-RS" dirty="0" smtClean="0"/>
              <a:t> под роком</a:t>
            </a:r>
            <a:endParaRPr lang="en-US" dirty="0"/>
          </a:p>
        </p:txBody>
      </p:sp>
      <p:sp>
        <p:nvSpPr>
          <p:cNvPr id="3" name="Content Placeholder 2"/>
          <p:cNvSpPr>
            <a:spLocks noGrp="1"/>
          </p:cNvSpPr>
          <p:nvPr>
            <p:ph idx="1"/>
          </p:nvPr>
        </p:nvSpPr>
        <p:spPr>
          <a:xfrm>
            <a:off x="304800" y="1828800"/>
            <a:ext cx="8534400" cy="4373563"/>
          </a:xfrm>
        </p:spPr>
        <p:txBody>
          <a:bodyPr>
            <a:normAutofit/>
          </a:bodyPr>
          <a:lstStyle/>
          <a:p>
            <a:r>
              <a:rPr lang="ru-RU" sz="2000" i="1" dirty="0">
                <a:solidFill>
                  <a:srgbClr val="90020C"/>
                </a:solidFill>
                <a:latin typeface="+mj-lt"/>
              </a:rPr>
              <a:t>Постављање наследника под </a:t>
            </a:r>
            <a:r>
              <a:rPr lang="ru-RU" sz="2000" i="1" dirty="0" smtClean="0">
                <a:solidFill>
                  <a:srgbClr val="90020C"/>
                </a:solidFill>
                <a:latin typeface="+mj-lt"/>
              </a:rPr>
              <a:t>роком </a:t>
            </a:r>
            <a:r>
              <a:rPr lang="ru-RU" sz="2000" dirty="0" smtClean="0">
                <a:latin typeface="+mj-lt"/>
              </a:rPr>
              <a:t>–за </a:t>
            </a:r>
            <a:r>
              <a:rPr lang="ru-RU" sz="2000" dirty="0">
                <a:latin typeface="+mj-lt"/>
              </a:rPr>
              <a:t>разлику од услова, рок представља чињеницу чије наступање је извесно. Рок може бити </a:t>
            </a:r>
            <a:r>
              <a:rPr lang="ru-RU" sz="2000" i="1" dirty="0">
                <a:latin typeface="+mj-lt"/>
              </a:rPr>
              <a:t>одложан и раскидан. </a:t>
            </a:r>
            <a:endParaRPr lang="ru-RU" sz="2000" i="1" dirty="0" smtClean="0">
              <a:latin typeface="+mj-lt"/>
            </a:endParaRPr>
          </a:p>
          <a:p>
            <a:r>
              <a:rPr lang="ru-RU" sz="2000" i="1" dirty="0" smtClean="0">
                <a:solidFill>
                  <a:srgbClr val="90020C"/>
                </a:solidFill>
                <a:latin typeface="+mj-lt"/>
              </a:rPr>
              <a:t>Одложан рок </a:t>
            </a:r>
            <a:r>
              <a:rPr lang="ru-RU" sz="2000" dirty="0" smtClean="0">
                <a:latin typeface="+mj-lt"/>
              </a:rPr>
              <a:t>је </a:t>
            </a:r>
            <a:r>
              <a:rPr lang="ru-RU" sz="2000" dirty="0">
                <a:latin typeface="+mj-lt"/>
              </a:rPr>
              <a:t>када лице постављено за наследника стиче наслеђе тек истеком рока. </a:t>
            </a:r>
            <a:r>
              <a:rPr lang="ru-RU" sz="2000" i="1" dirty="0" smtClean="0">
                <a:solidFill>
                  <a:srgbClr val="90020C"/>
                </a:solidFill>
                <a:latin typeface="+mj-lt"/>
              </a:rPr>
              <a:t>Раскидан рок </a:t>
            </a:r>
            <a:r>
              <a:rPr lang="ru-RU" sz="2000" dirty="0">
                <a:latin typeface="+mj-lt"/>
              </a:rPr>
              <a:t>је када лице постављено за наследника престаје бити наследник истеком извесног рока. </a:t>
            </a:r>
            <a:endParaRPr lang="ru-RU" sz="2000" dirty="0" smtClean="0">
              <a:latin typeface="+mj-lt"/>
            </a:endParaRPr>
          </a:p>
          <a:p>
            <a:r>
              <a:rPr lang="ru-RU" sz="2000" dirty="0" smtClean="0">
                <a:latin typeface="+mj-lt"/>
              </a:rPr>
              <a:t>Рок </a:t>
            </a:r>
            <a:r>
              <a:rPr lang="ru-RU" sz="2000" dirty="0">
                <a:latin typeface="+mj-lt"/>
              </a:rPr>
              <a:t>може бити </a:t>
            </a:r>
            <a:r>
              <a:rPr lang="ru-RU" sz="2000" i="1" dirty="0">
                <a:latin typeface="+mj-lt"/>
              </a:rPr>
              <a:t>одређен на више начина</a:t>
            </a:r>
            <a:r>
              <a:rPr lang="ru-RU" sz="2000" dirty="0">
                <a:latin typeface="+mj-lt"/>
              </a:rPr>
              <a:t>: календарским даном, унапред одређеним протоком времена, или одређеним догађајем.   </a:t>
            </a:r>
            <a:endParaRPr lang="ru-RU" sz="2000" dirty="0" smtClean="0">
              <a:latin typeface="+mj-lt"/>
            </a:endParaRPr>
          </a:p>
          <a:p>
            <a:r>
              <a:rPr lang="ru-RU" sz="2000" dirty="0" smtClean="0">
                <a:latin typeface="+mj-lt"/>
              </a:rPr>
              <a:t>Непостојећим </a:t>
            </a:r>
            <a:r>
              <a:rPr lang="ru-RU" sz="2000" dirty="0">
                <a:latin typeface="+mj-lt"/>
              </a:rPr>
              <a:t>роком се сматра онај који никада не може наступити, посматрано са становишта наследника коме је рок одређен. </a:t>
            </a:r>
          </a:p>
        </p:txBody>
      </p:sp>
    </p:spTree>
    <p:extLst>
      <p:ext uri="{BB962C8B-B14F-4D97-AF65-F5344CB8AC3E}">
        <p14:creationId xmlns:p14="http://schemas.microsoft.com/office/powerpoint/2010/main" val="254342155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sr-Cyrl-RS" dirty="0" smtClean="0"/>
              <a:t>Постављање наследника под одложним роком</a:t>
            </a:r>
            <a:endParaRPr lang="en-US" dirty="0"/>
          </a:p>
        </p:txBody>
      </p:sp>
      <p:sp>
        <p:nvSpPr>
          <p:cNvPr id="3" name="Content Placeholder 2"/>
          <p:cNvSpPr>
            <a:spLocks noGrp="1"/>
          </p:cNvSpPr>
          <p:nvPr>
            <p:ph idx="1"/>
          </p:nvPr>
        </p:nvSpPr>
        <p:spPr>
          <a:xfrm>
            <a:off x="304800" y="1905000"/>
            <a:ext cx="8534400" cy="4495800"/>
          </a:xfrm>
        </p:spPr>
        <p:txBody>
          <a:bodyPr>
            <a:normAutofit/>
          </a:bodyPr>
          <a:lstStyle/>
          <a:p>
            <a:r>
              <a:rPr lang="ru-RU" sz="2000" dirty="0" smtClean="0">
                <a:latin typeface="+mj-lt"/>
              </a:rPr>
              <a:t>Наследник постављен под одложним роком у тренутку оставиочеве смрти стиче положај фидеикомисара; </a:t>
            </a:r>
          </a:p>
          <a:p>
            <a:r>
              <a:rPr lang="ru-RU" sz="2000" dirty="0">
                <a:latin typeface="+mj-lt"/>
              </a:rPr>
              <a:t>П</a:t>
            </a:r>
            <a:r>
              <a:rPr lang="ru-RU" sz="2000" dirty="0" smtClean="0">
                <a:latin typeface="+mj-lt"/>
              </a:rPr>
              <a:t>равни положај фидуцијара имају законски наследници, ако завешталац у тестаменту није предвидео другачије;</a:t>
            </a:r>
          </a:p>
          <a:p>
            <a:r>
              <a:rPr lang="sr-Cyrl-RS" sz="2000" dirty="0" smtClean="0">
                <a:latin typeface="+mj-lt"/>
              </a:rPr>
              <a:t>Када одложни рок истекне, фидуцијар губи својство наследника и предаје заоставштину тестаментарном наследнику, који постаје потпуни наследник;</a:t>
            </a:r>
          </a:p>
          <a:p>
            <a:r>
              <a:rPr lang="sr-Cyrl-RS" sz="2000" dirty="0" smtClean="0">
                <a:latin typeface="+mj-lt"/>
              </a:rPr>
              <a:t>За тестаментарног наследника важно је да доживи тренутак оставиочеве смрти, али не мора бити жив у моменту истека одложног рока; ако умре, његово право чекања прелази на његове наследнике;</a:t>
            </a:r>
          </a:p>
          <a:p>
            <a:endParaRPr lang="en-US" dirty="0"/>
          </a:p>
        </p:txBody>
      </p:sp>
    </p:spTree>
    <p:extLst>
      <p:ext uri="{BB962C8B-B14F-4D97-AF65-F5344CB8AC3E}">
        <p14:creationId xmlns:p14="http://schemas.microsoft.com/office/powerpoint/2010/main" val="318996834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sr-Cyrl-RS" dirty="0" smtClean="0"/>
              <a:t>Постављање наследника под раскидним роком</a:t>
            </a:r>
            <a:endParaRPr lang="en-US" dirty="0"/>
          </a:p>
        </p:txBody>
      </p:sp>
      <p:sp>
        <p:nvSpPr>
          <p:cNvPr id="3" name="Content Placeholder 2"/>
          <p:cNvSpPr>
            <a:spLocks noGrp="1"/>
          </p:cNvSpPr>
          <p:nvPr>
            <p:ph idx="1"/>
          </p:nvPr>
        </p:nvSpPr>
        <p:spPr>
          <a:xfrm>
            <a:off x="457200" y="2057400"/>
            <a:ext cx="8077200" cy="4572000"/>
          </a:xfrm>
        </p:spPr>
        <p:txBody>
          <a:bodyPr>
            <a:normAutofit/>
          </a:bodyPr>
          <a:lstStyle/>
          <a:p>
            <a:r>
              <a:rPr lang="sr-Cyrl-RS" sz="2000" dirty="0" smtClean="0">
                <a:latin typeface="+mj-lt"/>
              </a:rPr>
              <a:t>Тестаментарни наследник постављен под раскидним роком, у тренутку завештаочеве смрти стиче својство претходног наследника (фидуцијара); </a:t>
            </a:r>
          </a:p>
          <a:p>
            <a:r>
              <a:rPr lang="sr-Cyrl-RS" sz="2000" dirty="0" smtClean="0">
                <a:latin typeface="+mj-lt"/>
              </a:rPr>
              <a:t>Када раскидни рок истекне, он губи ово својство, и дужан је да преда заоставштину потоњим наследницима који постају потпуни наследници;</a:t>
            </a:r>
          </a:p>
          <a:p>
            <a:r>
              <a:rPr lang="sr-Cyrl-RS" sz="2000" dirty="0" smtClean="0">
                <a:latin typeface="+mj-lt"/>
              </a:rPr>
              <a:t>За случај да наследник постављен под раскидним роком не доживи  истек рока, заоставштина се додељује завештаочевим законским наследницима, ако из тестамента не произлази другачије; </a:t>
            </a:r>
            <a:endParaRPr lang="en-US" sz="2000" dirty="0">
              <a:latin typeface="+mj-lt"/>
            </a:endParaRPr>
          </a:p>
        </p:txBody>
      </p:sp>
    </p:spTree>
    <p:extLst>
      <p:ext uri="{BB962C8B-B14F-4D97-AF65-F5344CB8AC3E}">
        <p14:creationId xmlns:p14="http://schemas.microsoft.com/office/powerpoint/2010/main" val="958352185"/>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othecary">
  <a:themeElements>
    <a:clrScheme name="Apothecary">
      <a:dk1>
        <a:sysClr val="windowText" lastClr="000000"/>
      </a:dk1>
      <a:lt1>
        <a:sysClr val="window" lastClr="FFFFFF"/>
      </a:lt1>
      <a:dk2>
        <a:srgbClr val="564B3C"/>
      </a:dk2>
      <a:lt2>
        <a:srgbClr val="ECEDD1"/>
      </a:lt2>
      <a:accent1>
        <a:srgbClr val="93A299"/>
      </a:accent1>
      <a:accent2>
        <a:srgbClr val="CF543F"/>
      </a:accent2>
      <a:accent3>
        <a:srgbClr val="B5AE53"/>
      </a:accent3>
      <a:accent4>
        <a:srgbClr val="848058"/>
      </a:accent4>
      <a:accent5>
        <a:srgbClr val="E8B54D"/>
      </a:accent5>
      <a:accent6>
        <a:srgbClr val="786C71"/>
      </a:accent6>
      <a:hlink>
        <a:srgbClr val="CCCC00"/>
      </a:hlink>
      <a:folHlink>
        <a:srgbClr val="B2B2B2"/>
      </a:folHlink>
    </a:clrScheme>
    <a:fontScheme name="Apothecary">
      <a:majorFont>
        <a:latin typeface="Book Antiqua"/>
        <a:ea typeface=""/>
        <a:cs typeface=""/>
        <a:font script="Jpan" typeface="HGS明朝B"/>
        <a:font script="Hang" typeface="HY견명조"/>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a:ea typeface=""/>
        <a:cs typeface=""/>
        <a:font script="Jpan" typeface="ＭＳ ゴシック"/>
        <a:font script="Hang" typeface="HY견명조"/>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Apothecary">
      <a:fillStyleLst>
        <a:solidFill>
          <a:schemeClr val="phClr"/>
        </a:solidFill>
        <a:gradFill rotWithShape="1">
          <a:gsLst>
            <a:gs pos="0">
              <a:schemeClr val="phClr">
                <a:tint val="1000"/>
                <a:satMod val="100000"/>
              </a:schemeClr>
            </a:gs>
            <a:gs pos="68000">
              <a:schemeClr val="phClr">
                <a:tint val="77000"/>
                <a:satMod val="100000"/>
              </a:schemeClr>
            </a:gs>
            <a:gs pos="81000">
              <a:schemeClr val="phClr">
                <a:tint val="79000"/>
                <a:satMod val="100000"/>
              </a:schemeClr>
            </a:gs>
            <a:gs pos="86000">
              <a:schemeClr val="phClr">
                <a:tint val="73000"/>
                <a:satMod val="100000"/>
              </a:schemeClr>
            </a:gs>
            <a:gs pos="100000">
              <a:schemeClr val="phClr">
                <a:tint val="35000"/>
                <a:satMod val="100000"/>
              </a:schemeClr>
            </a:gs>
          </a:gsLst>
          <a:lin ang="5400000" scaled="0"/>
        </a:gradFill>
        <a:gradFill rotWithShape="1">
          <a:gsLst>
            <a:gs pos="0">
              <a:schemeClr val="phClr">
                <a:tint val="73000"/>
                <a:shade val="100000"/>
                <a:satMod val="150000"/>
              </a:schemeClr>
            </a:gs>
            <a:gs pos="25000">
              <a:schemeClr val="phClr">
                <a:tint val="96000"/>
                <a:shade val="80000"/>
                <a:satMod val="105000"/>
              </a:schemeClr>
            </a:gs>
            <a:gs pos="38000">
              <a:schemeClr val="phClr">
                <a:tint val="96000"/>
                <a:shade val="59000"/>
                <a:satMod val="120000"/>
              </a:schemeClr>
            </a:gs>
            <a:gs pos="55000">
              <a:schemeClr val="phClr">
                <a:tint val="100000"/>
                <a:shade val="57000"/>
                <a:satMod val="120000"/>
              </a:schemeClr>
            </a:gs>
            <a:gs pos="80000">
              <a:schemeClr val="phClr">
                <a:tint val="100000"/>
                <a:shade val="56000"/>
                <a:satMod val="145000"/>
              </a:schemeClr>
            </a:gs>
            <a:gs pos="88000">
              <a:schemeClr val="phClr">
                <a:tint val="100000"/>
                <a:shade val="63000"/>
                <a:satMod val="160000"/>
              </a:schemeClr>
            </a:gs>
            <a:gs pos="100000">
              <a:schemeClr val="phClr">
                <a:tint val="99000"/>
                <a:shade val="100000"/>
                <a:satMod val="155000"/>
              </a:schemeClr>
            </a:gs>
          </a:gsLst>
          <a:lin ang="54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scene3d>
            <a:camera prst="orthographicFront">
              <a:rot lat="0" lon="0" rev="0"/>
            </a:camera>
            <a:lightRig rig="glow" dir="tl">
              <a:rot lat="0" lon="0" rev="1800000"/>
            </a:lightRig>
          </a:scene3d>
          <a:sp3d contourW="10160" prstMaterial="dkEdge">
            <a:bevelT w="0" h="0" prst="angle"/>
            <a:contourClr>
              <a:schemeClr val="phClr">
                <a:shade val="30000"/>
                <a:satMod val="150000"/>
              </a:schemeClr>
            </a:contourClr>
          </a:sp3d>
        </a:effectStyle>
        <a:effectStyle>
          <a:effectLst>
            <a:glow rad="50800">
              <a:schemeClr val="phClr">
                <a:tint val="68000"/>
                <a:shade val="93000"/>
                <a:alpha val="37000"/>
                <a:satMod val="250000"/>
              </a:schemeClr>
            </a:glow>
          </a:effectLst>
          <a:scene3d>
            <a:camera prst="orthographicFront">
              <a:rot lat="0" lon="0" rev="0"/>
            </a:camera>
            <a:lightRig rig="glow" dir="t">
              <a:rot lat="0" lon="0" rev="1800000"/>
            </a:lightRig>
          </a:scene3d>
          <a:sp3d contourW="10160" prstMaterial="dkEdge">
            <a:bevelT w="20320" h="19050" prst="angle"/>
            <a:contourClr>
              <a:schemeClr val="phClr">
                <a:shade val="30000"/>
                <a:satMod val="150000"/>
              </a:schemeClr>
            </a:contourClr>
          </a:sp3d>
        </a:effectStyle>
      </a:effectStyleLst>
      <a:bgFillStyleLst>
        <a:solidFill>
          <a:schemeClr val="phClr"/>
        </a:solidFill>
        <a:solidFill>
          <a:schemeClr val="phClr">
            <a:tint val="93000"/>
            <a:satMod val="140000"/>
          </a:schemeClr>
        </a:solidFill>
        <a:blipFill rotWithShape="1">
          <a:blip xmlns:r="http://schemas.openxmlformats.org/officeDocument/2006/relationships" r:embed="rId1">
            <a:duotone>
              <a:schemeClr val="phClr">
                <a:tint val="70000"/>
                <a:satMod val="170000"/>
              </a:schemeClr>
              <a:schemeClr val="phClr">
                <a:shade val="70000"/>
                <a:satMod val="13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Apothecary</Template>
  <TotalTime>1734</TotalTime>
  <Words>1834</Words>
  <Application>Microsoft Office PowerPoint</Application>
  <PresentationFormat>On-screen Show (4:3)</PresentationFormat>
  <Paragraphs>90</Paragraphs>
  <Slides>17</Slides>
  <Notes>0</Notes>
  <HiddenSlides>0</HiddenSlides>
  <MMClips>0</MMClips>
  <ScaleCrop>false</ScaleCrop>
  <HeadingPairs>
    <vt:vector size="4" baseType="variant">
      <vt:variant>
        <vt:lpstr>Theme</vt:lpstr>
      </vt:variant>
      <vt:variant>
        <vt:i4>1</vt:i4>
      </vt:variant>
      <vt:variant>
        <vt:lpstr>Slide Titles</vt:lpstr>
      </vt:variant>
      <vt:variant>
        <vt:i4>17</vt:i4>
      </vt:variant>
    </vt:vector>
  </HeadingPairs>
  <TitlesOfParts>
    <vt:vector size="18" baseType="lpstr">
      <vt:lpstr>Apothecary</vt:lpstr>
      <vt:lpstr>Правне границе могуће садржине завештања </vt:lpstr>
      <vt:lpstr>модалитети именовања наследника</vt:lpstr>
      <vt:lpstr>ДОпуштени модалитети именовања наследника</vt:lpstr>
      <vt:lpstr>Постављање наследника под одложним условом</vt:lpstr>
      <vt:lpstr>Постављање наследника под одложним условом</vt:lpstr>
      <vt:lpstr>Постављање наследника под раскидним условом</vt:lpstr>
      <vt:lpstr>Постављање наследника  под роком</vt:lpstr>
      <vt:lpstr>Постављање наследника под одложним роком</vt:lpstr>
      <vt:lpstr>Постављање наследника под раскидним роком</vt:lpstr>
      <vt:lpstr>Врсте супституција</vt:lpstr>
      <vt:lpstr>Фидеикомисарна супституција</vt:lpstr>
      <vt:lpstr>Фидеикомисарна супституција у упоредном праву</vt:lpstr>
      <vt:lpstr>Фидеикомисарна супституција у упоредном праву</vt:lpstr>
      <vt:lpstr>Фидеикомисарна супституција у упоредном праву</vt:lpstr>
      <vt:lpstr>Легат у завештању </vt:lpstr>
      <vt:lpstr>Налог у завештању</vt:lpstr>
      <vt:lpstr>Литература:</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Voja</dc:creator>
  <cp:lastModifiedBy>Voja</cp:lastModifiedBy>
  <cp:revision>62</cp:revision>
  <dcterms:created xsi:type="dcterms:W3CDTF">2020-05-25T17:37:49Z</dcterms:created>
  <dcterms:modified xsi:type="dcterms:W3CDTF">2020-05-26T22:36:36Z</dcterms:modified>
</cp:coreProperties>
</file>