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26502-3666-4C52-A6D5-85FD4F19A0DF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935D5-3986-49F9-BF47-7A1A95E7A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84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R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R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DBDBC55-A3BD-4DB0-9C71-CC90197CF394}" type="datetimeFigureOut">
              <a:rPr lang="sr-Latn-RS" smtClean="0"/>
              <a:t>10.4.2020.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5ECE94D-F664-4140-A92D-31DDAE1FF6CA}" type="slidenum">
              <a:rPr lang="sr-Latn-RS" smtClean="0"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318448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ОДЛУЧУЈУЋЕ ЧИЊЕНИЦЕ ЗА 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ФОРМУЛИСАЊЕ 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ЗАКОНСКОГ 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НАСЛЕЂИВАЊА</a:t>
            </a:r>
            <a:endParaRPr lang="sr-Latn-RS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36096" y="5877272"/>
            <a:ext cx="3456384" cy="864096"/>
          </a:xfrm>
        </p:spPr>
        <p:txBody>
          <a:bodyPr/>
          <a:lstStyle/>
          <a:p>
            <a:r>
              <a:rPr lang="sr-Cyrl-RS" sz="1400" i="1" dirty="0" smtClean="0"/>
              <a:t>Доц. др Тамара Ђурђић-Милошевић</a:t>
            </a:r>
            <a:endParaRPr lang="sr-Latn-RS" sz="1400" i="1" dirty="0"/>
          </a:p>
        </p:txBody>
      </p:sp>
    </p:spTree>
    <p:extLst>
      <p:ext uri="{BB962C8B-B14F-4D97-AF65-F5344CB8AC3E}">
        <p14:creationId xmlns:p14="http://schemas.microsoft.com/office/powerpoint/2010/main" val="24044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692696"/>
            <a:ext cx="7467600" cy="5781256"/>
          </a:xfrm>
        </p:spPr>
        <p:txBody>
          <a:bodyPr>
            <a:normAutofit/>
          </a:bodyPr>
          <a:lstStyle/>
          <a:p>
            <a:pPr algn="just"/>
            <a:r>
              <a:rPr lang="sr-Cyrl-RS" i="1" dirty="0">
                <a:latin typeface="Arial Narrow" panose="020B0606020202030204" pitchFamily="34" charset="0"/>
              </a:rPr>
              <a:t>Супсидирајући </a:t>
            </a:r>
            <a:r>
              <a:rPr lang="sr-Cyrl-RS" i="1" dirty="0" smtClean="0">
                <a:latin typeface="Arial Narrow" panose="020B0606020202030204" pitchFamily="34" charset="0"/>
              </a:rPr>
              <a:t>однос </a:t>
            </a:r>
            <a:r>
              <a:rPr lang="sr-Cyrl-RS" dirty="0" smtClean="0">
                <a:latin typeface="Arial Narrow" panose="020B0606020202030204" pitchFamily="34" charset="0"/>
              </a:rPr>
              <a:t>- </a:t>
            </a:r>
            <a:r>
              <a:rPr lang="sr-Cyrl-RS" dirty="0">
                <a:latin typeface="Arial Narrow" panose="020B0606020202030204" pitchFamily="34" charset="0"/>
              </a:rPr>
              <a:t>када супружник наслеђује целу заоставштину или један њен део, али само онда када иза оставиоца није остао нико од његових сродника, који би могли и хтели да наследе.</a:t>
            </a:r>
            <a:endParaRPr lang="sr-Latn-RS" dirty="0">
              <a:latin typeface="Arial Narrow" panose="020B0606020202030204" pitchFamily="34" charset="0"/>
            </a:endParaRPr>
          </a:p>
          <a:p>
            <a:pPr algn="just"/>
            <a:r>
              <a:rPr lang="sr-Cyrl-RS" i="1" dirty="0">
                <a:latin typeface="Arial Narrow" panose="020B0606020202030204" pitchFamily="34" charset="0"/>
              </a:rPr>
              <a:t>Искључујући однос</a:t>
            </a:r>
            <a:r>
              <a:rPr lang="sr-Cyrl-RS" dirty="0">
                <a:latin typeface="Arial Narrow" panose="020B0606020202030204" pitchFamily="34" charset="0"/>
              </a:rPr>
              <a:t> </a:t>
            </a:r>
            <a:r>
              <a:rPr lang="sr-Cyrl-RS" dirty="0" smtClean="0">
                <a:latin typeface="Arial Narrow" panose="020B0606020202030204" pitchFamily="34" charset="0"/>
              </a:rPr>
              <a:t>- </a:t>
            </a:r>
            <a:r>
              <a:rPr lang="sr-Cyrl-RS" dirty="0">
                <a:latin typeface="Arial Narrow" panose="020B0606020202030204" pitchFamily="34" charset="0"/>
              </a:rPr>
              <a:t>у случају да иза оставиоца није остало потомака који могу да наследе,  супружник може наследити целу заоставштину и на тај начин искључити из наслеђивања одређене сроднике оставиоца, који би иначе могли бити законски наследници и који би у конкретном случају били позвани на наслеђивање да нема надживелог супружника оставиоца </a:t>
            </a:r>
            <a:endParaRPr lang="sr-Cyrl-RS" dirty="0" smtClean="0">
              <a:latin typeface="Arial Narrow" panose="020B0606020202030204" pitchFamily="34" charset="0"/>
            </a:endParaRPr>
          </a:p>
          <a:p>
            <a:pPr algn="just"/>
            <a:r>
              <a:rPr lang="sr-Cyrl-RS" i="1" dirty="0" smtClean="0">
                <a:latin typeface="Arial Narrow" panose="020B0606020202030204" pitchFamily="34" charset="0"/>
              </a:rPr>
              <a:t>Координирајући однос -</a:t>
            </a:r>
            <a:r>
              <a:rPr lang="sr-Cyrl-RS" dirty="0" smtClean="0">
                <a:latin typeface="Arial Narrow" panose="020B0606020202030204" pitchFamily="34" charset="0"/>
              </a:rPr>
              <a:t> </a:t>
            </a:r>
            <a:r>
              <a:rPr lang="sr-Cyrl-RS" dirty="0" smtClean="0">
                <a:latin typeface="Arial Narrow" panose="020B0606020202030204" pitchFamily="34" charset="0"/>
              </a:rPr>
              <a:t>када </a:t>
            </a:r>
            <a:r>
              <a:rPr lang="sr-Cyrl-RS" dirty="0">
                <a:latin typeface="Arial Narrow" panose="020B0606020202030204" pitchFamily="34" charset="0"/>
              </a:rPr>
              <a:t>супружник наслеђује истовремено са појединим сродницима оставиоца, добијајући са њима одређени део </a:t>
            </a:r>
            <a:r>
              <a:rPr lang="sr-Cyrl-RS" dirty="0" smtClean="0">
                <a:latin typeface="Arial Narrow" panose="020B0606020202030204" pitchFamily="34" charset="0"/>
              </a:rPr>
              <a:t>заоставштине;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0755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2)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Утицај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ванбрачне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заједнице </a:t>
            </a:r>
            <a:r>
              <a:rPr lang="ru-RU" dirty="0">
                <a:latin typeface="Arial Narrow" panose="020B0606020202030204" pitchFamily="34" charset="0"/>
              </a:rPr>
              <a:t>на формирање законског наследног  реда  у упоредном праву</a:t>
            </a:r>
            <a:endParaRPr lang="sr-Cyrl-RS" dirty="0" smtClean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Ванбрачна заједница представља основ позивања на наслеђивање само уколико се ради о </a:t>
            </a:r>
            <a:r>
              <a:rPr lang="sr-Cyrl-RS" b="1" dirty="0">
                <a:latin typeface="Arial Narrow" panose="020B0606020202030204" pitchFamily="34" charset="0"/>
              </a:rPr>
              <a:t>хетеросексуалној ванбрачној заједници</a:t>
            </a:r>
            <a:r>
              <a:rPr lang="sr-Cyrl-RS" dirty="0">
                <a:latin typeface="Arial Narrow" panose="020B0606020202030204" pitchFamily="34" charset="0"/>
              </a:rPr>
              <a:t>, у правима Хрватске и Црне Горе.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Ванбрачна заједница представља правно релевантну чињеницу у заснивању правила законског наслеђивања, независно од тога да ли се ради о</a:t>
            </a:r>
            <a:r>
              <a:rPr lang="sr-Cyrl-RS" b="1" dirty="0">
                <a:latin typeface="Arial Narrow" panose="020B0606020202030204" pitchFamily="34" charset="0"/>
              </a:rPr>
              <a:t> хетеросексуалној или истополној ванбрачној заједници</a:t>
            </a:r>
            <a:r>
              <a:rPr lang="sr-Cyrl-RS" dirty="0">
                <a:latin typeface="Arial Narrow" panose="020B0606020202030204" pitchFamily="34" charset="0"/>
              </a:rPr>
              <a:t>, у правима </a:t>
            </a:r>
            <a:r>
              <a:rPr lang="sr-Cyrl-RS" i="1" dirty="0">
                <a:latin typeface="Arial Narrow" panose="020B0606020202030204" pitchFamily="34" charset="0"/>
              </a:rPr>
              <a:t>Словеније, Белгије и Холандије.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Ванбрачна заједница производи наследноправна дејства само онда када се ради о </a:t>
            </a:r>
            <a:r>
              <a:rPr lang="sr-Cyrl-RS" b="1" dirty="0">
                <a:latin typeface="Arial Narrow" panose="020B0606020202030204" pitchFamily="34" charset="0"/>
              </a:rPr>
              <a:t>истополној ванбрачној заједници</a:t>
            </a:r>
            <a:r>
              <a:rPr lang="sr-Cyrl-RS" dirty="0">
                <a:latin typeface="Arial Narrow" panose="020B0606020202030204" pitchFamily="34" charset="0"/>
              </a:rPr>
              <a:t>, што је случај у правима</a:t>
            </a:r>
            <a:r>
              <a:rPr lang="sr-Cyrl-RS" i="1" dirty="0">
                <a:latin typeface="Arial Narrow" panose="020B0606020202030204" pitchFamily="34" charset="0"/>
              </a:rPr>
              <a:t> Мађарске, Немачке, Швајцарске, Аустрије, Данске, Шведске и Финске</a:t>
            </a:r>
            <a:r>
              <a:rPr lang="sr-Cyrl-RS" dirty="0" smtClean="0">
                <a:latin typeface="Arial Narrow" panose="020B0606020202030204" pitchFamily="34" charset="0"/>
              </a:rPr>
              <a:t>.</a:t>
            </a:r>
          </a:p>
          <a:p>
            <a:r>
              <a:rPr lang="sr-Cyrl-RS" dirty="0" smtClean="0"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Ванбрачним партнерима се не признаје право </a:t>
            </a:r>
            <a:r>
              <a:rPr lang="sr-Cyrl-RS" dirty="0" smtClean="0">
                <a:latin typeface="Arial Narrow" panose="020B0606020202030204" pitchFamily="34" charset="0"/>
              </a:rPr>
              <a:t>наслеђивања </a:t>
            </a:r>
            <a:r>
              <a:rPr lang="sr-Cyrl-RS" dirty="0">
                <a:latin typeface="Arial Narrow" panose="020B0606020202030204" pitchFamily="34" charset="0"/>
              </a:rPr>
              <a:t>у праву Француске, Италије и Шпаније.  </a:t>
            </a:r>
            <a:endParaRPr lang="sr-Latn-RS" dirty="0">
              <a:latin typeface="Arial Narrow" panose="020B0606020202030204" pitchFamily="34" charset="0"/>
            </a:endParaRPr>
          </a:p>
          <a:p>
            <a:endParaRPr lang="sr-Latn-R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04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sr-Cyrl-RS" sz="2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sr-Cyrl-RS" sz="2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Остале </a:t>
            </a:r>
            <a:r>
              <a:rPr lang="sr-Cyrl-RS" sz="2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чињенице</a:t>
            </a:r>
            <a:endParaRPr lang="sr-Latn-RS" sz="26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fontScale="92500" lnSpcReduction="20000"/>
          </a:bodyPr>
          <a:lstStyle/>
          <a:p>
            <a:r>
              <a:rPr lang="sr-Cyrl-RS" sz="2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А. </a:t>
            </a:r>
            <a:r>
              <a:rPr lang="sr-Cyrl-RS" sz="2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Заједница живота са оставиоцем</a:t>
            </a:r>
            <a:endParaRPr lang="sr-Latn-RS" sz="2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r>
              <a:rPr lang="sr-Cyrl-RS" sz="2600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а.а. Као самостални основ позивања </a:t>
            </a:r>
            <a:r>
              <a:rPr lang="sr-Cyrl-RS" sz="26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на </a:t>
            </a:r>
            <a:r>
              <a:rPr lang="sr-Cyrl-RS" sz="2600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наслеђе: </a:t>
            </a:r>
            <a:endParaRPr lang="sr-Latn-RS" sz="26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just"/>
            <a:r>
              <a:rPr lang="sr-Cyrl-RS" sz="2600" i="1" dirty="0">
                <a:latin typeface="Arial Narrow" panose="020B0606020202030204" pitchFamily="34" charset="0"/>
              </a:rPr>
              <a:t>-У праву Чешке</a:t>
            </a:r>
            <a:r>
              <a:rPr lang="sr-Cyrl-RS" sz="2600" dirty="0">
                <a:latin typeface="Arial Narrow" panose="020B0606020202030204" pitchFamily="34" charset="0"/>
              </a:rPr>
              <a:t>-  било које лице које је најмање годину дана пре смрти оставиоца живело у заједничком домаћинству са оставиоцем  и које је у овом временском периоду водило бригу о заједничком домаћинству, може конкурисати у </a:t>
            </a:r>
            <a:r>
              <a:rPr lang="sr-Cyrl-RS" sz="2600" dirty="0" smtClean="0">
                <a:latin typeface="Arial Narrow" panose="020B0606020202030204" pitchFamily="34" charset="0"/>
              </a:rPr>
              <a:t>наслеђивању са осталим </a:t>
            </a:r>
            <a:r>
              <a:rPr lang="sr-Cyrl-RS" sz="2600" dirty="0">
                <a:latin typeface="Arial Narrow" panose="020B0606020202030204" pitchFamily="34" charset="0"/>
              </a:rPr>
              <a:t>законским наследницима оставиоца, осим у случају када су у питању наследници првог наследног </a:t>
            </a:r>
            <a:r>
              <a:rPr lang="sr-Cyrl-RS" sz="2600" dirty="0" smtClean="0">
                <a:latin typeface="Arial Narrow" panose="020B0606020202030204" pitchFamily="34" charset="0"/>
              </a:rPr>
              <a:t>реда;</a:t>
            </a:r>
            <a:endParaRPr lang="sr-Latn-RS" sz="2600" dirty="0">
              <a:latin typeface="Arial Narrow" panose="020B0606020202030204" pitchFamily="34" charset="0"/>
            </a:endParaRPr>
          </a:p>
          <a:p>
            <a:pPr algn="just"/>
            <a:r>
              <a:rPr lang="sr-Cyrl-RS" sz="2600" i="1" dirty="0">
                <a:latin typeface="Arial Narrow" panose="020B0606020202030204" pitchFamily="34" charset="0"/>
              </a:rPr>
              <a:t>У праву Македоније</a:t>
            </a:r>
            <a:r>
              <a:rPr lang="sr-Cyrl-RS" sz="2600" dirty="0">
                <a:latin typeface="Arial Narrow" panose="020B0606020202030204" pitchFamily="34" charset="0"/>
              </a:rPr>
              <a:t> - у круг лица између којих постоји могућност узајамног законског наслеђивања по наведеном основу улазе: храњеник и хранилац, пасторак и пасторка и очух и маћеха, снаја и свекар и свекрва, зет и таст и ташта (дакле, сродници, који се налазе у првом степену праве линије тазбинског сродства), као и лица која су крвни сродници (чл. 29  Закона о наслеђивању Р. Македоније). </a:t>
            </a:r>
            <a:endParaRPr lang="sr-Latn-RS" sz="2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12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208912" cy="6069288"/>
          </a:xfrm>
        </p:spPr>
        <p:txBody>
          <a:bodyPr>
            <a:noAutofit/>
          </a:bodyPr>
          <a:lstStyle/>
          <a:p>
            <a:r>
              <a:rPr lang="sr-Cyrl-RS" b="1" i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а</a:t>
            </a:r>
            <a:r>
              <a:rPr lang="sr-Cyrl-RS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.б. Као допунска чињеница:</a:t>
            </a:r>
            <a:endParaRPr lang="sr-Latn-RS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just"/>
            <a:r>
              <a:rPr lang="sr-Cyrl-RS" i="1" dirty="0">
                <a:latin typeface="Arial Narrow" panose="020B0606020202030204" pitchFamily="34" charset="0"/>
              </a:rPr>
              <a:t>У праву </a:t>
            </a:r>
            <a:r>
              <a:rPr lang="sr-Cyrl-RS" i="1" dirty="0" smtClean="0">
                <a:latin typeface="Arial Narrow" panose="020B0606020202030204" pitchFamily="34" charset="0"/>
              </a:rPr>
              <a:t>Немачке - </a:t>
            </a:r>
            <a:r>
              <a:rPr lang="sr-Cyrl-RS" dirty="0" smtClean="0">
                <a:latin typeface="Arial Narrow" panose="020B0606020202030204" pitchFamily="34" charset="0"/>
              </a:rPr>
              <a:t>оним </a:t>
            </a:r>
            <a:r>
              <a:rPr lang="sr-Cyrl-RS" dirty="0">
                <a:latin typeface="Arial Narrow" panose="020B0606020202030204" pitchFamily="34" charset="0"/>
              </a:rPr>
              <a:t>лицима која се сматрају члановима породице, а која су са оставиоцем живела у заједничком домаћинству и која је он издржавао, наследник је дужан да за временски период од 30 дана од отварања наслеђа, обезбеди издржавање из вредности заоставштине, као и коришћење стана и предмета из заједничког домаћинства, на начин на који су они ова права остваривали до смрти оставиоца, а све ово у циљу да би се овим лицима омогућило да након смрти оставиоца, без наглих одлука, ускладе свој живот са новонасталим околностима;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Б.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Имовно стање и способност за привређивање:</a:t>
            </a:r>
            <a:endParaRPr lang="sr-Latn-RS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just"/>
            <a:r>
              <a:rPr lang="sr-Cyrl-RS" dirty="0" smtClean="0">
                <a:latin typeface="Arial Narrow" panose="020B0606020202030204" pitchFamily="34" charset="0"/>
              </a:rPr>
              <a:t>-</a:t>
            </a:r>
            <a:r>
              <a:rPr lang="sr-Cyrl-RS" i="1" dirty="0" smtClean="0">
                <a:latin typeface="Arial Narrow" panose="020B0606020202030204" pitchFamily="34" charset="0"/>
              </a:rPr>
              <a:t>допунски </a:t>
            </a:r>
            <a:r>
              <a:rPr lang="sr-Cyrl-RS" i="1" dirty="0">
                <a:latin typeface="Arial Narrow" panose="020B0606020202030204" pitchFamily="34" charset="0"/>
              </a:rPr>
              <a:t>критеријум</a:t>
            </a:r>
            <a:r>
              <a:rPr lang="sr-Cyrl-RS" dirty="0">
                <a:latin typeface="Arial Narrow" panose="020B0606020202030204" pitchFamily="34" charset="0"/>
              </a:rPr>
              <a:t> у одређивању правила законског наслеђивања;  иде уз чињеницу сродства; користи за утврђивање величине наследних делова приликом одступања од редовних правила законског наслеђивања </a:t>
            </a:r>
            <a:r>
              <a:rPr lang="sr-Cyrl-RS" i="1" dirty="0">
                <a:latin typeface="Arial Narrow" panose="020B0606020202030204" pitchFamily="34" charset="0"/>
              </a:rPr>
              <a:t>(Словенија, Македонија); </a:t>
            </a:r>
            <a:endParaRPr lang="sr-Latn-RS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35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sr-Cyrl-RS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српско право</a:t>
            </a:r>
            <a:endParaRPr lang="sr-Latn-RS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688632"/>
          </a:xfrm>
        </p:spPr>
        <p:txBody>
          <a:bodyPr>
            <a:normAutofit lnSpcReduction="10000"/>
          </a:bodyPr>
          <a:lstStyle/>
          <a:p>
            <a:r>
              <a:rPr lang="sr-Cyrl-RS" b="1" i="1" dirty="0" smtClean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А.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Правно релевантне чињенице које имају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одлучујући утицај </a:t>
            </a:r>
            <a:r>
              <a:rPr lang="sr-Cyrl-R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на формулисање правила законског </a:t>
            </a:r>
            <a:r>
              <a:rPr lang="sr-Cyrl-RS" b="1" dirty="0">
                <a:latin typeface="Arial Narrow" panose="020B0606020202030204" pitchFamily="34" charset="0"/>
              </a:rPr>
              <a:t>наслеђивања у српском праву </a:t>
            </a:r>
            <a:r>
              <a:rPr lang="sr-Cyrl-RS" b="1" dirty="0" smtClean="0">
                <a:latin typeface="Arial Narrow" panose="020B0606020202030204" pitchFamily="34" charset="0"/>
              </a:rPr>
              <a:t>су:</a:t>
            </a:r>
          </a:p>
          <a:p>
            <a:pPr lvl="1"/>
            <a:r>
              <a:rPr lang="sr-Cyrl-RS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сродство </a:t>
            </a:r>
            <a:r>
              <a:rPr lang="sr-Cyrl-RS" b="1" dirty="0">
                <a:latin typeface="Arial Narrow" panose="020B0606020202030204" pitchFamily="34" charset="0"/>
              </a:rPr>
              <a:t>(крвно и </a:t>
            </a:r>
            <a:r>
              <a:rPr lang="sr-Cyrl-RS" b="1" dirty="0" smtClean="0">
                <a:latin typeface="Arial Narrow" panose="020B0606020202030204" pitchFamily="34" charset="0"/>
              </a:rPr>
              <a:t>грађанско) и </a:t>
            </a:r>
            <a:endParaRPr lang="sr-Cyrl-RS" b="1" dirty="0" smtClean="0">
              <a:latin typeface="Arial Narrow" panose="020B0606020202030204" pitchFamily="34" charset="0"/>
            </a:endParaRPr>
          </a:p>
          <a:p>
            <a:pPr lvl="1"/>
            <a:r>
              <a:rPr lang="sr-Cyrl-RS" b="1" dirty="0" smtClean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брачна </a:t>
            </a:r>
            <a:r>
              <a:rPr lang="sr-Cyrl-RS" b="1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веза </a:t>
            </a:r>
            <a:r>
              <a:rPr lang="sr-Cyrl-RS" b="1" dirty="0">
                <a:latin typeface="Arial Narrow" panose="020B0606020202030204" pitchFamily="34" charset="0"/>
              </a:rPr>
              <a:t>са оставиоцем; </a:t>
            </a:r>
            <a:endParaRPr lang="sr-Latn-RS" b="1" dirty="0">
              <a:latin typeface="Arial Narrow" panose="020B0606020202030204" pitchFamily="34" charset="0"/>
            </a:endParaRPr>
          </a:p>
          <a:p>
            <a:r>
              <a:rPr lang="sr-Cyrl-RS" sz="23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Брачно </a:t>
            </a:r>
            <a:r>
              <a:rPr lang="sr-Cyrl-RS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 ванбрачно ср</a:t>
            </a:r>
            <a:r>
              <a:rPr lang="en-US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</a:t>
            </a:r>
            <a:r>
              <a:rPr lang="sr-Cyrl-RS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дство</a:t>
            </a:r>
            <a:r>
              <a:rPr lang="sr-Cyrl-RS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sz="2300" dirty="0">
                <a:latin typeface="Arial Narrow" panose="020B0606020202030204" pitchFamily="34" charset="0"/>
              </a:rPr>
              <a:t>је изједначено; </a:t>
            </a:r>
            <a:endParaRPr lang="sr-Cyrl-RS" sz="2300" dirty="0" smtClean="0">
              <a:latin typeface="Arial Narrow" panose="020B0606020202030204" pitchFamily="34" charset="0"/>
            </a:endParaRPr>
          </a:p>
          <a:p>
            <a:r>
              <a:rPr lang="sr-Cyrl-RS" sz="2300" i="1" dirty="0" smtClean="0">
                <a:latin typeface="Arial Narrow" panose="020B0606020202030204" pitchFamily="34" charset="0"/>
              </a:rPr>
              <a:t>Ванбрачна заједница </a:t>
            </a:r>
            <a:r>
              <a:rPr lang="sr-Cyrl-RS" sz="2300" dirty="0" smtClean="0">
                <a:latin typeface="Arial Narrow" panose="020B0606020202030204" pitchFamily="34" charset="0"/>
              </a:rPr>
              <a:t>са оставиоцем нема утицаја на законско наслеђивање</a:t>
            </a:r>
            <a:endParaRPr lang="sr-Latn-RS" sz="2300" dirty="0">
              <a:latin typeface="Arial Narrow" panose="020B0606020202030204" pitchFamily="34" charset="0"/>
            </a:endParaRPr>
          </a:p>
          <a:p>
            <a:pPr algn="just"/>
            <a:r>
              <a:rPr lang="sr-Cyrl-RS" sz="23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Грађанско </a:t>
            </a:r>
            <a:r>
              <a:rPr lang="sr-Cyrl-RS" sz="2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сродство</a:t>
            </a:r>
            <a:r>
              <a:rPr lang="sr-Cyrl-RS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sz="2300" dirty="0">
                <a:latin typeface="Arial Narrow" panose="020B0606020202030204" pitchFamily="34" charset="0"/>
              </a:rPr>
              <a:t>је условљено обликом усвојења које сваки правни поредак нормира, и од те чињенице зависиће и наследноправни положај адоптивних сродника (да ли је у питању потпуно или непотпуно сувојење); важећи </a:t>
            </a:r>
            <a:r>
              <a:rPr lang="sr-Cyrl-RS" sz="2300" i="1" dirty="0">
                <a:latin typeface="Arial Narrow" panose="020B0606020202030204" pitchFamily="34" charset="0"/>
              </a:rPr>
              <a:t>Породични закон РС </a:t>
            </a:r>
            <a:r>
              <a:rPr lang="sr-Cyrl-RS" sz="2300" dirty="0">
                <a:latin typeface="Arial Narrow" panose="020B0606020202030204" pitchFamily="34" charset="0"/>
              </a:rPr>
              <a:t>регулише само потпуно усвојење; како је претходни </a:t>
            </a:r>
            <a:r>
              <a:rPr lang="sr-Cyrl-RS" sz="2300" i="1" dirty="0">
                <a:latin typeface="Arial Narrow" panose="020B0606020202030204" pitchFamily="34" charset="0"/>
              </a:rPr>
              <a:t>Закон о браку и породичним односима</a:t>
            </a:r>
            <a:r>
              <a:rPr lang="sr-Cyrl-RS" sz="2300" dirty="0">
                <a:latin typeface="Arial Narrow" panose="020B0606020202030204" pitchFamily="34" charset="0"/>
              </a:rPr>
              <a:t> нормирао облик непотпуног  усвојења, </a:t>
            </a:r>
            <a:r>
              <a:rPr lang="sr-Cyrl-RS" sz="2300" i="1" dirty="0">
                <a:latin typeface="Arial Narrow" panose="020B0606020202030204" pitchFamily="34" charset="0"/>
              </a:rPr>
              <a:t>Закон о наслеђивању РС</a:t>
            </a:r>
            <a:r>
              <a:rPr lang="sr-Cyrl-RS" sz="2300" dirty="0">
                <a:latin typeface="Arial Narrow" panose="020B0606020202030204" pitchFamily="34" charset="0"/>
              </a:rPr>
              <a:t>  прописује и последице непотпуног усвојења;</a:t>
            </a:r>
            <a:endParaRPr lang="sr-Latn-RS" sz="2300" dirty="0">
              <a:latin typeface="Arial Narrow" panose="020B0606020202030204" pitchFamily="34" charset="0"/>
            </a:endParaRPr>
          </a:p>
          <a:p>
            <a:endParaRPr lang="sr-Latn-R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1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003232" cy="6141296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Б.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Чињенице које имају допунски карактер </a:t>
            </a:r>
            <a:r>
              <a:rPr lang="sr-Cyrl-RS" b="1" dirty="0">
                <a:latin typeface="Arial Narrow" panose="020B0606020202030204" pitchFamily="34" charset="0"/>
              </a:rPr>
              <a:t>у формулисању правила закоснког </a:t>
            </a:r>
            <a:r>
              <a:rPr lang="sr-Cyrl-RS" b="1" dirty="0" smtClean="0">
                <a:latin typeface="Arial Narrow" panose="020B0606020202030204" pitchFamily="34" charset="0"/>
              </a:rPr>
              <a:t>наслеђивања:</a:t>
            </a:r>
            <a:endParaRPr lang="sr-Cyrl-RS" b="1" dirty="0">
              <a:latin typeface="Arial Narrow" panose="020B0606020202030204" pitchFamily="34" charset="0"/>
            </a:endParaRPr>
          </a:p>
          <a:p>
            <a:pPr marL="365760" lvl="1" indent="0">
              <a:buNone/>
            </a:pPr>
            <a:r>
              <a:rPr lang="sr-Cyrl-RS" i="1" dirty="0" smtClean="0">
                <a:latin typeface="Arial Narrow" panose="020B0606020202030204" pitchFamily="34" charset="0"/>
              </a:rPr>
              <a:t>-имовинске </a:t>
            </a:r>
            <a:r>
              <a:rPr lang="sr-Cyrl-RS" i="1" dirty="0">
                <a:latin typeface="Arial Narrow" panose="020B0606020202030204" pitchFamily="34" charset="0"/>
              </a:rPr>
              <a:t>прилике наследника</a:t>
            </a:r>
            <a:r>
              <a:rPr lang="sr-Cyrl-RS" dirty="0">
                <a:latin typeface="Arial Narrow" panose="020B0606020202030204" pitchFamily="34" charset="0"/>
              </a:rPr>
              <a:t>,</a:t>
            </a:r>
            <a:r>
              <a:rPr lang="sr-Cyrl-RS" i="1" dirty="0">
                <a:latin typeface="Arial Narrow" panose="020B0606020202030204" pitchFamily="34" charset="0"/>
              </a:rPr>
              <a:t>способност за привређивање, порекло и намена добара која улазе у састав заоставштне, заједница живота са оставиоцем;</a:t>
            </a:r>
            <a:endParaRPr lang="sr-Latn-RS" dirty="0">
              <a:latin typeface="Arial Narrow" panose="020B0606020202030204" pitchFamily="34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sr-Cyrl-RS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</a:t>
            </a:r>
            <a:r>
              <a:rPr lang="sr-Cyrl-RS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аједница </a:t>
            </a:r>
            <a:r>
              <a:rPr lang="sr-Cyrl-RS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живота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</a:t>
            </a:r>
            <a:r>
              <a:rPr lang="sr-Cyrl-RS" dirty="0">
                <a:latin typeface="Arial Narrow" panose="020B0606020202030204" pitchFamily="34" charset="0"/>
              </a:rPr>
              <a:t>са оставиоцем представља основ за стицање права на оставиочеве предмете </a:t>
            </a:r>
            <a:r>
              <a:rPr lang="sr-Cyrl-RS" dirty="0" smtClean="0">
                <a:latin typeface="Arial Narrow" panose="020B0606020202030204" pitchFamily="34" charset="0"/>
              </a:rPr>
              <a:t>домаћинства / </a:t>
            </a:r>
            <a:r>
              <a:rPr lang="sr-Cyrl-RS" dirty="0">
                <a:latin typeface="Arial Narrow" panose="020B0606020202030204" pitchFamily="34" charset="0"/>
              </a:rPr>
              <a:t>ова чињеница долази до изражаја и у вези са правом одређених законских наследника да им припадне одговарајући део имовине који је сразмеран њиховом доприносу у повећању оставиочеве имовине (то је случај и са земљама бивше </a:t>
            </a:r>
            <a:r>
              <a:rPr lang="sr-Cyrl-RS" dirty="0" smtClean="0">
                <a:latin typeface="Arial Narrow" panose="020B0606020202030204" pitchFamily="34" charset="0"/>
              </a:rPr>
              <a:t>СФРЈ /</a:t>
            </a:r>
            <a:r>
              <a:rPr lang="sr-Cyrl-RS" dirty="0">
                <a:latin typeface="Arial Narrow" panose="020B0606020202030204" pitchFamily="34" charset="0"/>
              </a:rPr>
              <a:t>има одговарајући утицај на могућност измена у наследноправном положају, како оставиочевог супружника, тако и одређеног круга </a:t>
            </a:r>
            <a:r>
              <a:rPr lang="sr-Cyrl-RS" dirty="0" smtClean="0">
                <a:latin typeface="Arial Narrow" panose="020B0606020202030204" pitchFamily="34" charset="0"/>
              </a:rPr>
              <a:t>оставиочевих сродника </a:t>
            </a:r>
            <a:r>
              <a:rPr lang="sr-Cyrl-RS" dirty="0">
                <a:latin typeface="Arial Narrow" panose="020B0606020202030204" pitchFamily="34" charset="0"/>
              </a:rPr>
              <a:t>(у односу  на онај који би они имали према редовним правилима законског наслеђивања).</a:t>
            </a:r>
            <a:endParaRPr lang="sr-Latn-RS" dirty="0">
              <a:latin typeface="Arial Narrow" panose="020B0606020202030204" pitchFamily="34" charset="0"/>
            </a:endParaRPr>
          </a:p>
          <a:p>
            <a:endParaRPr lang="sr-Latn-R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51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8219256" cy="5925272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 startAt="2"/>
            </a:pPr>
            <a:r>
              <a:rPr lang="sr-Cyrl-RS" sz="2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</a:t>
            </a:r>
            <a:r>
              <a:rPr lang="sr-Cyrl-RS" sz="21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мовинско </a:t>
            </a:r>
            <a:r>
              <a:rPr lang="sr-Cyrl-RS" sz="2100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стање</a:t>
            </a:r>
            <a:r>
              <a:rPr lang="sr-Cyrl-RS" sz="21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sz="2100" dirty="0">
                <a:latin typeface="Arial Narrow" panose="020B0606020202030204" pitchFamily="34" charset="0"/>
              </a:rPr>
              <a:t>појединих законских наследника и њихова </a:t>
            </a:r>
            <a:r>
              <a:rPr lang="sr-Cyrl-RS" sz="2100" b="1" i="1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способност за привређивање </a:t>
            </a:r>
            <a:r>
              <a:rPr lang="sr-Cyrl-RS" sz="2100" b="1" dirty="0">
                <a:latin typeface="Arial Narrow" panose="020B0606020202030204" pitchFamily="34" charset="0"/>
              </a:rPr>
              <a:t>,</a:t>
            </a:r>
            <a:r>
              <a:rPr lang="sr-Cyrl-RS" sz="2100" dirty="0">
                <a:latin typeface="Arial Narrow" panose="020B0606020202030204" pitchFamily="34" charset="0"/>
              </a:rPr>
              <a:t> представљају чињенице које имају одговарајући утицај на:</a:t>
            </a:r>
            <a:endParaRPr lang="sr-Latn-RS" sz="2100" dirty="0">
              <a:latin typeface="Arial Narrow" panose="020B0606020202030204" pitchFamily="34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r-Cyrl-RS" i="1" dirty="0">
                <a:latin typeface="Arial Narrow" panose="020B0606020202030204" pitchFamily="34" charset="0"/>
              </a:rPr>
              <a:t>правила редовног </a:t>
            </a:r>
            <a:r>
              <a:rPr lang="sr-Cyrl-RS" i="1" dirty="0" smtClean="0">
                <a:latin typeface="Arial Narrow" panose="020B0606020202030204" pitchFamily="34" charset="0"/>
              </a:rPr>
              <a:t>законског </a:t>
            </a:r>
            <a:r>
              <a:rPr lang="sr-Cyrl-RS" i="1" dirty="0">
                <a:latin typeface="Arial Narrow" panose="020B0606020202030204" pitchFamily="34" charset="0"/>
              </a:rPr>
              <a:t>наслеђивања</a:t>
            </a:r>
            <a:r>
              <a:rPr lang="sr-Cyrl-RS" dirty="0">
                <a:latin typeface="Arial Narrow" panose="020B0606020202030204" pitchFamily="34" charset="0"/>
              </a:rPr>
              <a:t>: може доћи до смањења или повећања фиксно одређеног законског наследног дела наследника с обзиром на њихово имовно стање и радну спосоност;</a:t>
            </a:r>
            <a:endParaRPr lang="sr-Latn-RS" dirty="0">
              <a:latin typeface="Arial Narrow" panose="020B0606020202030204" pitchFamily="34" charset="0"/>
            </a:endParaRPr>
          </a:p>
          <a:p>
            <a:pPr lvl="1" algn="just"/>
            <a:r>
              <a:rPr lang="sr-Cyrl-RS" i="1" dirty="0">
                <a:latin typeface="Arial Narrow" panose="020B0606020202030204" pitchFamily="34" charset="0"/>
              </a:rPr>
              <a:t>правила императивног законског наслеђивања</a:t>
            </a:r>
            <a:r>
              <a:rPr lang="sr-Cyrl-RS" dirty="0">
                <a:latin typeface="Arial Narrow" panose="020B0606020202030204" pitchFamily="34" charset="0"/>
              </a:rPr>
              <a:t>: поједине категорије оставиочевих крвних сродника могу постати нужни наследници ако су неспособни за рад и немају нужних средстава за живот;  </a:t>
            </a:r>
            <a:endParaRPr lang="sr-Cyrl-RS" dirty="0" smtClean="0">
              <a:latin typeface="Arial Narrow" panose="020B0606020202030204" pitchFamily="34" charset="0"/>
            </a:endParaRPr>
          </a:p>
          <a:p>
            <a:pPr lvl="1"/>
            <a:r>
              <a:rPr lang="sr-Cyrl-RS" dirty="0" smtClean="0">
                <a:latin typeface="Arial Narrow" panose="020B0606020202030204" pitchFamily="34" charset="0"/>
              </a:rPr>
              <a:t>Утицај </a:t>
            </a:r>
            <a:r>
              <a:rPr lang="sr-Cyrl-RS" b="1" i="1" dirty="0">
                <a:latin typeface="Arial Narrow" panose="020B0606020202030204" pitchFamily="34" charset="0"/>
              </a:rPr>
              <a:t>имовинског стања</a:t>
            </a:r>
            <a:r>
              <a:rPr lang="sr-Cyrl-RS" i="1" dirty="0"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на конструкцију правила законског наслеђивања, у праву   Србије долази до изражаја и у вези са наследноправним положајем усвојиоца из непотпуног усвојења; </a:t>
            </a:r>
            <a:endParaRPr lang="sr-Latn-RS" dirty="0">
              <a:latin typeface="Arial Narrow" panose="020B0606020202030204" pitchFamily="34" charset="0"/>
            </a:endParaRPr>
          </a:p>
          <a:p>
            <a:pPr marL="457200" lvl="0" indent="-457200">
              <a:buFont typeface="+mj-lt"/>
              <a:buAutoNum type="arabicPeriod" startAt="2"/>
            </a:pPr>
            <a:r>
              <a:rPr lang="sr-Cyrl-RS" sz="2100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</a:t>
            </a:r>
            <a:r>
              <a:rPr lang="sr-Cyrl-RS" sz="21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валитативне </a:t>
            </a:r>
            <a:r>
              <a:rPr lang="sr-Cyrl-RS" sz="2100" b="1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карактеристике </a:t>
            </a:r>
            <a:r>
              <a:rPr lang="sr-Cyrl-RS" sz="21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добара </a:t>
            </a:r>
            <a:r>
              <a:rPr lang="sr-Cyrl-RS" sz="2100" b="1" dirty="0">
                <a:latin typeface="Arial Narrow" panose="020B0606020202030204" pitchFamily="34" charset="0"/>
              </a:rPr>
              <a:t>која улазе у заоставштину:</a:t>
            </a:r>
            <a:endParaRPr lang="sr-Latn-RS" sz="2100" dirty="0">
              <a:latin typeface="Arial Narrow" panose="020B0606020202030204" pitchFamily="34" charset="0"/>
            </a:endParaRPr>
          </a:p>
          <a:p>
            <a:pPr lvl="1"/>
            <a:r>
              <a:rPr lang="sr-Cyrl-RS" b="1" i="1" dirty="0">
                <a:latin typeface="Arial Narrow" panose="020B0606020202030204" pitchFamily="34" charset="0"/>
              </a:rPr>
              <a:t>порекло добара</a:t>
            </a:r>
            <a:r>
              <a:rPr lang="sr-Cyrl-RS" dirty="0">
                <a:latin typeface="Arial Narrow" panose="020B0606020202030204" pitchFamily="34" charset="0"/>
              </a:rPr>
              <a:t>-наследници другог наследног реда могу тражити смањење наследног дела брачног друга ако више од половине посебне имовине оставиоца (гледано по вредности) чине наслеђена добра;</a:t>
            </a:r>
            <a:endParaRPr lang="sr-Latn-RS" dirty="0">
              <a:latin typeface="Arial Narrow" panose="020B0606020202030204" pitchFamily="34" charset="0"/>
            </a:endParaRPr>
          </a:p>
          <a:p>
            <a:pPr lvl="1"/>
            <a:r>
              <a:rPr lang="sr-Cyrl-RS" b="1" i="1" dirty="0">
                <a:latin typeface="Arial Narrow" panose="020B0606020202030204" pitchFamily="34" charset="0"/>
              </a:rPr>
              <a:t>намена добара</a:t>
            </a:r>
            <a:r>
              <a:rPr lang="sr-Cyrl-RS" dirty="0">
                <a:latin typeface="Arial Narrow" panose="020B0606020202030204" pitchFamily="34" charset="0"/>
              </a:rPr>
              <a:t>-предмети домаћинства </a:t>
            </a:r>
            <a:endParaRPr lang="sr-Latn-RS" dirty="0">
              <a:latin typeface="Arial Narrow" panose="020B060602020203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endParaRPr lang="sr-Latn-RS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9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931224" cy="5925272"/>
          </a:xfrm>
        </p:spPr>
        <p:txBody>
          <a:bodyPr/>
          <a:lstStyle/>
          <a:p>
            <a:r>
              <a:rPr lang="sr-Cyrl-RS" b="1" i="1" dirty="0"/>
              <a:t>Литература:</a:t>
            </a:r>
            <a:endParaRPr lang="en-US" b="1" i="1" dirty="0"/>
          </a:p>
          <a:p>
            <a:pPr algn="just">
              <a:buFont typeface="Arial" pitchFamily="34" charset="0"/>
              <a:buChar char="•"/>
            </a:pPr>
            <a:r>
              <a:rPr lang="sr-Cyrl-RS" sz="2200" dirty="0"/>
              <a:t>Н. Стојановић, </a:t>
            </a:r>
            <a:r>
              <a:rPr lang="sr-Cyrl-RS" sz="2200" i="1" dirty="0"/>
              <a:t> Наследно право,</a:t>
            </a:r>
            <a:r>
              <a:rPr lang="sr-Cyrl-RS" sz="2200" dirty="0"/>
              <a:t> Ниш, 2011, стр. 76-91, 94-102;  </a:t>
            </a:r>
            <a:endParaRPr lang="sr-Cyrl-RS" sz="2200" dirty="0"/>
          </a:p>
          <a:p>
            <a:pPr algn="just">
              <a:buFont typeface="Arial" pitchFamily="34" charset="0"/>
              <a:buChar char="•"/>
            </a:pPr>
            <a:r>
              <a:rPr lang="sr-Cyrl-RS" sz="2200" dirty="0" smtClean="0"/>
              <a:t>Ј</a:t>
            </a:r>
            <a:r>
              <a:rPr lang="sr-Cyrl-RS" sz="2200" dirty="0"/>
              <a:t>. Видић, </a:t>
            </a:r>
            <a:r>
              <a:rPr lang="sr-Cyrl-RS" sz="2200" i="1" dirty="0"/>
              <a:t>Однос </a:t>
            </a:r>
            <a:r>
              <a:rPr lang="sr-Cyrl-RS" sz="2200" i="1" dirty="0" smtClean="0"/>
              <a:t>сродства, </a:t>
            </a:r>
            <a:r>
              <a:rPr lang="sr-Cyrl-RS" sz="2200" i="1" dirty="0"/>
              <a:t>брака и ванбрачне заједнице</a:t>
            </a:r>
            <a:r>
              <a:rPr lang="sr-Cyrl-RS" sz="2200" dirty="0"/>
              <a:t>, Зборник радова Правног факултета у </a:t>
            </a:r>
            <a:r>
              <a:rPr lang="sr-Cyrl-RS" sz="2200" dirty="0" smtClean="0"/>
              <a:t>Новом </a:t>
            </a:r>
            <a:r>
              <a:rPr lang="sr-Cyrl-RS" sz="2200" dirty="0"/>
              <a:t>Саду, 1/2009 (стр.219-248</a:t>
            </a:r>
            <a:r>
              <a:rPr lang="sr-Cyrl-RS" sz="2200" dirty="0" smtClean="0"/>
              <a:t>);</a:t>
            </a:r>
            <a:endParaRPr lang="sr-Cyrl-RS" sz="2200" dirty="0"/>
          </a:p>
          <a:p>
            <a:pPr algn="just">
              <a:buFont typeface="Arial" pitchFamily="34" charset="0"/>
              <a:buChar char="•"/>
            </a:pPr>
            <a:r>
              <a:rPr lang="sr-Cyrl-RS" sz="2200" dirty="0" smtClean="0"/>
              <a:t>Ј</a:t>
            </a:r>
            <a:r>
              <a:rPr lang="sr-Cyrl-RS" sz="2200" dirty="0"/>
              <a:t>. Видић Трнинић, </a:t>
            </a:r>
            <a:r>
              <a:rPr lang="sr-Cyrl-RS" sz="2200" i="1" dirty="0"/>
              <a:t>Утицај заједнице живота, имовног стања и радне способности на конструкцију правила законског наслеђивања</a:t>
            </a:r>
            <a:r>
              <a:rPr lang="sr-Cyrl-RS" sz="2200" dirty="0"/>
              <a:t>,  Зборник радова Правног факултета у Новом Саду, 4/2015 (стр. 1761–1787);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15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Уопштено</a:t>
            </a:r>
            <a:endParaRPr lang="sr-Latn-RS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147248" cy="5637240"/>
          </a:xfrm>
        </p:spPr>
        <p:txBody>
          <a:bodyPr>
            <a:normAutofit fontScale="92500" lnSpcReduction="10000"/>
          </a:bodyPr>
          <a:lstStyle/>
          <a:p>
            <a:r>
              <a:rPr lang="sr-Cyrl-RS" i="1" dirty="0">
                <a:latin typeface="Arial Narrow" panose="020B0606020202030204" pitchFamily="34" charset="0"/>
              </a:rPr>
              <a:t>Савремени правни пореци</a:t>
            </a:r>
            <a:r>
              <a:rPr lang="sr-Cyrl-RS" dirty="0">
                <a:latin typeface="Arial Narrow" panose="020B0606020202030204" pitchFamily="34" charset="0"/>
              </a:rPr>
              <a:t> евро-континенталне правне традиције - правила законског наслеђивања заснивају на чињеницама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сродства</a:t>
            </a:r>
            <a:r>
              <a:rPr lang="sr-Cyrl-R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b="1" dirty="0">
                <a:latin typeface="Arial Narrow" panose="020B0606020202030204" pitchFamily="34" charset="0"/>
              </a:rPr>
              <a:t>и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брака</a:t>
            </a:r>
            <a:r>
              <a:rPr lang="sr-Cyrl-RS" dirty="0">
                <a:latin typeface="Arial Narrow" panose="020B0606020202030204" pitchFamily="34" charset="0"/>
              </a:rPr>
              <a:t>, а велики број ових поредака и на чињеници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ванбрачне заједнице</a:t>
            </a:r>
            <a:r>
              <a:rPr lang="sr-Cyrl-RS" dirty="0">
                <a:latin typeface="Arial Narrow" panose="020B0606020202030204" pitchFamily="34" charset="0"/>
              </a:rPr>
              <a:t> и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регистрованих партнерстава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. </a:t>
            </a:r>
            <a:endParaRPr lang="sr-Latn-RS" dirty="0">
              <a:solidFill>
                <a:schemeClr val="accent3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lvl="0"/>
            <a:r>
              <a:rPr lang="sr-Cyrl-RS" dirty="0">
                <a:latin typeface="Arial Narrow" panose="020B0606020202030204" pitchFamily="34" charset="0"/>
              </a:rPr>
              <a:t>О</a:t>
            </a:r>
            <a:r>
              <a:rPr lang="sr-Cyrl-RS" dirty="0" smtClean="0">
                <a:latin typeface="Arial Narrow" panose="020B0606020202030204" pitchFamily="34" charset="0"/>
              </a:rPr>
              <a:t>не </a:t>
            </a:r>
            <a:r>
              <a:rPr lang="sr-Cyrl-RS" dirty="0">
                <a:latin typeface="Arial Narrow" panose="020B0606020202030204" pitchFamily="34" charset="0"/>
              </a:rPr>
              <a:t>имају карактер самосталних чињеница у конструкцији ових правила, односно представљају </a:t>
            </a:r>
            <a:r>
              <a:rPr lang="sr-Cyrl-RS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самостални основ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за стицање наследничког својства. </a:t>
            </a:r>
            <a:endParaRPr lang="sr-Latn-RS" dirty="0">
              <a:latin typeface="Arial Narrow" panose="020B0606020202030204" pitchFamily="34" charset="0"/>
            </a:endParaRPr>
          </a:p>
          <a:p>
            <a:pPr lvl="0"/>
            <a:r>
              <a:rPr lang="sr-Cyrl-RS" dirty="0">
                <a:latin typeface="Arial Narrow" panose="020B0606020202030204" pitchFamily="34" charset="0"/>
              </a:rPr>
              <a:t>О</a:t>
            </a:r>
            <a:r>
              <a:rPr lang="sr-Cyrl-RS" dirty="0" smtClean="0">
                <a:latin typeface="Arial Narrow" panose="020B0606020202030204" pitchFamily="34" charset="0"/>
              </a:rPr>
              <a:t>дговарајући </a:t>
            </a:r>
            <a:r>
              <a:rPr lang="sr-Cyrl-RS" dirty="0">
                <a:latin typeface="Arial Narrow" panose="020B0606020202030204" pitchFamily="34" charset="0"/>
              </a:rPr>
              <a:t>утицај на конструкцију правила законског наслеђивања у одређеном броју савремених законодавстава Европе, имају и друге чињенице: </a:t>
            </a:r>
            <a:r>
              <a:rPr lang="sr-Cyrl-R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заједница живота са оставиоцем, имовинско стање наследника</a:t>
            </a:r>
            <a:r>
              <a:rPr lang="sr-Cyrl-RS" dirty="0">
                <a:latin typeface="Arial Narrow" panose="020B0606020202030204" pitchFamily="34" charset="0"/>
              </a:rPr>
              <a:t>, </a:t>
            </a:r>
            <a:r>
              <a:rPr lang="sr-Cyrl-R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радна способност </a:t>
            </a:r>
            <a:r>
              <a:rPr lang="sr-Cyrl-RS" dirty="0">
                <a:latin typeface="Arial Narrow" panose="020B0606020202030204" pitchFamily="34" charset="0"/>
              </a:rPr>
              <a:t>наследника, као и </a:t>
            </a:r>
            <a:r>
              <a:rPr lang="sr-Cyrl-R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издржавање од стране оставиоца</a:t>
            </a:r>
            <a:r>
              <a:rPr lang="sr-Cyrl-RS" dirty="0">
                <a:latin typeface="Arial Narrow" panose="020B0606020202030204" pitchFamily="34" charset="0"/>
              </a:rPr>
              <a:t>, које је тесно повезано са последње споменутим чињеницама, с обзиром на то да потребу за издржавањем, по правилу има оно лице које је лошег имовинског стања и неспособно је за рад</a:t>
            </a:r>
            <a:endParaRPr lang="sr-Latn-RS" dirty="0">
              <a:latin typeface="Arial Narrow" panose="020B0606020202030204" pitchFamily="34" charset="0"/>
            </a:endParaRPr>
          </a:p>
          <a:p>
            <a:pPr lvl="0"/>
            <a:r>
              <a:rPr lang="sr-Cyrl-R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</a:t>
            </a:r>
            <a:r>
              <a:rPr lang="sr-Cyrl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еке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од ових чињеница у појединим правима имају </a:t>
            </a:r>
            <a:r>
              <a:rPr lang="sr-Cyrl-R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самосталан утицај </a:t>
            </a:r>
            <a:r>
              <a:rPr lang="sr-Cyrl-RS" dirty="0">
                <a:latin typeface="Arial Narrow" panose="020B0606020202030204" pitchFamily="34" charset="0"/>
              </a:rPr>
              <a:t>на конструкцију правила законског наслеђивања, док неке не</a:t>
            </a:r>
            <a:r>
              <a:rPr lang="sr-Cyrl-RS" dirty="0" smtClean="0">
                <a:latin typeface="Arial Narrow" panose="020B0606020202030204" pitchFamily="34" charset="0"/>
              </a:rPr>
              <a:t>.</a:t>
            </a:r>
            <a:endParaRPr lang="sr-Latn-R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38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sr-Cyrl-RS" sz="2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sr-Cyrl-RS" sz="2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Сродство </a:t>
            </a:r>
            <a:endParaRPr lang="sr-Latn-RS" sz="26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b="1" i="1" dirty="0">
                <a:latin typeface="Arial Narrow" panose="020B0606020202030204" pitchFamily="34" charset="0"/>
              </a:rPr>
              <a:t>Чињеница сродства </a:t>
            </a:r>
            <a:r>
              <a:rPr lang="sr-Cyrl-RS" dirty="0">
                <a:latin typeface="Arial Narrow" panose="020B0606020202030204" pitchFamily="34" charset="0"/>
              </a:rPr>
              <a:t> данас има најјачи утицај у формулисање правила законског наслеђивања (како редовног, тако и императивног законског наслеђивања) у свим упоредним законодавствима. 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dirty="0" smtClean="0">
                <a:latin typeface="Arial Narrow" panose="020B0606020202030204" pitchFamily="34" charset="0"/>
              </a:rPr>
              <a:t>Разликујемо: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sz="2400" dirty="0">
                <a:latin typeface="Arial Narrow" panose="020B0606020202030204" pitchFamily="34" charset="0"/>
              </a:rPr>
              <a:t>к</a:t>
            </a:r>
            <a:r>
              <a:rPr lang="sr-Cyrl-RS" sz="2400" dirty="0" smtClean="0">
                <a:latin typeface="Arial Narrow" panose="020B0606020202030204" pitchFamily="34" charset="0"/>
              </a:rPr>
              <a:t>рвно сродство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sz="2400" dirty="0" smtClean="0">
                <a:latin typeface="Arial Narrow" panose="020B0606020202030204" pitchFamily="34" charset="0"/>
              </a:rPr>
              <a:t>грађанско сродство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sz="2400" dirty="0" smtClean="0">
                <a:latin typeface="Arial Narrow" panose="020B0606020202030204" pitchFamily="34" charset="0"/>
              </a:rPr>
              <a:t>тазбинско сродство</a:t>
            </a:r>
            <a:endParaRPr lang="sr-Latn-RS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14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sr-Cyrl-RS" sz="2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Крвно сродство </a:t>
            </a:r>
            <a:endParaRPr lang="sr-Latn-RS" sz="26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r>
              <a:rPr lang="sr-Cyrl-RS" b="1" dirty="0" smtClean="0">
                <a:latin typeface="Arial Narrow" panose="020B0606020202030204" pitchFamily="34" charset="0"/>
              </a:rPr>
              <a:t>Крвно сродство је </a:t>
            </a:r>
            <a:r>
              <a:rPr lang="sr-Cyrl-RS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основна </a:t>
            </a:r>
            <a:r>
              <a:rPr lang="sr-Cyrl-RS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чињеница  </a:t>
            </a:r>
            <a:r>
              <a:rPr lang="sr-Cyrl-RS" b="1" dirty="0">
                <a:latin typeface="Arial Narrow" panose="020B0606020202030204" pitchFamily="34" charset="0"/>
              </a:rPr>
              <a:t>уз помоћ које савремени правни пореци конструишу своје законске наследне редове.  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Крвни сродници имају </a:t>
            </a:r>
            <a:r>
              <a:rPr lang="sr-Cyrl-R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иста законска наследна права</a:t>
            </a:r>
            <a:r>
              <a:rPr lang="sr-Cyrl-RS" dirty="0">
                <a:latin typeface="Arial Narrow" panose="020B0606020202030204" pitchFamily="34" charset="0"/>
              </a:rPr>
              <a:t>, без обзира да ли их са оставиоцем везује однос брачног и ванбрачног сродства .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У савременим законодавствима Европе разликују се </a:t>
            </a:r>
            <a:r>
              <a:rPr lang="sr-Cyrl-RS" i="1" dirty="0">
                <a:latin typeface="Arial Narrow" panose="020B0606020202030204" pitchFamily="34" charset="0"/>
              </a:rPr>
              <a:t>две основне концепције</a:t>
            </a:r>
            <a:r>
              <a:rPr lang="sr-Cyrl-RS" dirty="0">
                <a:latin typeface="Arial Narrow" panose="020B0606020202030204" pitchFamily="34" charset="0"/>
              </a:rPr>
              <a:t>, с обзиром на  ширину </a:t>
            </a:r>
            <a:r>
              <a:rPr lang="sr-Cyrl-RS" i="1" dirty="0">
                <a:latin typeface="Arial Narrow" panose="020B0606020202030204" pitchFamily="34" charset="0"/>
              </a:rPr>
              <a:t>круга  предака</a:t>
            </a:r>
            <a:r>
              <a:rPr lang="sr-Cyrl-RS" dirty="0">
                <a:latin typeface="Arial Narrow" panose="020B0606020202030204" pitchFamily="34" charset="0"/>
              </a:rPr>
              <a:t> и </a:t>
            </a:r>
            <a:r>
              <a:rPr lang="sr-Cyrl-RS" i="1" dirty="0">
                <a:latin typeface="Arial Narrow" panose="020B0606020202030204" pitchFamily="34" charset="0"/>
              </a:rPr>
              <a:t>побочних сродника</a:t>
            </a:r>
            <a:r>
              <a:rPr lang="sr-Cyrl-RS" dirty="0">
                <a:latin typeface="Arial Narrow" panose="020B0606020202030204" pitchFamily="34" charset="0"/>
              </a:rPr>
              <a:t> који се могу позивати на наслеђе као законски наследници</a:t>
            </a:r>
            <a:r>
              <a:rPr lang="sr-Cyrl-RS" dirty="0" smtClean="0">
                <a:latin typeface="Arial Narrow" panose="020B0606020202030204" pitchFamily="34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>
                <a:latin typeface="Arial Narrow" panose="020B0606020202030204" pitchFamily="34" charset="0"/>
              </a:rPr>
              <a:t>Концепција </a:t>
            </a:r>
            <a:r>
              <a:rPr lang="ru-RU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суженог </a:t>
            </a:r>
            <a:r>
              <a:rPr lang="ru-RU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круга </a:t>
            </a:r>
            <a:r>
              <a:rPr lang="ru-RU" dirty="0">
                <a:latin typeface="Arial Narrow" panose="020B0606020202030204" pitchFamily="34" charset="0"/>
              </a:rPr>
              <a:t>крвних </a:t>
            </a:r>
            <a:r>
              <a:rPr lang="ru-RU" dirty="0" smtClean="0">
                <a:latin typeface="Arial Narrow" panose="020B0606020202030204" pitchFamily="34" charset="0"/>
              </a:rPr>
              <a:t>сродника</a:t>
            </a:r>
            <a:endParaRPr lang="ru-RU" dirty="0">
              <a:latin typeface="Arial Narrow" panose="020B0606020202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ru-RU" dirty="0">
                <a:latin typeface="Arial Narrow" panose="020B0606020202030204" pitchFamily="34" charset="0"/>
              </a:rPr>
              <a:t>Концепција </a:t>
            </a:r>
            <a:r>
              <a:rPr lang="ru-RU" i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неограниченог обима </a:t>
            </a:r>
            <a:r>
              <a:rPr lang="ru-RU" dirty="0">
                <a:latin typeface="Arial Narrow" panose="020B0606020202030204" pitchFamily="34" charset="0"/>
              </a:rPr>
              <a:t>крвних сродника  (право Немачке и Енглеске)</a:t>
            </a:r>
            <a:endParaRPr lang="sr-Latn-R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0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2600" cap="none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а.а</a:t>
            </a:r>
            <a:r>
              <a:rPr lang="ru-RU" sz="2600" cap="none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600" cap="none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Концепција </a:t>
            </a:r>
            <a:r>
              <a:rPr lang="ru-RU" sz="2600" cap="none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суженог  круга крвних сродника</a:t>
            </a:r>
            <a:endParaRPr lang="sr-Latn-RS" sz="2600" cap="none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19256" cy="5205192"/>
          </a:xfrm>
        </p:spPr>
        <p:txBody>
          <a:bodyPr>
            <a:noAutofit/>
          </a:bodyPr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Концепција ограниченог обима крвног сродства (у већини држава евро-континенталне правне традиције)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:</a:t>
            </a:r>
          </a:p>
          <a:p>
            <a:pPr lvl="0"/>
            <a:r>
              <a:rPr lang="sr-Cyrl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Подударност -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 погледу наследноправног положаја </a:t>
            </a:r>
            <a:r>
              <a:rPr lang="sr-Cyrl-R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оставиочевих </a:t>
            </a:r>
            <a:r>
              <a:rPr lang="sr-Cyrl-R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потомака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:</a:t>
            </a:r>
            <a:endParaRPr lang="sr-Latn-R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деца и остали потомци оставиоца традиционално се јављају као законски наследници оставиоца (редовни и нужни); </a:t>
            </a:r>
            <a:endParaRPr lang="sr-Cyrl-R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она </a:t>
            </a:r>
            <a:r>
              <a:rPr lang="sr-Cyrl-R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су по правилу у привилегованом положају у односу остале законске  наследнике, искључујући пре свега претке из наслеђа; </a:t>
            </a:r>
            <a:endParaRPr lang="sr-Cyrl-R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sr-Cyrl-R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њихов </a:t>
            </a:r>
            <a:r>
              <a:rPr lang="sr-Cyrl-R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наследноправни положај је, по правилу најповољнији, или пак изједначен са наследноправним положајем оставиочевог супружника као законског наследника.</a:t>
            </a:r>
            <a:endParaRPr lang="sr-Latn-R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endParaRPr lang="sr-Latn-R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0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764704"/>
            <a:ext cx="8280920" cy="5400600"/>
          </a:xfrm>
        </p:spPr>
        <p:txBody>
          <a:bodyPr>
            <a:noAutofit/>
          </a:bodyPr>
          <a:lstStyle/>
          <a:p>
            <a:pPr lvl="0"/>
            <a:r>
              <a:rPr lang="sr-Cyrl-R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Разлике</a:t>
            </a:r>
            <a:r>
              <a:rPr lang="sr-Cyrl-RS" b="1" dirty="0">
                <a:latin typeface="Arial Narrow" panose="020B0606020202030204" pitchFamily="34" charset="0"/>
              </a:rPr>
              <a:t> - </a:t>
            </a:r>
            <a:r>
              <a:rPr lang="sr-Cyrl-RS" dirty="0">
                <a:latin typeface="Arial Narrow" panose="020B0606020202030204" pitchFamily="34" charset="0"/>
              </a:rPr>
              <a:t> у погледу 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  <a:latin typeface="Arial Narrow" panose="020B0606020202030204" pitchFamily="34" charset="0"/>
              </a:rPr>
              <a:t>ширине круга </a:t>
            </a:r>
            <a:r>
              <a:rPr lang="sr-Cyrl-RS" i="1" dirty="0">
                <a:latin typeface="Arial Narrow" panose="020B0606020202030204" pitchFamily="34" charset="0"/>
              </a:rPr>
              <a:t>предака и круга побочних сродника</a:t>
            </a:r>
            <a:r>
              <a:rPr lang="sr-Cyrl-RS" dirty="0">
                <a:latin typeface="Arial Narrow" panose="020B0606020202030204" pitchFamily="34" charset="0"/>
              </a:rPr>
              <a:t>: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У појединим правима круг предака је 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неограничен</a:t>
            </a:r>
            <a:r>
              <a:rPr lang="sr-Cyrl-RS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(право Србије и </a:t>
            </a:r>
            <a:r>
              <a:rPr lang="sr-Cyrl-RS" dirty="0">
                <a:latin typeface="Arial Narrow" panose="020B0606020202030204" pitchFamily="34" charset="0"/>
              </a:rPr>
              <a:t>Хрватске). </a:t>
            </a:r>
            <a:r>
              <a:rPr lang="sr-Cyrl-RS" dirty="0" smtClean="0">
                <a:latin typeface="Arial Narrow" panose="020B0606020202030204" pitchFamily="34" charset="0"/>
              </a:rPr>
              <a:t>Наслеђују: р</a:t>
            </a:r>
            <a:r>
              <a:rPr lang="sr-Latn-RS" dirty="0" smtClean="0">
                <a:latin typeface="Arial Narrow" panose="020B0606020202030204" pitchFamily="34" charset="0"/>
              </a:rPr>
              <a:t>одитеље</a:t>
            </a:r>
            <a:r>
              <a:rPr lang="sr-Cyrl-RS" dirty="0" smtClean="0">
                <a:latin typeface="Arial Narrow" panose="020B0606020202030204" pitchFamily="34" charset="0"/>
              </a:rPr>
              <a:t> </a:t>
            </a:r>
            <a:r>
              <a:rPr lang="sr-Cyrl-RS" dirty="0">
                <a:latin typeface="Arial Narrow" panose="020B0606020202030204" pitchFamily="34" charset="0"/>
              </a:rPr>
              <a:t>оставиоца </a:t>
            </a:r>
            <a:r>
              <a:rPr lang="sr-Latn-RS" dirty="0">
                <a:latin typeface="Arial Narrow" panose="020B0606020202030204" pitchFamily="34" charset="0"/>
              </a:rPr>
              <a:t> и њихово потомство, деде и бабе </a:t>
            </a:r>
            <a:r>
              <a:rPr lang="sr-Cyrl-RS" dirty="0">
                <a:latin typeface="Arial Narrow" panose="020B0606020202030204" pitchFamily="34" charset="0"/>
              </a:rPr>
              <a:t>оставиоца </a:t>
            </a:r>
            <a:r>
              <a:rPr lang="sr-Latn-RS" dirty="0">
                <a:latin typeface="Arial Narrow" panose="020B0606020202030204" pitchFamily="34" charset="0"/>
              </a:rPr>
              <a:t>и њихово потомство, као и св</a:t>
            </a:r>
            <a:r>
              <a:rPr lang="sr-Cyrl-RS" dirty="0">
                <a:latin typeface="Arial Narrow" panose="020B0606020202030204" pitchFamily="34" charset="0"/>
              </a:rPr>
              <a:t>и</a:t>
            </a:r>
            <a:r>
              <a:rPr lang="sr-Latn-RS" dirty="0">
                <a:latin typeface="Arial Narrow" panose="020B0606020202030204" pitchFamily="34" charset="0"/>
              </a:rPr>
              <a:t> даљ</a:t>
            </a:r>
            <a:r>
              <a:rPr lang="sr-Cyrl-RS" dirty="0">
                <a:latin typeface="Arial Narrow" panose="020B0606020202030204" pitchFamily="34" charset="0"/>
              </a:rPr>
              <a:t>и</a:t>
            </a:r>
            <a:r>
              <a:rPr lang="sr-Latn-RS" dirty="0">
                <a:latin typeface="Arial Narrow" panose="020B0606020202030204" pitchFamily="34" charset="0"/>
              </a:rPr>
              <a:t> пре</a:t>
            </a:r>
            <a:r>
              <a:rPr lang="sr-Cyrl-RS" dirty="0">
                <a:latin typeface="Arial Narrow" panose="020B0606020202030204" pitchFamily="34" charset="0"/>
              </a:rPr>
              <a:t>ци</a:t>
            </a:r>
            <a:r>
              <a:rPr lang="sr-Latn-RS" dirty="0">
                <a:latin typeface="Arial Narrow" panose="020B0606020202030204" pitchFamily="34" charset="0"/>
              </a:rPr>
              <a:t> </a:t>
            </a:r>
            <a:r>
              <a:rPr lang="sr-Latn-RS" dirty="0" smtClean="0">
                <a:latin typeface="Arial Narrow" panose="020B0606020202030204" pitchFamily="34" charset="0"/>
              </a:rPr>
              <a:t>оставиоца</a:t>
            </a:r>
            <a:r>
              <a:rPr lang="sr-Cyrl-RS" dirty="0" smtClean="0">
                <a:latin typeface="Arial Narrow" panose="020B0606020202030204" pitchFamily="34" charset="0"/>
              </a:rPr>
              <a:t>.</a:t>
            </a:r>
          </a:p>
          <a:p>
            <a:r>
              <a:rPr lang="sr-Cyrl-R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Нај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ужи 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круг сродника </a:t>
            </a:r>
            <a:r>
              <a:rPr lang="sr-Latn-RS" dirty="0">
                <a:latin typeface="Arial Narrow" panose="020B0606020202030204" pitchFamily="34" charset="0"/>
              </a:rPr>
              <a:t>праве усходне и побочне </a:t>
            </a:r>
            <a:r>
              <a:rPr lang="sr-Latn-RS" dirty="0" smtClean="0">
                <a:latin typeface="Arial Narrow" panose="020B0606020202030204" pitchFamily="34" charset="0"/>
              </a:rPr>
              <a:t>линије</a:t>
            </a:r>
            <a:r>
              <a:rPr lang="sr-Cyrl-RS" dirty="0" smtClean="0">
                <a:latin typeface="Arial Narrow" panose="020B0606020202030204" pitchFamily="34" charset="0"/>
              </a:rPr>
              <a:t> - </a:t>
            </a:r>
            <a:r>
              <a:rPr lang="sr-Cyrl-RS" dirty="0">
                <a:latin typeface="Arial Narrow" panose="020B0606020202030204" pitchFamily="34" charset="0"/>
              </a:rPr>
              <a:t>у правима </a:t>
            </a:r>
            <a:r>
              <a:rPr lang="sr-Cyrl-RS" i="1" dirty="0">
                <a:latin typeface="Arial Narrow" panose="020B0606020202030204" pitchFamily="34" charset="0"/>
              </a:rPr>
              <a:t>скандинавских земаља</a:t>
            </a:r>
            <a:r>
              <a:rPr lang="sr-Cyrl-RS" dirty="0">
                <a:latin typeface="Arial Narrow" panose="020B0606020202030204" pitchFamily="34" charset="0"/>
              </a:rPr>
              <a:t>: оставиочеви родитељи и сво њихово потомство, деде и бабе оставиоца и њихово првостепено потомство, а у праву </a:t>
            </a:r>
            <a:r>
              <a:rPr lang="sr-Cyrl-RS" i="1" dirty="0">
                <a:latin typeface="Arial Narrow" panose="020B0606020202030204" pitchFamily="34" charset="0"/>
              </a:rPr>
              <a:t>Словеније, Македоније и Швајцарске</a:t>
            </a:r>
            <a:r>
              <a:rPr lang="sr-Cyrl-RS" dirty="0">
                <a:latin typeface="Arial Narrow" panose="020B0606020202030204" pitchFamily="34" charset="0"/>
              </a:rPr>
              <a:t>, и потомство деда и баба (поред поменутих сродника;) 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Р</a:t>
            </a:r>
            <a:r>
              <a:rPr lang="sr-Latn-RS" dirty="0">
                <a:latin typeface="Arial Narrow" panose="020B0606020202030204" pitchFamily="34" charset="0"/>
              </a:rPr>
              <a:t>одитељ</a:t>
            </a:r>
            <a:r>
              <a:rPr lang="sr-Cyrl-RS" dirty="0">
                <a:latin typeface="Arial Narrow" panose="020B0606020202030204" pitchFamily="34" charset="0"/>
              </a:rPr>
              <a:t>и</a:t>
            </a:r>
            <a:r>
              <a:rPr lang="sr-Latn-RS" dirty="0">
                <a:latin typeface="Arial Narrow" panose="020B0606020202030204" pitchFamily="34" charset="0"/>
              </a:rPr>
              <a:t> оставиоца и њихово потомство, деде и бабе</a:t>
            </a:r>
            <a:r>
              <a:rPr lang="sr-Cyrl-RS" dirty="0">
                <a:latin typeface="Arial Narrow" panose="020B0606020202030204" pitchFamily="34" charset="0"/>
              </a:rPr>
              <a:t> оставиоца </a:t>
            </a:r>
            <a:r>
              <a:rPr lang="sr-Latn-RS" dirty="0">
                <a:latin typeface="Arial Narrow" panose="020B0606020202030204" pitchFamily="34" charset="0"/>
              </a:rPr>
              <a:t>и њихово потомство, као и прадеде и прабабе</a:t>
            </a:r>
            <a:r>
              <a:rPr lang="sr-Cyrl-RS" dirty="0">
                <a:latin typeface="Arial Narrow" panose="020B0606020202030204" pitchFamily="34" charset="0"/>
              </a:rPr>
              <a:t> оставиоца (</a:t>
            </a:r>
            <a:r>
              <a:rPr lang="sr-Latn-RS" i="1" dirty="0" smtClean="0">
                <a:latin typeface="Arial Narrow" panose="020B0606020202030204" pitchFamily="34" charset="0"/>
              </a:rPr>
              <a:t>Црн</a:t>
            </a:r>
            <a:r>
              <a:rPr lang="sr-Cyrl-RS" i="1" dirty="0" smtClean="0">
                <a:latin typeface="Arial Narrow" panose="020B0606020202030204" pitchFamily="34" charset="0"/>
              </a:rPr>
              <a:t>а</a:t>
            </a:r>
            <a:r>
              <a:rPr lang="sr-Latn-RS" i="1" dirty="0" smtClean="0">
                <a:latin typeface="Arial Narrow" panose="020B0606020202030204" pitchFamily="34" charset="0"/>
              </a:rPr>
              <a:t> Гор</a:t>
            </a:r>
            <a:r>
              <a:rPr lang="sr-Cyrl-RS" i="1" dirty="0" smtClean="0">
                <a:latin typeface="Arial Narrow" panose="020B0606020202030204" pitchFamily="34" charset="0"/>
              </a:rPr>
              <a:t>а</a:t>
            </a:r>
            <a:r>
              <a:rPr lang="sr-Latn-RS" i="1" dirty="0" smtClean="0">
                <a:latin typeface="Arial Narrow" panose="020B0606020202030204" pitchFamily="34" charset="0"/>
              </a:rPr>
              <a:t>, </a:t>
            </a:r>
            <a:r>
              <a:rPr lang="sr-Latn-RS" i="1" dirty="0">
                <a:latin typeface="Arial Narrow" panose="020B0606020202030204" pitchFamily="34" charset="0"/>
              </a:rPr>
              <a:t>Аустриј</a:t>
            </a:r>
            <a:r>
              <a:rPr lang="sr-Cyrl-RS" i="1" dirty="0">
                <a:latin typeface="Arial Narrow" panose="020B0606020202030204" pitchFamily="34" charset="0"/>
              </a:rPr>
              <a:t>а</a:t>
            </a:r>
            <a:r>
              <a:rPr lang="sr-Cyrl-RS" dirty="0">
                <a:latin typeface="Arial Narrow" panose="020B0606020202030204" pitchFamily="34" charset="0"/>
              </a:rPr>
              <a:t>), а у праву </a:t>
            </a:r>
            <a:r>
              <a:rPr lang="sr-Latn-RS" i="1" dirty="0">
                <a:latin typeface="Arial Narrow" panose="020B0606020202030204" pitchFamily="34" charset="0"/>
              </a:rPr>
              <a:t> Холандије</a:t>
            </a:r>
            <a:r>
              <a:rPr lang="sr-Latn-RS" dirty="0">
                <a:latin typeface="Arial Narrow" panose="020B0606020202030204" pitchFamily="34" charset="0"/>
              </a:rPr>
              <a:t> још и потомство прадеда и прабаба, уз одређена ограничења</a:t>
            </a:r>
            <a:r>
              <a:rPr lang="sr-Cyrl-RS" dirty="0">
                <a:latin typeface="Arial Narrow" panose="020B0606020202030204" pitchFamily="34" charset="0"/>
              </a:rPr>
              <a:t>.</a:t>
            </a:r>
            <a:endParaRPr lang="sr-Latn-RS" dirty="0">
              <a:latin typeface="Arial Narrow" panose="020B0606020202030204" pitchFamily="34" charset="0"/>
            </a:endParaRPr>
          </a:p>
          <a:p>
            <a:endParaRPr lang="sr-Latn-R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99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latin typeface="Arial Narrow" panose="020B0606020202030204" pitchFamily="34" charset="0"/>
              </a:rPr>
              <a:t>Када су у питању колатерали, ограниченост у земљама романске правне традиције се огледа у томе што законодавац прописује до ког степена сродства  је могуће позивање на наслеђе: </a:t>
            </a:r>
            <a:r>
              <a:rPr lang="sr-Cyrl-RS" dirty="0" smtClean="0">
                <a:latin typeface="Arial Narrow" panose="020B0606020202030204" pitchFamily="34" charset="0"/>
              </a:rPr>
              <a:t>побочни </a:t>
            </a:r>
            <a:r>
              <a:rPr lang="sr-Cyrl-RS" dirty="0">
                <a:latin typeface="Arial Narrow" panose="020B0606020202030204" pitchFamily="34" charset="0"/>
              </a:rPr>
              <a:t>сродници закључно са четвртим степеном сродства </a:t>
            </a:r>
            <a:r>
              <a:rPr lang="sr-Cyrl-RS" i="1" dirty="0">
                <a:latin typeface="Arial Narrow" panose="020B0606020202030204" pitchFamily="34" charset="0"/>
              </a:rPr>
              <a:t>(у праву </a:t>
            </a:r>
            <a:r>
              <a:rPr lang="sr-Cyrl-RS" i="1" dirty="0" smtClean="0">
                <a:latin typeface="Arial Narrow" panose="020B0606020202030204" pitchFamily="34" charset="0"/>
              </a:rPr>
              <a:t>Белгије</a:t>
            </a:r>
            <a:r>
              <a:rPr lang="sr-Cyrl-RS" i="1" dirty="0">
                <a:latin typeface="Arial Narrow" panose="020B0606020202030204" pitchFamily="34" charset="0"/>
              </a:rPr>
              <a:t>)/ </a:t>
            </a:r>
            <a:r>
              <a:rPr lang="sr-Cyrl-RS" dirty="0" smtClean="0">
                <a:latin typeface="Arial Narrow" panose="020B0606020202030204" pitchFamily="34" charset="0"/>
              </a:rPr>
              <a:t>односно, побочни </a:t>
            </a:r>
            <a:r>
              <a:rPr lang="sr-Cyrl-RS" dirty="0">
                <a:latin typeface="Arial Narrow" panose="020B0606020202030204" pitchFamily="34" charset="0"/>
              </a:rPr>
              <a:t>сродници закључнио са шестим степеном сродства </a:t>
            </a:r>
            <a:r>
              <a:rPr lang="sr-Cyrl-RS" i="1" dirty="0">
                <a:latin typeface="Arial Narrow" panose="020B0606020202030204" pitchFamily="34" charset="0"/>
              </a:rPr>
              <a:t>(у праву Италије и Француске</a:t>
            </a:r>
            <a:r>
              <a:rPr lang="sr-Cyrl-RS" i="1" dirty="0" smtClean="0">
                <a:latin typeface="Arial Narrow" panose="020B0606020202030204" pitchFamily="34" charset="0"/>
              </a:rPr>
              <a:t>).</a:t>
            </a:r>
          </a:p>
          <a:p>
            <a:pPr algn="just"/>
            <a:endParaRPr lang="sr-Latn-RS" i="1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а.б. 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Концепција 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неограниченог обима крвних сродника  (право Немачке и Енглеске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sr-Cyrl-RS" dirty="0">
                <a:latin typeface="Arial Narrow" panose="020B0606020202030204" pitchFamily="34" charset="0"/>
              </a:rPr>
              <a:t>У </a:t>
            </a:r>
            <a:r>
              <a:rPr lang="sr-Cyrl-R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праву Немачке </a:t>
            </a:r>
            <a:r>
              <a:rPr lang="sr-Cyrl-RS" dirty="0">
                <a:latin typeface="Arial Narrow" panose="020B0606020202030204" pitchFamily="34" charset="0"/>
              </a:rPr>
              <a:t>- круг сродника праве усходне и побочне линије, као потенцијалних законских наследника, обухвата родитеље оставиоца и њихово потомство, деде и бабе и њихово потомство, као и све даље претке и њихово потомство.</a:t>
            </a:r>
            <a:endParaRPr lang="sr-Latn-RS" dirty="0">
              <a:latin typeface="Arial Narrow" panose="020B0606020202030204" pitchFamily="34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7221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r>
              <a:rPr lang="sr-Cyrl-RS" sz="2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Грађанско сродство </a:t>
            </a:r>
            <a:endParaRPr lang="sr-Latn-RS" sz="26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2592288"/>
          </a:xfrm>
        </p:spPr>
        <p:txBody>
          <a:bodyPr>
            <a:normAutofit/>
          </a:bodyPr>
          <a:lstStyle/>
          <a:p>
            <a:r>
              <a:rPr lang="sr-Cyrl-RS" dirty="0">
                <a:latin typeface="Arial Narrow" panose="020B0606020202030204" pitchFamily="34" charset="0"/>
              </a:rPr>
              <a:t>Општа тенденција која карактерише савремене правне системе јесте признавање само </a:t>
            </a:r>
            <a:r>
              <a:rPr lang="sr-Cyrl-RS" i="1" dirty="0">
                <a:latin typeface="Arial Narrow" panose="020B0606020202030204" pitchFamily="34" charset="0"/>
              </a:rPr>
              <a:t>једне форме усвојења</a:t>
            </a:r>
            <a:r>
              <a:rPr lang="sr-Cyrl-RS" dirty="0">
                <a:latin typeface="Arial Narrow" panose="020B0606020202030204" pitchFamily="34" charset="0"/>
              </a:rPr>
              <a:t> и изједначавање </a:t>
            </a:r>
            <a:r>
              <a:rPr lang="sr-Cyrl-RS" dirty="0" smtClean="0">
                <a:latin typeface="Arial Narrow" panose="020B0606020202030204" pitchFamily="34" charset="0"/>
              </a:rPr>
              <a:t>адоптивних </a:t>
            </a:r>
            <a:r>
              <a:rPr lang="sr-Cyrl-RS" dirty="0">
                <a:latin typeface="Arial Narrow" panose="020B0606020202030204" pitchFamily="34" charset="0"/>
              </a:rPr>
              <a:t>сродника са крвним у наследним правима (Аустрија, Швајцасрка и Немачка);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 У праву Француске и Белгије постоје две врсте усвојења –</a:t>
            </a:r>
            <a:r>
              <a:rPr lang="sr-Cyrl-RS" i="1" dirty="0">
                <a:latin typeface="Arial Narrow" panose="020B0606020202030204" pitchFamily="34" charset="0"/>
              </a:rPr>
              <a:t>потпуно и непотпуно</a:t>
            </a:r>
            <a:r>
              <a:rPr lang="sr-Cyrl-RS" dirty="0" smtClean="0">
                <a:latin typeface="Arial Narrow" panose="020B0606020202030204" pitchFamily="34" charset="0"/>
              </a:rPr>
              <a:t>;</a:t>
            </a:r>
            <a:r>
              <a:rPr lang="sr-Cyrl-RS" b="1" i="1" dirty="0" smtClean="0">
                <a:latin typeface="Arial Narrow" panose="020B0606020202030204" pitchFamily="34" charset="0"/>
              </a:rPr>
              <a:t>.</a:t>
            </a:r>
            <a:endParaRPr lang="sr-Latn-RS" dirty="0">
              <a:latin typeface="Arial Narrow" panose="020B0606020202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36612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sz="2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в)Тазбинско сродство </a:t>
            </a:r>
            <a:endParaRPr lang="sr-Latn-RS" sz="26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725144"/>
            <a:ext cx="7467600" cy="1828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>
                <a:latin typeface="Arial Narrow" panose="020B0606020202030204" pitchFamily="34" charset="0"/>
              </a:rPr>
              <a:t>У</a:t>
            </a:r>
            <a:r>
              <a:rPr lang="sr-Cyrl-RS" dirty="0" smtClean="0">
                <a:latin typeface="Arial Narrow" panose="020B0606020202030204" pitchFamily="34" charset="0"/>
              </a:rPr>
              <a:t> законодавствима европских земаља као и у српском </a:t>
            </a:r>
            <a:r>
              <a:rPr lang="sr-Cyrl-RS" dirty="0">
                <a:latin typeface="Arial Narrow" panose="020B0606020202030204" pitchFamily="34" charset="0"/>
              </a:rPr>
              <a:t>праву тазбинско сродство нема </a:t>
            </a:r>
            <a:r>
              <a:rPr lang="sr-Cyrl-RS" dirty="0" smtClean="0">
                <a:latin typeface="Arial Narrow" panose="020B0606020202030204" pitchFamily="34" charset="0"/>
              </a:rPr>
              <a:t>утицаја на формирање законског наследног реда (изузетак – право Македоније);</a:t>
            </a:r>
            <a:endParaRPr lang="sr-Latn-RS" dirty="0" smtClean="0">
              <a:latin typeface="Arial Narrow" panose="020B0606020202030204" pitchFamily="34" charset="0"/>
            </a:endParaRPr>
          </a:p>
          <a:p>
            <a:endParaRPr lang="sr-Latn-R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sr-Cyrl-RS" sz="2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Наследноправни значај брака и ванбрачне заједнице   </a:t>
            </a:r>
            <a:endParaRPr lang="sr-Latn-RS" sz="2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63272" cy="4873752"/>
          </a:xfrm>
        </p:spPr>
        <p:txBody>
          <a:bodyPr>
            <a:noAutofit/>
          </a:bodyPr>
          <a:lstStyle/>
          <a:p>
            <a:pPr lvl="0"/>
            <a:r>
              <a:rPr lang="sr-Cyrl-RS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1) </a:t>
            </a:r>
            <a:r>
              <a:rPr lang="sr-Cyrl-RS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Утицај брачне </a:t>
            </a:r>
            <a:r>
              <a:rPr lang="sr-Cyrl-RS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заједнице </a:t>
            </a:r>
            <a:r>
              <a:rPr lang="sr-Cyrl-RS" b="1" i="1" dirty="0">
                <a:latin typeface="Arial Narrow" panose="020B0606020202030204" pitchFamily="34" charset="0"/>
              </a:rPr>
              <a:t>на формирање законског наследног  реда  у упоредном праву:</a:t>
            </a:r>
            <a:endParaRPr lang="sr-Latn-RS" b="1" i="1" dirty="0">
              <a:latin typeface="Arial Narrow" panose="020B0606020202030204" pitchFamily="34" charset="0"/>
            </a:endParaRPr>
          </a:p>
          <a:p>
            <a:r>
              <a:rPr lang="sr-Cyrl-RS" dirty="0">
                <a:latin typeface="Arial Narrow" panose="020B0606020202030204" pitchFamily="34" charset="0"/>
              </a:rPr>
              <a:t>Поред сродства, </a:t>
            </a:r>
            <a:r>
              <a:rPr lang="sr-Cyrl-RS" b="1" dirty="0">
                <a:latin typeface="Arial Narrow" panose="020B0606020202030204" pitchFamily="34" charset="0"/>
              </a:rPr>
              <a:t>брачна заједница</a:t>
            </a:r>
            <a:r>
              <a:rPr lang="sr-Cyrl-RS" dirty="0">
                <a:latin typeface="Arial Narrow" panose="020B0606020202030204" pitchFamily="34" charset="0"/>
              </a:rPr>
              <a:t> једна је од одлучујућих чињеница у дефинисању правила законског наслеђивања у готово свим савременим правима.</a:t>
            </a:r>
            <a:endParaRPr lang="sr-Latn-RS" dirty="0">
              <a:latin typeface="Arial Narrow" panose="020B0606020202030204" pitchFamily="34" charset="0"/>
            </a:endParaRPr>
          </a:p>
          <a:p>
            <a:r>
              <a:rPr lang="sr-Cyrl-RS" b="1" i="1" dirty="0">
                <a:latin typeface="Arial Narrow" panose="020B0606020202030204" pitchFamily="34" charset="0"/>
              </a:rPr>
              <a:t>Однос између чињенице брака и сродства</a:t>
            </a:r>
            <a:r>
              <a:rPr lang="sr-Cyrl-RS" b="1" dirty="0">
                <a:latin typeface="Arial Narrow" panose="020B0606020202030204" pitchFamily="34" charset="0"/>
              </a:rPr>
              <a:t> у правој нисходној и побочној линији</a:t>
            </a:r>
            <a:r>
              <a:rPr lang="sr-Cyrl-RS" dirty="0">
                <a:latin typeface="Arial Narrow" panose="020B0606020202030204" pitchFamily="34" charset="0"/>
              </a:rPr>
              <a:t> код формулисања правила законског наслеђивања може бити</a:t>
            </a:r>
            <a:r>
              <a:rPr lang="sr-Cyrl-RS" dirty="0" smtClean="0">
                <a:latin typeface="Arial Narrow" panose="020B0606020202030204" pitchFamily="34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sz="2400" i="1" dirty="0">
                <a:latin typeface="Arial Narrow" panose="020B0606020202030204" pitchFamily="34" charset="0"/>
              </a:rPr>
              <a:t>Супсидирајући </a:t>
            </a:r>
            <a:r>
              <a:rPr lang="sr-Cyrl-RS" sz="2400" i="1" dirty="0" smtClean="0">
                <a:latin typeface="Arial Narrow" panose="020B0606020202030204" pitchFamily="34" charset="0"/>
              </a:rPr>
              <a:t>однос</a:t>
            </a:r>
            <a:endParaRPr lang="sr-Cyrl-RS" sz="2400" dirty="0" smtClean="0">
              <a:latin typeface="Arial Narrow" panose="020B060602020203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sz="2400" i="1" dirty="0">
                <a:latin typeface="Arial Narrow" panose="020B0606020202030204" pitchFamily="34" charset="0"/>
              </a:rPr>
              <a:t>Искључујући </a:t>
            </a:r>
            <a:r>
              <a:rPr lang="sr-Cyrl-RS" sz="2400" i="1" dirty="0" smtClean="0">
                <a:latin typeface="Arial Narrow" panose="020B0606020202030204" pitchFamily="34" charset="0"/>
              </a:rPr>
              <a:t>однос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r-Cyrl-RS" sz="2400" i="1" dirty="0">
                <a:latin typeface="Arial Narrow" panose="020B0606020202030204" pitchFamily="34" charset="0"/>
              </a:rPr>
              <a:t>Координирајући </a:t>
            </a:r>
            <a:r>
              <a:rPr lang="sr-Cyrl-RS" sz="2400" i="1" dirty="0" smtClean="0">
                <a:latin typeface="Arial Narrow" panose="020B0606020202030204" pitchFamily="34" charset="0"/>
              </a:rPr>
              <a:t>однос.</a:t>
            </a:r>
            <a:endParaRPr lang="sr-Latn-RS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0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207</TotalTime>
  <Words>1744</Words>
  <Application>Microsoft Office PowerPoint</Application>
  <PresentationFormat>On-screen Show 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ОДЛУЧУЈУЋЕ ЧИЊЕНИЦЕ ЗА ФОРМУЛИСАЊЕ ПРАВИЛА ЗАКОНСКОГ НАСЛЕЂИВАЊА</vt:lpstr>
      <vt:lpstr>Уопштено</vt:lpstr>
      <vt:lpstr>1. Сродство </vt:lpstr>
      <vt:lpstr>а) Крвно сродство </vt:lpstr>
      <vt:lpstr>а.а. Концепција суженог  круга крвних сродника</vt:lpstr>
      <vt:lpstr>PowerPoint Presentation</vt:lpstr>
      <vt:lpstr>PowerPoint Presentation</vt:lpstr>
      <vt:lpstr>б) Грађанско сродство </vt:lpstr>
      <vt:lpstr>2. Наследноправни значај брака и ванбрачне заједнице   </vt:lpstr>
      <vt:lpstr>PowerPoint Presentation</vt:lpstr>
      <vt:lpstr>PowerPoint Presentation</vt:lpstr>
      <vt:lpstr>3. Остале чињенице</vt:lpstr>
      <vt:lpstr>PowerPoint Presentation</vt:lpstr>
      <vt:lpstr>српско право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ЧИЊЕНИЦЕ ОДЛУЧУЈУЋЕ ЗА ФОРМИРАЊЕ ПРАВИЛА ЗАКОНСКОГ НАСЛЕЂИВАЊА</dc:title>
  <dc:creator>RM</dc:creator>
  <cp:lastModifiedBy>Voja</cp:lastModifiedBy>
  <cp:revision>20</cp:revision>
  <dcterms:created xsi:type="dcterms:W3CDTF">2020-04-09T22:35:09Z</dcterms:created>
  <dcterms:modified xsi:type="dcterms:W3CDTF">2020-04-10T10:19:01Z</dcterms:modified>
</cp:coreProperties>
</file>