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70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r-Cyrl-RS" smtClean="0"/>
              <a:t>Претпоставке за наслеђивање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4/2/2020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69FAB-CC07-4431-908B-44C63790D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24345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r-Cyrl-RS" smtClean="0"/>
              <a:t>Претпоставке за наслеђивање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4/2/2020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13449-7605-4CAB-B921-46BE03D6E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45618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sr-Cyrl-RS" smtClean="0"/>
              <a:t>Претпоставке за наслеђивање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06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r-Cyrl-RS" smtClean="0"/>
              <a:t>Претпоставке за наслеђивање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92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r-Cyrl-RS" smtClean="0"/>
              <a:t>Претпоставке за наслеђивање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42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r-Cyrl-RS" smtClean="0"/>
              <a:t>Претпоставке за наслеђивање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10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6C9C25-91E4-47E0-B66B-ACF415E11581}" type="datetime1">
              <a:rPr lang="en-US" smtClean="0"/>
              <a:t>4/2/2020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B38030-5F2F-4584-8E46-657D727D94D8}" type="datetime1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DB7B87-04D0-414E-A834-C49E1E4D064D}" type="datetime1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9E10CF-56CE-4D6E-B095-0336113B6879}" type="datetime1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7FA79-D3D6-43F9-9D68-278E09FE301A}" type="datetime1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62ECDE-6A60-4406-B8CB-056C24D4DFAD}" type="datetime1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FCDAAD-AE5D-4740-A34E-584F2C94DC40}" type="datetime1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E55A9B-057B-4963-B261-D3C35677187C}" type="datetime1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0944AD-A5F0-452A-BB78-05517D255C83}" type="datetime1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7D6DE0-0B39-44AA-9858-B95682AEECF7}" type="datetime1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C175B1-8C01-43D5-B5AC-48663EFB4BE9}" type="datetime1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9DA88F-0D43-41AB-A385-C356EE3DC1BE}" type="datetime1">
              <a:rPr lang="en-US" smtClean="0"/>
              <a:t>4/2/2020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47D9B1F-68A2-457A-A30E-44F7B3ED9CC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1417" y="1295953"/>
            <a:ext cx="6409694" cy="985080"/>
          </a:xfrm>
        </p:spPr>
        <p:txBody>
          <a:bodyPr/>
          <a:lstStyle/>
          <a:p>
            <a:pPr algn="ctr"/>
            <a:r>
              <a:rPr lang="sr-Latn-RS" dirty="0" smtClean="0"/>
              <a:t>I. </a:t>
            </a:r>
            <a:r>
              <a:rPr lang="sr-Cyrl-RS" dirty="0" smtClean="0"/>
              <a:t>Увод у наследно право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105400"/>
            <a:ext cx="6511131" cy="652520"/>
          </a:xfrm>
        </p:spPr>
        <p:txBody>
          <a:bodyPr>
            <a:normAutofit/>
          </a:bodyPr>
          <a:lstStyle/>
          <a:p>
            <a:pPr algn="ctr"/>
            <a:r>
              <a:rPr lang="sr-Latn-RS" sz="2400" b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2. </a:t>
            </a:r>
            <a:r>
              <a:rPr lang="sr-Cyrl-RS" sz="2400" b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ПРЕТПОСТАВКЕ ЗА НАСЛЕЂИВАЊЕ</a:t>
            </a:r>
            <a:endParaRPr lang="en-US" sz="2400" b="1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0" y="5638800"/>
            <a:ext cx="3733800" cy="838200"/>
          </a:xfrm>
        </p:spPr>
        <p:txBody>
          <a:bodyPr/>
          <a:lstStyle/>
          <a:p>
            <a:r>
              <a:rPr lang="sr-Cyrl-RS" sz="1600" i="1" dirty="0" smtClean="0">
                <a:solidFill>
                  <a:schemeClr val="tx2">
                    <a:lumMod val="75000"/>
                  </a:schemeClr>
                </a:solidFill>
              </a:rPr>
              <a:t>Доц. др Тамара Ђурђић-Милошевић</a:t>
            </a:r>
            <a:endParaRPr lang="en-US" sz="16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05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79792" cy="639762"/>
          </a:xfrm>
        </p:spPr>
        <p:txBody>
          <a:bodyPr>
            <a:normAutofit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66800"/>
            <a:ext cx="7498080" cy="5562600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sr-Latn-RS" sz="8000" b="1" i="1" dirty="0" smtClean="0"/>
              <a:t>Nondum conceptus</a:t>
            </a:r>
            <a:r>
              <a:rPr lang="sr-Cyrl-RS" sz="8000" b="1" i="1" dirty="0" smtClean="0"/>
              <a:t> </a:t>
            </a:r>
            <a:r>
              <a:rPr lang="sr-Latn-RS" sz="8000" i="1" dirty="0" smtClean="0"/>
              <a:t>-</a:t>
            </a:r>
            <a:r>
              <a:rPr lang="sr-Latn-RS" sz="8000" dirty="0" smtClean="0"/>
              <a:t> </a:t>
            </a:r>
            <a:r>
              <a:rPr lang="sr-Cyrl-RS" sz="8000" dirty="0" smtClean="0"/>
              <a:t>дете </a:t>
            </a:r>
            <a:r>
              <a:rPr lang="sr-Cyrl-RS" sz="8000" dirty="0"/>
              <a:t>које није зачето за живота оставиоца, а постоје реални изгледи да ће бити зачето </a:t>
            </a:r>
            <a:r>
              <a:rPr lang="sr-Cyrl-RS" sz="8000" dirty="0" smtClean="0"/>
              <a:t>након </a:t>
            </a:r>
            <a:r>
              <a:rPr lang="sr-Cyrl-RS" sz="8000" dirty="0"/>
              <a:t>смрти </a:t>
            </a:r>
            <a:r>
              <a:rPr lang="sr-Cyrl-RS" sz="8000" dirty="0" smtClean="0"/>
              <a:t>оставиоца</a:t>
            </a:r>
            <a:r>
              <a:rPr lang="sr-Cyrl-RS" sz="8000" dirty="0"/>
              <a:t>. </a:t>
            </a:r>
            <a:endParaRPr lang="sr-Cyrl-RS" sz="8000" dirty="0"/>
          </a:p>
          <a:p>
            <a:pPr algn="just">
              <a:buFont typeface="Arial" pitchFamily="34" charset="0"/>
              <a:buChar char="•"/>
            </a:pPr>
            <a:r>
              <a:rPr lang="sr-Cyrl-RS" sz="8000" dirty="0" smtClean="0"/>
              <a:t>Поводом питања признања наследних права  постмортално зачетом детету, мишљења су подељена:</a:t>
            </a:r>
            <a:endParaRPr lang="sr-Cyrl-RS" sz="7600" dirty="0" smtClean="0"/>
          </a:p>
          <a:p>
            <a:pPr lvl="1"/>
            <a:r>
              <a:rPr lang="sr-Cyrl-RS" sz="7600" i="1" dirty="0" smtClean="0"/>
              <a:t>присталице</a:t>
            </a:r>
            <a:r>
              <a:rPr lang="sr-Cyrl-RS" sz="7600" dirty="0" smtClean="0"/>
              <a:t> </a:t>
            </a:r>
            <a:r>
              <a:rPr lang="sr-Cyrl-RS" sz="7600" dirty="0"/>
              <a:t>становишта о признавању наследних права постмортално </a:t>
            </a:r>
            <a:r>
              <a:rPr lang="sr-Cyrl-RS" sz="7600" dirty="0" smtClean="0"/>
              <a:t>зачетој деци </a:t>
            </a:r>
            <a:r>
              <a:rPr lang="sr-Cyrl-RS" sz="7600" dirty="0"/>
              <a:t>- проширивање фикције насцитура и на случајеве постморталне вештачке </a:t>
            </a:r>
            <a:r>
              <a:rPr lang="sr-Cyrl-RS" sz="7600" dirty="0" smtClean="0"/>
              <a:t>оплодње</a:t>
            </a:r>
          </a:p>
          <a:p>
            <a:pPr lvl="1" algn="just"/>
            <a:r>
              <a:rPr lang="sr-Cyrl-RS" sz="7600" i="1" dirty="0" smtClean="0"/>
              <a:t>противници</a:t>
            </a:r>
            <a:r>
              <a:rPr lang="sr-Cyrl-RS" sz="7600" dirty="0" smtClean="0"/>
              <a:t> </a:t>
            </a:r>
            <a:r>
              <a:rPr lang="sr-Cyrl-RS" sz="7600" dirty="0"/>
              <a:t>признавања наследних права постмортално зачетој деци  - протезање фикције о насцитурусу </a:t>
            </a:r>
            <a:r>
              <a:rPr lang="sr-Cyrl-RS" sz="7600" dirty="0" smtClean="0"/>
              <a:t>допринело би </a:t>
            </a:r>
            <a:r>
              <a:rPr lang="sr-Cyrl-RS" sz="7600" dirty="0"/>
              <a:t>правној </a:t>
            </a:r>
            <a:r>
              <a:rPr lang="sr-Cyrl-RS" sz="7600" dirty="0" smtClean="0"/>
              <a:t>несигурности; осујетило би </a:t>
            </a:r>
            <a:r>
              <a:rPr lang="sr-Cyrl-RS" sz="7600" dirty="0"/>
              <a:t>сваку могућност да се конкретан наследноправни случај дефинитивно оконча, с обзиром да би се захтеви постмортално зачете оставиочеве деце за удео у наследству јављали изнова</a:t>
            </a:r>
            <a:r>
              <a:rPr lang="sr-Cyrl-RS" sz="7600" dirty="0" smtClean="0"/>
              <a:t>.</a:t>
            </a:r>
            <a:endParaRPr lang="sr-Cyrl-RS" sz="7600" dirty="0"/>
          </a:p>
          <a:p>
            <a:pPr lvl="1"/>
            <a:r>
              <a:rPr lang="sr-Cyrl-RS" sz="7600" dirty="0" smtClean="0"/>
              <a:t>У </a:t>
            </a:r>
            <a:r>
              <a:rPr lang="sr-Cyrl-RS" sz="7600" dirty="0"/>
              <a:t>српском праву  </a:t>
            </a:r>
            <a:r>
              <a:rPr lang="sr-Cyrl-RS" sz="7600" i="1" dirty="0"/>
              <a:t>Закон о лечењу неплодности поступцима биомедицински потпомогнутог оплођења </a:t>
            </a:r>
            <a:r>
              <a:rPr lang="sr-Cyrl-RS" sz="7600" dirty="0" smtClean="0"/>
              <a:t>(„Сл. Гласник РС“, 72/09) посредно се </a:t>
            </a:r>
            <a:r>
              <a:rPr lang="sr-Cyrl-RS" sz="7600" dirty="0"/>
              <a:t>ограничава могућност постморталне вештачке </a:t>
            </a:r>
            <a:r>
              <a:rPr lang="sr-Cyrl-RS" sz="7600" dirty="0" smtClean="0"/>
              <a:t>оплодње. </a:t>
            </a:r>
            <a:r>
              <a:rPr lang="sr-Cyrl-RS" sz="7600" dirty="0"/>
              <a:t>/ </a:t>
            </a:r>
            <a:r>
              <a:rPr lang="sr-Cyrl-RS" sz="7600" dirty="0" smtClean="0"/>
              <a:t>Постхумно </a:t>
            </a:r>
            <a:r>
              <a:rPr lang="sr-Cyrl-RS" sz="7600" dirty="0"/>
              <a:t>зачета деца немају право наслеђивања.  </a:t>
            </a:r>
            <a:endParaRPr lang="en-US" sz="7600" dirty="0"/>
          </a:p>
          <a:p>
            <a:pPr lvl="1"/>
            <a:r>
              <a:rPr lang="sr-Cyrl-RS" sz="7600" dirty="0"/>
              <a:t>Постхумна репродукција је забрањена и у праву Француске, Италије, Швајцарске</a:t>
            </a:r>
            <a:r>
              <a:rPr lang="sr-Cyrl-RS" sz="7600" dirty="0" smtClean="0"/>
              <a:t>.</a:t>
            </a:r>
            <a:r>
              <a:rPr lang="sr-Cyrl-RS" sz="7600" dirty="0"/>
              <a:t> </a:t>
            </a:r>
            <a:endParaRPr lang="en-US" sz="7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35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9762"/>
          </a:xfrm>
        </p:spPr>
        <p:txBody>
          <a:bodyPr>
            <a:normAutofit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90600"/>
            <a:ext cx="7498080" cy="5715000"/>
          </a:xfrm>
        </p:spPr>
        <p:txBody>
          <a:bodyPr>
            <a:normAutofit fontScale="55000" lnSpcReduction="20000"/>
          </a:bodyPr>
          <a:lstStyle/>
          <a:p>
            <a:pPr marL="82296" lvl="0" indent="0">
              <a:buNone/>
            </a:pPr>
            <a:endParaRPr lang="sr-Cyrl-RS" sz="2000" dirty="0"/>
          </a:p>
          <a:p>
            <a:pPr algn="just">
              <a:buFont typeface="Courier New" pitchFamily="49" charset="0"/>
              <a:buChar char="o"/>
            </a:pPr>
            <a:r>
              <a:rPr lang="sr-Cyrl-RS" sz="3600" dirty="0" smtClean="0"/>
              <a:t>Постхумно </a:t>
            </a:r>
            <a:r>
              <a:rPr lang="sr-Cyrl-RS" sz="3600" dirty="0"/>
              <a:t>зачетој деци признају се наследна права у праву Шпаније. У праву Немачке постмортално дете може наследити оставиоца на основу </a:t>
            </a:r>
            <a:r>
              <a:rPr lang="sr-Cyrl-RS" sz="3600" dirty="0" smtClean="0"/>
              <a:t>тестамента, </a:t>
            </a:r>
            <a:r>
              <a:rPr lang="sr-Cyrl-RS" sz="3600" dirty="0"/>
              <a:t>као фидеикомисар</a:t>
            </a:r>
            <a:r>
              <a:rPr lang="sr-Cyrl-RS" sz="3600" dirty="0" smtClean="0"/>
              <a:t>.</a:t>
            </a:r>
            <a:endParaRPr lang="en-US" sz="3600" dirty="0"/>
          </a:p>
          <a:p>
            <a:pPr algn="just">
              <a:buFont typeface="Courier New" pitchFamily="49" charset="0"/>
              <a:buChar char="o"/>
            </a:pPr>
            <a:r>
              <a:rPr lang="sr-Cyrl-RS" sz="3600" dirty="0"/>
              <a:t>У праву Македоније, које допушта постхумну репродукцију, постмортално зачетој деци се не признају наследна права.</a:t>
            </a:r>
            <a:endParaRPr lang="en-US" sz="3600" dirty="0"/>
          </a:p>
          <a:p>
            <a:pPr algn="just"/>
            <a:r>
              <a:rPr lang="sr-Cyrl-RS" sz="3600" b="1" i="1" dirty="0" smtClean="0"/>
              <a:t>Правно </a:t>
            </a:r>
            <a:r>
              <a:rPr lang="sr-Cyrl-RS" sz="3600" b="1" i="1" dirty="0"/>
              <a:t>лице у оснивању и задужбине</a:t>
            </a:r>
            <a:endParaRPr lang="en-US" sz="3600" b="1" dirty="0"/>
          </a:p>
          <a:p>
            <a:pPr algn="just">
              <a:buFont typeface="Courier New" pitchFamily="49" charset="0"/>
              <a:buChar char="o"/>
            </a:pPr>
            <a:r>
              <a:rPr lang="sr-Cyrl-RS" sz="3600" dirty="0" smtClean="0"/>
              <a:t>Ако </a:t>
            </a:r>
            <a:r>
              <a:rPr lang="sr-Cyrl-RS" sz="3600" dirty="0"/>
              <a:t>је за живота оставиоца отпочет поступак основања правног лица, оно може бити наследник под условом да након оставиочеве смрти дође до његовог настанка.</a:t>
            </a:r>
            <a:endParaRPr lang="en-US" sz="3600" dirty="0"/>
          </a:p>
          <a:p>
            <a:pPr algn="just">
              <a:buFont typeface="Courier New" pitchFamily="49" charset="0"/>
              <a:buChar char="o"/>
            </a:pPr>
            <a:r>
              <a:rPr lang="sr-Cyrl-RS" sz="3600" dirty="0" smtClean="0"/>
              <a:t>Оставилац </a:t>
            </a:r>
            <a:r>
              <a:rPr lang="sr-Cyrl-RS" sz="3600" dirty="0"/>
              <a:t>може у тестаменту наложити </a:t>
            </a:r>
            <a:r>
              <a:rPr lang="sr-Cyrl-RS" sz="3600" dirty="0" smtClean="0"/>
              <a:t>оснивање </a:t>
            </a:r>
            <a:r>
              <a:rPr lang="sr-Cyrl-RS" sz="3600" dirty="0"/>
              <a:t>задужбине и наменити наследство постизању тог циља</a:t>
            </a:r>
            <a:r>
              <a:rPr lang="sr-Cyrl-RS" sz="3600" dirty="0" smtClean="0"/>
              <a:t>.</a:t>
            </a:r>
            <a:r>
              <a:rPr lang="sr-Cyrl-RS" sz="3600" dirty="0"/>
              <a:t> </a:t>
            </a:r>
            <a:endParaRPr lang="en-US" sz="3600" dirty="0"/>
          </a:p>
          <a:p>
            <a:pPr algn="just">
              <a:buFont typeface="Courier New" pitchFamily="49" charset="0"/>
              <a:buChar char="o"/>
            </a:pPr>
            <a:r>
              <a:rPr lang="sr-Cyrl-RS" sz="3600" dirty="0"/>
              <a:t>Зачето, а нерођено </a:t>
            </a:r>
            <a:r>
              <a:rPr lang="sr-Cyrl-RS" sz="3600" dirty="0" smtClean="0"/>
              <a:t>дете, </a:t>
            </a:r>
            <a:r>
              <a:rPr lang="sr-Cyrl-RS" sz="3600" dirty="0"/>
              <a:t>правно лице у основању  и задужбина чије оснивање тек  следи, сматрају се наследницима  од тренутка отварања наследства </a:t>
            </a:r>
            <a:r>
              <a:rPr lang="sr-Latn-RS" sz="3600" dirty="0"/>
              <a:t>(</a:t>
            </a:r>
            <a:r>
              <a:rPr lang="sr-Cyrl-RS" sz="3600" dirty="0"/>
              <a:t>у правним системима </a:t>
            </a:r>
            <a:r>
              <a:rPr lang="sr-Latn-RS" sz="3600" i="1" dirty="0"/>
              <a:t>ipso iure)</a:t>
            </a:r>
            <a:r>
              <a:rPr lang="sr-Cyrl-RS" sz="3600" dirty="0"/>
              <a:t>, а не од тренутка рођења, односно коначног оформљавања, јер њихова  наследноправна овлашћења имају ретроактивно дејство.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5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79792" cy="715962"/>
          </a:xfrm>
        </p:spPr>
        <p:txBody>
          <a:bodyPr>
            <a:normAutofit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66216"/>
            <a:ext cx="7802880" cy="5867400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sr-Cyrl-RS" sz="8000" b="1" dirty="0"/>
              <a:t>Н</a:t>
            </a:r>
            <a:r>
              <a:rPr lang="sr-Cyrl-RS" sz="8000" b="1" dirty="0" smtClean="0"/>
              <a:t>еспособност за наслеђивање /недостојност </a:t>
            </a:r>
            <a:r>
              <a:rPr lang="sr-Cyrl-RS" sz="8000" b="1" dirty="0"/>
              <a:t>за </a:t>
            </a:r>
            <a:r>
              <a:rPr lang="sr-Cyrl-RS" sz="8000" b="1" dirty="0" smtClean="0"/>
              <a:t>наслеђивање</a:t>
            </a:r>
            <a:endParaRPr lang="en-US" sz="8000" b="1" dirty="0" smtClean="0"/>
          </a:p>
          <a:p>
            <a:r>
              <a:rPr lang="sr-Cyrl-RS" sz="8000" i="1" dirty="0" smtClean="0"/>
              <a:t>Неспособност за наслеђивање</a:t>
            </a:r>
            <a:r>
              <a:rPr lang="sr-Cyrl-RS" sz="8000" dirty="0" smtClean="0"/>
              <a:t> (апсолутна неспособност)- немогућност одређене категорије лица да наследе било ког оставиоца ; Неспособни да наслеђују су: страни држављани услед одсуства наследноправног реципроцитета; правна лица којима је одузето право стицања по наследноправном основу; </a:t>
            </a:r>
            <a:endParaRPr lang="en-US" sz="8000" dirty="0" smtClean="0"/>
          </a:p>
          <a:p>
            <a:r>
              <a:rPr lang="sr-Cyrl-RS" sz="8000" i="1" dirty="0" smtClean="0"/>
              <a:t>Недостојност за наслеђивање</a:t>
            </a:r>
            <a:r>
              <a:rPr lang="sr-Cyrl-RS" sz="8000" dirty="0" smtClean="0"/>
              <a:t> – немогућност  једног субјекта да буде наследник одређеног оставиоца /грађанскоправна (цивилна) казна за недозвољено понашање наследника према оставиоцу.</a:t>
            </a:r>
            <a:endParaRPr lang="en-US" sz="8000" dirty="0" smtClean="0"/>
          </a:p>
          <a:p>
            <a:pPr lvl="1"/>
            <a:r>
              <a:rPr lang="sr-Latn-RS" sz="7600" i="1" dirty="0" smtClean="0"/>
              <a:t>Numerus clausus </a:t>
            </a:r>
            <a:r>
              <a:rPr lang="sr-Cyrl-RS" sz="7600" dirty="0" smtClean="0"/>
              <a:t>разлога недостојности за наслеђивање; </a:t>
            </a:r>
            <a:endParaRPr lang="en-US" sz="7600" dirty="0" smtClean="0"/>
          </a:p>
          <a:p>
            <a:pPr lvl="1"/>
            <a:r>
              <a:rPr lang="sr-Cyrl-RS" sz="7600" i="1" dirty="0" smtClean="0"/>
              <a:t>У српксом праву</a:t>
            </a:r>
            <a:r>
              <a:rPr lang="sr-Cyrl-RS" sz="7600" dirty="0" smtClean="0"/>
              <a:t> не</a:t>
            </a:r>
            <a:r>
              <a:rPr lang="en-US" sz="7600" dirty="0" smtClean="0"/>
              <a:t> </a:t>
            </a:r>
            <a:r>
              <a:rPr lang="en-US" sz="7600" dirty="0" err="1" smtClean="0">
                <a:latin typeface="Corbel" pitchFamily="34" charset="0"/>
              </a:rPr>
              <a:t>може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наследити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на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основу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закона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или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завештања</a:t>
            </a:r>
            <a:r>
              <a:rPr lang="en-US" sz="7600" dirty="0" smtClean="0">
                <a:latin typeface="Corbel" pitchFamily="34" charset="0"/>
              </a:rPr>
              <a:t>, </a:t>
            </a:r>
            <a:r>
              <a:rPr lang="en-US" sz="7600" dirty="0" err="1" smtClean="0">
                <a:latin typeface="Corbel" pitchFamily="34" charset="0"/>
              </a:rPr>
              <a:t>нити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стећи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какву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корист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из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завештања</a:t>
            </a:r>
            <a:r>
              <a:rPr lang="en-US" sz="7600" dirty="0" smtClean="0">
                <a:latin typeface="Corbel" pitchFamily="34" charset="0"/>
              </a:rPr>
              <a:t> (</a:t>
            </a:r>
            <a:r>
              <a:rPr lang="en-US" sz="7600" dirty="0" err="1" smtClean="0">
                <a:latin typeface="Corbel" pitchFamily="34" charset="0"/>
              </a:rPr>
              <a:t>недостојан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је</a:t>
            </a:r>
            <a:r>
              <a:rPr lang="en-US" sz="7600" dirty="0" smtClean="0">
                <a:latin typeface="Corbel" pitchFamily="34" charset="0"/>
              </a:rPr>
              <a:t>): 1) </a:t>
            </a:r>
            <a:r>
              <a:rPr lang="en-US" sz="7600" dirty="0" err="1" smtClean="0">
                <a:latin typeface="Corbel" pitchFamily="34" charset="0"/>
              </a:rPr>
              <a:t>онај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ко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је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умишљајно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усмртио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оставиоца</a:t>
            </a:r>
            <a:r>
              <a:rPr lang="en-US" sz="7600" dirty="0" smtClean="0">
                <a:latin typeface="Corbel" pitchFamily="34" charset="0"/>
              </a:rPr>
              <a:t>, </a:t>
            </a:r>
            <a:r>
              <a:rPr lang="en-US" sz="7600" dirty="0" err="1" smtClean="0">
                <a:latin typeface="Corbel" pitchFamily="34" charset="0"/>
              </a:rPr>
              <a:t>или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је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то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покушао</a:t>
            </a:r>
            <a:r>
              <a:rPr lang="en-US" sz="7600" dirty="0" smtClean="0">
                <a:latin typeface="Corbel" pitchFamily="34" charset="0"/>
              </a:rPr>
              <a:t>; 2) </a:t>
            </a:r>
            <a:r>
              <a:rPr lang="en-US" sz="7600" dirty="0" err="1" smtClean="0">
                <a:latin typeface="Corbel" pitchFamily="34" charset="0"/>
              </a:rPr>
              <a:t>онај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ко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је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принудом</a:t>
            </a:r>
            <a:r>
              <a:rPr lang="en-US" sz="7600" dirty="0" smtClean="0">
                <a:latin typeface="Corbel" pitchFamily="34" charset="0"/>
              </a:rPr>
              <a:t>, </a:t>
            </a:r>
            <a:r>
              <a:rPr lang="en-US" sz="7600" dirty="0" err="1" smtClean="0">
                <a:latin typeface="Corbel" pitchFamily="34" charset="0"/>
              </a:rPr>
              <a:t>претњом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или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преваром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навео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оставиоца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да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сачини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или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опозове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завештање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или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неку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његову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одредбу</a:t>
            </a:r>
            <a:r>
              <a:rPr lang="en-US" sz="7600" dirty="0" smtClean="0">
                <a:latin typeface="Corbel" pitchFamily="34" charset="0"/>
              </a:rPr>
              <a:t>, </a:t>
            </a:r>
            <a:r>
              <a:rPr lang="en-US" sz="7600" dirty="0" err="1" smtClean="0">
                <a:latin typeface="Corbel" pitchFamily="34" charset="0"/>
              </a:rPr>
              <a:t>или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га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је</a:t>
            </a:r>
            <a:r>
              <a:rPr lang="en-US" sz="7600" dirty="0" smtClean="0">
                <a:latin typeface="Corbel" pitchFamily="34" charset="0"/>
              </a:rPr>
              <a:t> у </a:t>
            </a:r>
            <a:r>
              <a:rPr lang="en-US" sz="7600" dirty="0" err="1" smtClean="0">
                <a:latin typeface="Corbel" pitchFamily="34" charset="0"/>
              </a:rPr>
              <a:t>томе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спречио</a:t>
            </a:r>
            <a:r>
              <a:rPr lang="en-US" sz="7600" dirty="0" smtClean="0">
                <a:latin typeface="Corbel" pitchFamily="34" charset="0"/>
              </a:rPr>
              <a:t>; 3) </a:t>
            </a:r>
            <a:r>
              <a:rPr lang="en-US" sz="7600" dirty="0" err="1" smtClean="0">
                <a:latin typeface="Corbel" pitchFamily="34" charset="0"/>
              </a:rPr>
              <a:t>онај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ко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је</a:t>
            </a:r>
            <a:r>
              <a:rPr lang="en-US" sz="7600" dirty="0" smtClean="0">
                <a:latin typeface="Corbel" pitchFamily="34" charset="0"/>
              </a:rPr>
              <a:t> у </a:t>
            </a:r>
            <a:r>
              <a:rPr lang="en-US" sz="7600" dirty="0" err="1" smtClean="0">
                <a:latin typeface="Corbel" pitchFamily="34" charset="0"/>
              </a:rPr>
              <a:t>намери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спречавања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оставиочеве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последње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воље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уништио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или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сакрио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његово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завештање</a:t>
            </a:r>
            <a:r>
              <a:rPr lang="en-US" sz="7600" dirty="0" smtClean="0">
                <a:latin typeface="Corbel" pitchFamily="34" charset="0"/>
              </a:rPr>
              <a:t>, </a:t>
            </a:r>
            <a:r>
              <a:rPr lang="en-US" sz="7600" dirty="0" err="1" smtClean="0">
                <a:latin typeface="Corbel" pitchFamily="34" charset="0"/>
              </a:rPr>
              <a:t>или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га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је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фалсификовао</a:t>
            </a:r>
            <a:r>
              <a:rPr lang="en-US" sz="7600" dirty="0" smtClean="0">
                <a:latin typeface="Corbel" pitchFamily="34" charset="0"/>
              </a:rPr>
              <a:t>; 4) </a:t>
            </a:r>
            <a:r>
              <a:rPr lang="en-US" sz="7600" dirty="0" err="1" smtClean="0">
                <a:latin typeface="Corbel" pitchFamily="34" charset="0"/>
              </a:rPr>
              <a:t>онај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ко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се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теже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огрешио</a:t>
            </a:r>
            <a:r>
              <a:rPr lang="en-US" sz="7600" dirty="0" smtClean="0">
                <a:latin typeface="Corbel" pitchFamily="34" charset="0"/>
              </a:rPr>
              <a:t> о </a:t>
            </a:r>
            <a:r>
              <a:rPr lang="en-US" sz="7600" dirty="0" err="1" smtClean="0">
                <a:latin typeface="Corbel" pitchFamily="34" charset="0"/>
              </a:rPr>
              <a:t>законску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обавезу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издржавања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оставиоца</a:t>
            </a:r>
            <a:r>
              <a:rPr lang="en-US" sz="7600" dirty="0" smtClean="0">
                <a:latin typeface="Corbel" pitchFamily="34" charset="0"/>
              </a:rPr>
              <a:t>, </a:t>
            </a:r>
            <a:r>
              <a:rPr lang="en-US" sz="7600" dirty="0" err="1" smtClean="0">
                <a:latin typeface="Corbel" pitchFamily="34" charset="0"/>
              </a:rPr>
              <a:t>или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му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је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ускратио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нужну</a:t>
            </a:r>
            <a:r>
              <a:rPr lang="en-US" sz="7600" dirty="0" smtClean="0">
                <a:latin typeface="Corbel" pitchFamily="34" charset="0"/>
              </a:rPr>
              <a:t> </a:t>
            </a:r>
            <a:r>
              <a:rPr lang="en-US" sz="7600" dirty="0" err="1" smtClean="0">
                <a:latin typeface="Corbel" pitchFamily="34" charset="0"/>
              </a:rPr>
              <a:t>помоћ</a:t>
            </a:r>
            <a:r>
              <a:rPr lang="en-US" sz="7600" dirty="0" smtClean="0">
                <a:latin typeface="Corbel" pitchFamily="34" charset="0"/>
              </a:rPr>
              <a:t>;</a:t>
            </a:r>
          </a:p>
          <a:p>
            <a:pPr marL="82296" indent="0">
              <a:buNone/>
            </a:pPr>
            <a:endParaRPr lang="en-US" sz="8000" dirty="0"/>
          </a:p>
          <a:p>
            <a:r>
              <a:rPr lang="sr-Cyrl-RS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51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7498080" cy="639762"/>
          </a:xfrm>
        </p:spPr>
        <p:txBody>
          <a:bodyPr>
            <a:normAutofit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09600"/>
            <a:ext cx="7714488" cy="5791200"/>
          </a:xfrm>
        </p:spPr>
        <p:txBody>
          <a:bodyPr>
            <a:noAutofit/>
          </a:bodyPr>
          <a:lstStyle/>
          <a:p>
            <a:pPr algn="just"/>
            <a:r>
              <a:rPr lang="sr-Cyrl-RS" sz="1800" dirty="0"/>
              <a:t>Слични разлози неодстојности као у српском праву предвиђени су  у упоредном праву.</a:t>
            </a:r>
            <a:endParaRPr lang="en-US" sz="1800" dirty="0"/>
          </a:p>
          <a:p>
            <a:pPr algn="just"/>
            <a:r>
              <a:rPr lang="sr-Cyrl-RS" sz="1800" i="1" dirty="0"/>
              <a:t>У </a:t>
            </a:r>
            <a:r>
              <a:rPr lang="sr-Cyrl-RS" sz="1800" i="1" dirty="0"/>
              <a:t>а</a:t>
            </a:r>
            <a:r>
              <a:rPr lang="sr-Cyrl-RS" sz="1800" i="1" dirty="0" smtClean="0"/>
              <a:t>устријском </a:t>
            </a:r>
            <a:r>
              <a:rPr lang="sr-Cyrl-RS" sz="1800" i="1" dirty="0"/>
              <a:t>праву</a:t>
            </a:r>
            <a:r>
              <a:rPr lang="sr-Cyrl-RS" sz="1800" dirty="0"/>
              <a:t> разлози </a:t>
            </a:r>
            <a:r>
              <a:rPr lang="sr-Cyrl-RS" sz="1800" dirty="0" smtClean="0"/>
              <a:t>недостојнсоти </a:t>
            </a:r>
            <a:r>
              <a:rPr lang="sr-Cyrl-RS" sz="1800" dirty="0"/>
              <a:t>за наслеђивање су: извршење кривичног дела са </a:t>
            </a:r>
            <a:r>
              <a:rPr lang="sr-Cyrl-RS" sz="1800" dirty="0" smtClean="0"/>
              <a:t>умишљајем </a:t>
            </a:r>
            <a:r>
              <a:rPr lang="sr-Cyrl-RS" sz="1800" dirty="0"/>
              <a:t>за које је запрећена казна лишења слободе у трајању дужем од једне године; грубо запостављање вршења обавеза из односа родитеља и деце; уколико је наследник путем принуде или преваре натерао оставиоца да изјави своју последњу вољу, спречио га да сачини завештање,или је прикрио већ постојеће завештање</a:t>
            </a:r>
            <a:r>
              <a:rPr lang="sr-Cyrl-RS" sz="1800" dirty="0" smtClean="0"/>
              <a:t>.</a:t>
            </a:r>
            <a:endParaRPr lang="en-US" sz="1800" dirty="0"/>
          </a:p>
          <a:p>
            <a:pPr algn="just"/>
            <a:r>
              <a:rPr lang="sr-Cyrl-RS" sz="1800" i="1" dirty="0"/>
              <a:t>У немачком праву</a:t>
            </a:r>
            <a:r>
              <a:rPr lang="sr-Cyrl-RS" sz="1800" dirty="0"/>
              <a:t> недостојан за наслеђивање је онај наследник који је  су умишљајем лишио живота оставиоца или покушао да га лиши; онај ко је спречи0о </a:t>
            </a:r>
            <a:r>
              <a:rPr lang="sr-Cyrl-RS" sz="1800" dirty="0" smtClean="0"/>
              <a:t>оставиоца </a:t>
            </a:r>
            <a:r>
              <a:rPr lang="sr-Cyrl-RS" sz="1800" dirty="0"/>
              <a:t>намерно и противправно да изјави последњу вољу или да је опозове; онај ко је преваром или принудом натерао оставиоца да располаже својом заоставштином или да опозове своје завештање и </a:t>
            </a:r>
            <a:r>
              <a:rPr lang="sr-Cyrl-RS" sz="1800" dirty="0" smtClean="0"/>
              <a:t>др.</a:t>
            </a:r>
            <a:r>
              <a:rPr lang="sr-Cyrl-RS" sz="1800" dirty="0"/>
              <a:t> </a:t>
            </a:r>
            <a:r>
              <a:rPr lang="sr-Cyrl-RS" sz="1800" dirty="0" smtClean="0"/>
              <a:t>/ Најопсежнију </a:t>
            </a:r>
            <a:r>
              <a:rPr lang="sr-Cyrl-RS" sz="1800" dirty="0"/>
              <a:t>листу разлога за недостојност предвидео </a:t>
            </a:r>
            <a:r>
              <a:rPr lang="sr-Cyrl-RS" sz="1800" dirty="0" smtClean="0"/>
              <a:t> је Француски </a:t>
            </a:r>
            <a:r>
              <a:rPr lang="sr-Cyrl-RS" sz="1800" dirty="0"/>
              <a:t>законодавац.</a:t>
            </a:r>
            <a:endParaRPr lang="en-US" sz="1800" dirty="0"/>
          </a:p>
          <a:p>
            <a:pPr algn="just"/>
            <a:r>
              <a:rPr lang="sr-Cyrl-RS" sz="1800" dirty="0" smtClean="0"/>
              <a:t>Поједина </a:t>
            </a:r>
            <a:r>
              <a:rPr lang="sr-Cyrl-RS" sz="1800" dirty="0"/>
              <a:t>права</a:t>
            </a:r>
            <a:r>
              <a:rPr lang="sr-Cyrl-RS" sz="1800" dirty="0">
                <a:latin typeface="+mj-lt"/>
              </a:rPr>
              <a:t>, </a:t>
            </a:r>
            <a:r>
              <a:rPr lang="en-US" sz="1800" dirty="0">
                <a:latin typeface="Corbel" pitchFamily="34" charset="0"/>
              </a:rPr>
              <a:t>к</a:t>
            </a:r>
            <a:r>
              <a:rPr lang="sr-Cyrl-RS" sz="1800" dirty="0">
                <a:latin typeface="Corbel" pitchFamily="34" charset="0"/>
              </a:rPr>
              <a:t>ао што је случај са аустријским и шпанским правом,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карактерише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i="1" dirty="0" err="1">
                <a:latin typeface="Corbel" pitchFamily="34" charset="0"/>
              </a:rPr>
              <a:t>дуалитет</a:t>
            </a:r>
            <a:r>
              <a:rPr lang="en-US" sz="1800" i="1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проглашења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наследника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недостојним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за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наслеђивање</a:t>
            </a:r>
            <a:r>
              <a:rPr lang="sr-Cyrl-RS" sz="1800" dirty="0">
                <a:latin typeface="Corbel" pitchFamily="34" charset="0"/>
              </a:rPr>
              <a:t> и </a:t>
            </a:r>
            <a:r>
              <a:rPr lang="en-US" sz="1800" dirty="0" err="1">
                <a:latin typeface="Corbel" pitchFamily="34" charset="0"/>
              </a:rPr>
              <a:t>основа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разбаштињења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нужних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наследника</a:t>
            </a:r>
            <a:r>
              <a:rPr lang="en-US" sz="1800" dirty="0">
                <a:latin typeface="Corbel" pitchFamily="34" charset="0"/>
              </a:rPr>
              <a:t>  (</a:t>
            </a:r>
            <a:r>
              <a:rPr lang="en-US" sz="1800" dirty="0" err="1">
                <a:latin typeface="Corbel" pitchFamily="34" charset="0"/>
              </a:rPr>
              <a:t>тј</a:t>
            </a:r>
            <a:r>
              <a:rPr lang="en-US" sz="1800" dirty="0">
                <a:latin typeface="Corbel" pitchFamily="34" charset="0"/>
              </a:rPr>
              <a:t>. </a:t>
            </a:r>
            <a:r>
              <a:rPr lang="en-US" sz="1800" dirty="0" err="1">
                <a:latin typeface="Corbel" pitchFamily="34" charset="0"/>
              </a:rPr>
              <a:t>приликом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разбаштињења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нужних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наследника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завешталац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се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може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позивати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на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разлоге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недостојности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за</a:t>
            </a:r>
            <a:r>
              <a:rPr lang="en-US" sz="1800" dirty="0">
                <a:latin typeface="Corbel" pitchFamily="34" charset="0"/>
              </a:rPr>
              <a:t> </a:t>
            </a:r>
            <a:r>
              <a:rPr lang="en-US" sz="1800" dirty="0" err="1">
                <a:latin typeface="Corbel" pitchFamily="34" charset="0"/>
              </a:rPr>
              <a:t>наслеђивање</a:t>
            </a:r>
            <a:r>
              <a:rPr lang="en-US" sz="1800" dirty="0">
                <a:latin typeface="Corbel" pitchFamily="34" charset="0"/>
              </a:rPr>
              <a:t>).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283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485888" cy="487362"/>
          </a:xfrm>
        </p:spPr>
        <p:txBody>
          <a:bodyPr>
            <a:normAutofit fontScale="90000"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14400"/>
            <a:ext cx="7498080" cy="56388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sr-Cyrl-RS" sz="2200" b="1" dirty="0" smtClean="0">
                <a:solidFill>
                  <a:schemeClr val="accent3">
                    <a:lumMod val="50000"/>
                  </a:schemeClr>
                </a:solidFill>
              </a:rPr>
              <a:t>ОСНОВИ ПОЗИВАЊА НА НАСЛЕЂЕ</a:t>
            </a:r>
            <a:endParaRPr lang="en-US" sz="22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sr-Cyrl-RS" sz="2000" b="1" dirty="0" smtClean="0"/>
              <a:t>Основ </a:t>
            </a:r>
            <a:r>
              <a:rPr lang="sr-Cyrl-RS" sz="2000" b="1" dirty="0"/>
              <a:t>позивања на наслеђе- </a:t>
            </a:r>
            <a:r>
              <a:rPr lang="sr-Cyrl-RS" sz="2000" dirty="0"/>
              <a:t>је скуп правних чињеница које овлашћује једно лице да стекне својство универзалног сукцесора.</a:t>
            </a:r>
            <a:endParaRPr lang="en-US" sz="2000" dirty="0"/>
          </a:p>
          <a:p>
            <a:r>
              <a:rPr lang="sr-Cyrl-RS" sz="2000" b="1" dirty="0" smtClean="0"/>
              <a:t>Врсте </a:t>
            </a:r>
            <a:r>
              <a:rPr lang="sr-Cyrl-RS" sz="2000" b="1" dirty="0"/>
              <a:t>основа позивања на  наслеђе</a:t>
            </a:r>
            <a:r>
              <a:rPr lang="sr-Cyrl-RS" sz="2000" b="1" dirty="0" smtClean="0"/>
              <a:t>:</a:t>
            </a:r>
            <a:endParaRPr lang="en-US" sz="2000" dirty="0"/>
          </a:p>
          <a:p>
            <a:pPr lvl="1"/>
            <a:r>
              <a:rPr lang="sr-Cyrl-RS" sz="2000" b="1" i="1" dirty="0"/>
              <a:t>Закон</a:t>
            </a:r>
            <a:r>
              <a:rPr lang="sr-Cyrl-RS" sz="2000" dirty="0"/>
              <a:t>- </a:t>
            </a:r>
            <a:r>
              <a:rPr lang="sr-Cyrl-RS" sz="2000" dirty="0"/>
              <a:t>а</a:t>
            </a:r>
            <a:r>
              <a:rPr lang="sr-Cyrl-RS" sz="2000" dirty="0" smtClean="0"/>
              <a:t>ко </a:t>
            </a:r>
            <a:r>
              <a:rPr lang="sr-Cyrl-RS" sz="2000" dirty="0"/>
              <a:t>овлашћење за стицање наследничког својства  проистиче из правно релевантних чињеница садржаних у наследноправним прописима (као што су сродство, брак, држављанство </a:t>
            </a:r>
            <a:r>
              <a:rPr lang="sr-Cyrl-RS" sz="2000" dirty="0" smtClean="0"/>
              <a:t>)- реч је о </a:t>
            </a:r>
            <a:r>
              <a:rPr lang="sr-Cyrl-RS" sz="2000" i="1" dirty="0"/>
              <a:t>законском наслеђивању.</a:t>
            </a:r>
            <a:r>
              <a:rPr lang="sr-Cyrl-RS" sz="2000" dirty="0"/>
              <a:t> </a:t>
            </a:r>
            <a:endParaRPr lang="en-US" sz="2000" dirty="0"/>
          </a:p>
          <a:p>
            <a:pPr lvl="1"/>
            <a:r>
              <a:rPr lang="sr-Cyrl-RS" sz="2000" b="1" i="1" dirty="0"/>
              <a:t>Завештање </a:t>
            </a:r>
            <a:r>
              <a:rPr lang="sr-Cyrl-RS" sz="2000" dirty="0"/>
              <a:t>- ако овлашћење за наслеђивање произлази из завештања, </a:t>
            </a:r>
            <a:r>
              <a:rPr lang="sr-Cyrl-RS" sz="2000" dirty="0" smtClean="0"/>
              <a:t>рече је о </a:t>
            </a:r>
            <a:r>
              <a:rPr lang="sr-Cyrl-RS" sz="2000" i="1" dirty="0"/>
              <a:t>завештајном наслеђивању</a:t>
            </a:r>
            <a:r>
              <a:rPr lang="sr-Cyrl-RS" sz="2000" dirty="0"/>
              <a:t>. </a:t>
            </a:r>
            <a:endParaRPr lang="en-US" sz="2000" dirty="0"/>
          </a:p>
          <a:p>
            <a:pPr lvl="1"/>
            <a:r>
              <a:rPr lang="sr-Cyrl-RS" sz="2000" b="1" i="1" dirty="0"/>
              <a:t>Уговор о наслеђивању</a:t>
            </a:r>
            <a:r>
              <a:rPr lang="sr-Cyrl-RS" sz="2000" dirty="0"/>
              <a:t>- ако овлашћење за наслеђивање </a:t>
            </a:r>
            <a:r>
              <a:rPr lang="sr-Cyrl-RS" sz="2000" dirty="0" smtClean="0"/>
              <a:t>произлази </a:t>
            </a:r>
            <a:r>
              <a:rPr lang="sr-Cyrl-RS" sz="2000" dirty="0"/>
              <a:t>из уговра о наслеђивању, тада је у питању </a:t>
            </a:r>
            <a:r>
              <a:rPr lang="sr-Cyrl-RS" sz="2000" i="1" dirty="0" smtClean="0"/>
              <a:t>уговорно </a:t>
            </a:r>
            <a:r>
              <a:rPr lang="sr-Cyrl-RS" sz="2000" i="1" dirty="0"/>
              <a:t>наслеђивање.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08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3562"/>
          </a:xfrm>
        </p:spPr>
        <p:txBody>
          <a:bodyPr>
            <a:normAutofit fontScale="90000"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866888" cy="5867400"/>
          </a:xfrm>
        </p:spPr>
        <p:txBody>
          <a:bodyPr>
            <a:normAutofit fontScale="47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sr-Cyrl-RS" sz="4200" b="1" dirty="0" smtClean="0"/>
              <a:t>Ограниченост </a:t>
            </a:r>
            <a:r>
              <a:rPr lang="sr-Cyrl-RS" sz="4200" b="1" dirty="0"/>
              <a:t>основа позивања на </a:t>
            </a:r>
            <a:r>
              <a:rPr lang="sr-Cyrl-RS" sz="4200" b="1" dirty="0" smtClean="0"/>
              <a:t>наслеђе</a:t>
            </a:r>
            <a:endParaRPr lang="en-US" sz="4200" dirty="0"/>
          </a:p>
          <a:p>
            <a:pPr lvl="1" algn="just"/>
            <a:r>
              <a:rPr lang="sr-Cyrl-RS" sz="3800" i="1" dirty="0" smtClean="0"/>
              <a:t>Упоредно </a:t>
            </a:r>
            <a:r>
              <a:rPr lang="sr-Cyrl-RS" sz="3800" i="1" dirty="0"/>
              <a:t>право</a:t>
            </a:r>
            <a:r>
              <a:rPr lang="sr-Cyrl-RS" sz="3800" dirty="0"/>
              <a:t> познаје </a:t>
            </a:r>
            <a:r>
              <a:rPr lang="sr-Cyrl-RS" sz="3800" i="1" dirty="0"/>
              <a:t>три основа</a:t>
            </a:r>
            <a:r>
              <a:rPr lang="sr-Cyrl-RS" sz="3800" dirty="0"/>
              <a:t> позивања на наслеђе: </a:t>
            </a:r>
            <a:r>
              <a:rPr lang="sr-Cyrl-RS" sz="3800" b="1" dirty="0"/>
              <a:t>закон, завештање и уговор о наслеђивањ</a:t>
            </a:r>
            <a:r>
              <a:rPr lang="sr-Cyrl-RS" sz="3800" dirty="0"/>
              <a:t>у (Немачка, Швајцарска, Аустрија). Уговор о наслеђивању је и најјачи основ </a:t>
            </a:r>
            <a:r>
              <a:rPr lang="sr-Cyrl-RS" sz="3800" dirty="0" smtClean="0"/>
              <a:t>позивања </a:t>
            </a:r>
            <a:r>
              <a:rPr lang="sr-Cyrl-RS" sz="3800" dirty="0"/>
              <a:t>на наслеђе.</a:t>
            </a:r>
            <a:endParaRPr lang="en-US" sz="3800" dirty="0"/>
          </a:p>
          <a:p>
            <a:pPr lvl="1" algn="just"/>
            <a:r>
              <a:rPr lang="sr-Cyrl-RS" sz="3800" i="1" dirty="0" smtClean="0"/>
              <a:t>У </a:t>
            </a:r>
            <a:r>
              <a:rPr lang="sr-Cyrl-RS" sz="3800" i="1" dirty="0"/>
              <a:t>српском праву</a:t>
            </a:r>
            <a:r>
              <a:rPr lang="sr-Cyrl-RS" sz="3800" dirty="0"/>
              <a:t> може се наслеђивати на основу завешатања и  закона (чл.2 ЗОН). Уговор о наслеђивању је </a:t>
            </a:r>
            <a:r>
              <a:rPr lang="sr-Cyrl-RS" sz="3800" dirty="0" smtClean="0"/>
              <a:t>забрањен.Тестаментарно </a:t>
            </a:r>
            <a:r>
              <a:rPr lang="sr-Cyrl-RS" sz="3800" dirty="0"/>
              <a:t>наслеђивање има предност над законским.</a:t>
            </a:r>
            <a:endParaRPr lang="en-US" sz="3800" dirty="0"/>
          </a:p>
          <a:p>
            <a:pPr lvl="1" algn="just"/>
            <a:r>
              <a:rPr lang="sr-Cyrl-RS" sz="3800" dirty="0" smtClean="0"/>
              <a:t>Уговорно </a:t>
            </a:r>
            <a:r>
              <a:rPr lang="sr-Cyrl-RS" sz="3800" dirty="0"/>
              <a:t>наслеђивање је забрањено </a:t>
            </a:r>
            <a:r>
              <a:rPr lang="sr-Cyrl-RS" sz="3800" dirty="0" smtClean="0"/>
              <a:t>у </a:t>
            </a:r>
            <a:r>
              <a:rPr lang="sr-Cyrl-RS" sz="3800" dirty="0"/>
              <a:t>земљама романске правне </a:t>
            </a:r>
            <a:r>
              <a:rPr lang="sr-Cyrl-RS" sz="3800" dirty="0" smtClean="0"/>
              <a:t>традиције, као што су  Француска</a:t>
            </a:r>
            <a:r>
              <a:rPr lang="sr-Cyrl-RS" sz="3800" dirty="0"/>
              <a:t>, Шпанија, </a:t>
            </a:r>
            <a:r>
              <a:rPr lang="sr-Cyrl-RS" sz="3800" dirty="0" smtClean="0"/>
              <a:t>Италија, али и у праву Белгије</a:t>
            </a:r>
            <a:r>
              <a:rPr lang="sr-Latn-RS" sz="3800" dirty="0" smtClean="0"/>
              <a:t> </a:t>
            </a:r>
            <a:r>
              <a:rPr lang="sr-Cyrl-RS" sz="3800" dirty="0" smtClean="0"/>
              <a:t>и Португалије.</a:t>
            </a:r>
          </a:p>
          <a:p>
            <a:pPr lvl="1" algn="just"/>
            <a:r>
              <a:rPr lang="sr-Cyrl-RS" sz="3800" dirty="0" smtClean="0"/>
              <a:t>Међутим, </a:t>
            </a:r>
            <a:r>
              <a:rPr lang="sr-Cyrl-RS" sz="3800" dirty="0"/>
              <a:t>од </a:t>
            </a:r>
            <a:r>
              <a:rPr lang="sr-Cyrl-RS" sz="3800" dirty="0" smtClean="0"/>
              <a:t>прокламоване </a:t>
            </a:r>
            <a:r>
              <a:rPr lang="sr-Cyrl-RS" sz="3800" dirty="0"/>
              <a:t>забране закључења уговора о </a:t>
            </a:r>
            <a:r>
              <a:rPr lang="sr-Cyrl-RS" sz="3800" dirty="0" smtClean="0"/>
              <a:t>наслеђивању </a:t>
            </a:r>
            <a:r>
              <a:rPr lang="sr-Cyrl-RS" sz="3800" dirty="0"/>
              <a:t>предвиђени су изузеци </a:t>
            </a:r>
            <a:r>
              <a:rPr lang="en-US" sz="3800" dirty="0" err="1">
                <a:latin typeface="Corbel" pitchFamily="34" charset="0"/>
              </a:rPr>
              <a:t>који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се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 smtClean="0">
                <a:latin typeface="Corbel" pitchFamily="34" charset="0"/>
              </a:rPr>
              <a:t>огледа</a:t>
            </a:r>
            <a:r>
              <a:rPr lang="sr-Cyrl-RS" sz="3800" dirty="0" smtClean="0">
                <a:latin typeface="Corbel" pitchFamily="34" charset="0"/>
              </a:rPr>
              <a:t>ју</a:t>
            </a:r>
            <a:r>
              <a:rPr lang="en-US" sz="3800" dirty="0" smtClean="0">
                <a:latin typeface="Corbel" pitchFamily="34" charset="0"/>
              </a:rPr>
              <a:t> </a:t>
            </a:r>
            <a:r>
              <a:rPr lang="en-US" sz="3800" dirty="0">
                <a:latin typeface="Corbel" pitchFamily="34" charset="0"/>
              </a:rPr>
              <a:t>у </a:t>
            </a:r>
            <a:r>
              <a:rPr lang="en-US" sz="3800" dirty="0" err="1">
                <a:latin typeface="Corbel" pitchFamily="34" charset="0"/>
              </a:rPr>
              <a:t>могућности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закључења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брачних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уговора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са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наследноправним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последицама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или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поклона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будућих</a:t>
            </a:r>
            <a:r>
              <a:rPr lang="en-US" sz="3800" dirty="0">
                <a:latin typeface="Corbel" pitchFamily="34" charset="0"/>
              </a:rPr>
              <a:t> </a:t>
            </a:r>
            <a:r>
              <a:rPr lang="en-US" sz="3800" dirty="0" err="1">
                <a:latin typeface="Corbel" pitchFamily="34" charset="0"/>
              </a:rPr>
              <a:t>ствари</a:t>
            </a:r>
            <a:r>
              <a:rPr lang="sr-Cyrl-RS" sz="3800" dirty="0">
                <a:latin typeface="Corbel" pitchFamily="34" charset="0"/>
              </a:rPr>
              <a:t> (</a:t>
            </a:r>
            <a:r>
              <a:rPr lang="en-US" sz="3800" dirty="0" err="1">
                <a:latin typeface="Corbel" pitchFamily="34" charset="0"/>
              </a:rPr>
              <a:t>Француска</a:t>
            </a:r>
            <a:r>
              <a:rPr lang="en-US" sz="3800" dirty="0">
                <a:latin typeface="Corbel" pitchFamily="34" charset="0"/>
              </a:rPr>
              <a:t>, </a:t>
            </a:r>
            <a:r>
              <a:rPr lang="en-US" sz="3800" dirty="0" err="1">
                <a:latin typeface="Corbel" pitchFamily="34" charset="0"/>
              </a:rPr>
              <a:t>Белгија</a:t>
            </a:r>
            <a:r>
              <a:rPr lang="en-US" sz="3800" dirty="0">
                <a:latin typeface="Corbel" pitchFamily="34" charset="0"/>
              </a:rPr>
              <a:t>, </a:t>
            </a:r>
            <a:r>
              <a:rPr lang="en-US" sz="3800" dirty="0" err="1">
                <a:latin typeface="Corbel" pitchFamily="34" charset="0"/>
              </a:rPr>
              <a:t>Шпанија</a:t>
            </a:r>
            <a:r>
              <a:rPr lang="en-US" sz="3800" dirty="0">
                <a:latin typeface="Corbel" pitchFamily="34" charset="0"/>
              </a:rPr>
              <a:t>, </a:t>
            </a:r>
            <a:r>
              <a:rPr lang="en-US" sz="3800" dirty="0" err="1">
                <a:latin typeface="Corbel" pitchFamily="34" charset="0"/>
              </a:rPr>
              <a:t>Португалија</a:t>
            </a:r>
            <a:r>
              <a:rPr lang="sr-Cyrl-RS" sz="3800" dirty="0">
                <a:latin typeface="Corbel" pitchFamily="34" charset="0"/>
              </a:rPr>
              <a:t>).</a:t>
            </a:r>
            <a:endParaRPr lang="en-US" sz="3800" dirty="0">
              <a:latin typeface="Corbel" pitchFamily="34" charset="0"/>
            </a:endParaRPr>
          </a:p>
          <a:p>
            <a:r>
              <a:rPr lang="sr-Cyrl-RS" sz="4200" b="1" dirty="0" smtClean="0"/>
              <a:t>Начело </a:t>
            </a:r>
            <a:r>
              <a:rPr lang="sr-Cyrl-RS" sz="4200" b="1" dirty="0"/>
              <a:t>паралелног односа основа позивања на наслеђе</a:t>
            </a:r>
            <a:endParaRPr lang="en-US" sz="4200" dirty="0"/>
          </a:p>
          <a:p>
            <a:pPr lvl="1" algn="just"/>
            <a:r>
              <a:rPr lang="sr-Cyrl-RS" sz="3800" dirty="0" smtClean="0"/>
              <a:t>У </a:t>
            </a:r>
            <a:r>
              <a:rPr lang="sr-Cyrl-RS" sz="3800" dirty="0"/>
              <a:t>српском праву, наследник може наследити један део заоставштине као законски, а други као тестаментарни </a:t>
            </a:r>
            <a:r>
              <a:rPr lang="sr-Cyrl-RS" sz="3800" dirty="0" smtClean="0"/>
              <a:t>наследник</a:t>
            </a:r>
            <a:r>
              <a:rPr lang="en-US" sz="3800" dirty="0" smtClean="0"/>
              <a:t>, </a:t>
            </a:r>
            <a:r>
              <a:rPr lang="en-US" sz="3800" dirty="0"/>
              <a:t>a </a:t>
            </a:r>
            <a:r>
              <a:rPr lang="sr-Cyrl-RS" sz="3800" dirty="0"/>
              <a:t>у законодавствима која познају и уговор о наслеђивању, један део заоставштине може може бити наслеђен и по основу уговора о наслеђивању ( кумулације правних основа).</a:t>
            </a:r>
            <a:endParaRPr lang="en-US" sz="3800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79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03592" cy="792162"/>
          </a:xfrm>
        </p:spPr>
        <p:txBody>
          <a:bodyPr/>
          <a:lstStyle/>
          <a:p>
            <a:r>
              <a:rPr lang="sr-Cyrl-RS" sz="3200" dirty="0"/>
              <a:t>Литература</a:t>
            </a:r>
            <a:r>
              <a:rPr lang="sr-Cyrl-RS" sz="4400" dirty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371600"/>
            <a:ext cx="7162800" cy="4876800"/>
          </a:xfrm>
        </p:spPr>
        <p:txBody>
          <a:bodyPr>
            <a:normAutofit/>
          </a:bodyPr>
          <a:lstStyle/>
          <a:p>
            <a:r>
              <a:rPr lang="sr-Cyrl-RS" sz="2200" dirty="0"/>
              <a:t>Д.Ђурђевић, </a:t>
            </a:r>
            <a:r>
              <a:rPr lang="sr-Cyrl-RS" sz="2200" i="1" dirty="0"/>
              <a:t>Институције наследног права,</a:t>
            </a:r>
            <a:r>
              <a:rPr lang="sr-Cyrl-RS" sz="2200" dirty="0"/>
              <a:t> Београд, </a:t>
            </a:r>
            <a:r>
              <a:rPr lang="sr-Cyrl-RS" sz="2200" dirty="0" smtClean="0"/>
              <a:t>20</a:t>
            </a:r>
            <a:r>
              <a:rPr lang="sr-Latn-RS" sz="2200" dirty="0" smtClean="0">
                <a:latin typeface="Corbel" pitchFamily="34" charset="0"/>
              </a:rPr>
              <a:t>17</a:t>
            </a:r>
            <a:r>
              <a:rPr lang="sr-Cyrl-RS" sz="2200" dirty="0" smtClean="0"/>
              <a:t>, стр</a:t>
            </a:r>
            <a:r>
              <a:rPr lang="sr-Cyrl-RS" sz="2200" dirty="0" smtClean="0">
                <a:latin typeface="Corbel" pitchFamily="34" charset="0"/>
              </a:rPr>
              <a:t>.</a:t>
            </a:r>
            <a:r>
              <a:rPr lang="sr-Latn-RS" sz="2200" dirty="0" smtClean="0">
                <a:latin typeface="Corbel" pitchFamily="34" charset="0"/>
              </a:rPr>
              <a:t>44</a:t>
            </a:r>
            <a:r>
              <a:rPr lang="sr-Cyrl-RS" sz="2200" dirty="0" smtClean="0">
                <a:latin typeface="Corbel" pitchFamily="34" charset="0"/>
              </a:rPr>
              <a:t>-</a:t>
            </a:r>
            <a:r>
              <a:rPr lang="sr-Cyrl-RS" sz="2200" dirty="0" smtClean="0"/>
              <a:t>7</a:t>
            </a:r>
            <a:r>
              <a:rPr lang="sr-Latn-RS" sz="2200" dirty="0">
                <a:latin typeface="Corbel" pitchFamily="34" charset="0"/>
              </a:rPr>
              <a:t>3</a:t>
            </a:r>
            <a:r>
              <a:rPr lang="sr-Cyrl-RS" sz="2200" dirty="0" smtClean="0"/>
              <a:t>; </a:t>
            </a:r>
          </a:p>
          <a:p>
            <a:r>
              <a:rPr lang="sr-Cyrl-RS" sz="2200" dirty="0" smtClean="0"/>
              <a:t> </a:t>
            </a:r>
            <a:r>
              <a:rPr lang="sr-Cyrl-RS" sz="2200" dirty="0"/>
              <a:t>Н. Стојановић</a:t>
            </a:r>
            <a:r>
              <a:rPr lang="sr-Cyrl-RS" sz="2200" i="1" dirty="0"/>
              <a:t>,  Наследно право,</a:t>
            </a:r>
            <a:r>
              <a:rPr lang="sr-Cyrl-RS" sz="2200" dirty="0"/>
              <a:t> Ниш, 2011, стр. 39-72</a:t>
            </a:r>
            <a:r>
              <a:rPr lang="sr-Cyrl-RS" sz="2200" dirty="0" smtClean="0"/>
              <a:t>;</a:t>
            </a:r>
            <a:endParaRPr lang="sr-Latn-RS" sz="2200" dirty="0" smtClean="0"/>
          </a:p>
          <a:p>
            <a:r>
              <a:rPr lang="ru-RU" sz="2200" dirty="0"/>
              <a:t>О. Антић, Наследно право, Београд, 2009, </a:t>
            </a:r>
            <a:r>
              <a:rPr lang="sr-Latn-RS" sz="2200" dirty="0" smtClean="0">
                <a:latin typeface="Corbel" pitchFamily="34" charset="0"/>
              </a:rPr>
              <a:t>62</a:t>
            </a:r>
            <a:r>
              <a:rPr lang="ru-RU" sz="2200" dirty="0" smtClean="0">
                <a:latin typeface="Corbel" pitchFamily="34" charset="0"/>
              </a:rPr>
              <a:t>-</a:t>
            </a:r>
            <a:r>
              <a:rPr lang="sr-Latn-RS" sz="2200" dirty="0" smtClean="0">
                <a:latin typeface="Corbel" pitchFamily="34" charset="0"/>
              </a:rPr>
              <a:t>80</a:t>
            </a:r>
            <a:r>
              <a:rPr lang="ru-RU" sz="2200" dirty="0" smtClean="0"/>
              <a:t>.</a:t>
            </a:r>
            <a:r>
              <a:rPr lang="sr-Cyrl-RS" sz="2200" dirty="0" smtClean="0"/>
              <a:t>  </a:t>
            </a:r>
          </a:p>
          <a:p>
            <a:r>
              <a:rPr lang="sr-Latn-RS" sz="2200" dirty="0" smtClean="0">
                <a:latin typeface="Corbel" pitchFamily="34" charset="0"/>
              </a:rPr>
              <a:t>D. </a:t>
            </a:r>
            <a:r>
              <a:rPr lang="sr-Cyrl-RS" sz="2200" dirty="0" smtClean="0">
                <a:latin typeface="Corbel" pitchFamily="34" charset="0"/>
              </a:rPr>
              <a:t>Živojinović</a:t>
            </a:r>
            <a:r>
              <a:rPr lang="sr-Cyrl-RS" sz="2200" dirty="0">
                <a:latin typeface="Corbel" pitchFamily="34" charset="0"/>
              </a:rPr>
              <a:t>.,  </a:t>
            </a:r>
            <a:r>
              <a:rPr lang="en-US" sz="2200" i="1" dirty="0" err="1">
                <a:latin typeface="Corbel" pitchFamily="34" charset="0"/>
              </a:rPr>
              <a:t>Nasledna</a:t>
            </a:r>
            <a:r>
              <a:rPr lang="en-US" sz="2200" i="1" dirty="0">
                <a:latin typeface="Corbel" pitchFamily="34" charset="0"/>
              </a:rPr>
              <a:t> </a:t>
            </a:r>
            <a:r>
              <a:rPr lang="en-US" sz="2200" i="1" dirty="0" err="1">
                <a:latin typeface="Corbel" pitchFamily="34" charset="0"/>
              </a:rPr>
              <a:t>prava</a:t>
            </a:r>
            <a:r>
              <a:rPr lang="en-US" sz="2200" i="1" dirty="0">
                <a:latin typeface="Corbel" pitchFamily="34" charset="0"/>
              </a:rPr>
              <a:t> </a:t>
            </a:r>
            <a:r>
              <a:rPr lang="en-US" sz="2200" i="1" dirty="0" err="1">
                <a:latin typeface="Corbel" pitchFamily="34" charset="0"/>
              </a:rPr>
              <a:t>posthumno</a:t>
            </a:r>
            <a:r>
              <a:rPr lang="en-US" sz="2200" i="1" dirty="0">
                <a:latin typeface="Corbel" pitchFamily="34" charset="0"/>
              </a:rPr>
              <a:t> </a:t>
            </a:r>
            <a:r>
              <a:rPr lang="en-US" sz="2200" i="1" dirty="0" err="1">
                <a:latin typeface="Corbel" pitchFamily="34" charset="0"/>
              </a:rPr>
              <a:t>za</a:t>
            </a:r>
            <a:r>
              <a:rPr lang="sr-Cyrl-CS" sz="2200" i="1" dirty="0">
                <a:latin typeface="Corbel" pitchFamily="34" charset="0"/>
              </a:rPr>
              <a:t>č</a:t>
            </a:r>
            <a:r>
              <a:rPr lang="en-US" sz="2200" i="1" dirty="0" err="1">
                <a:latin typeface="Corbel" pitchFamily="34" charset="0"/>
              </a:rPr>
              <a:t>ete</a:t>
            </a:r>
            <a:r>
              <a:rPr lang="en-US" sz="2200" i="1" dirty="0">
                <a:latin typeface="Corbel" pitchFamily="34" charset="0"/>
              </a:rPr>
              <a:t> </a:t>
            </a:r>
            <a:r>
              <a:rPr lang="en-US" sz="2200" i="1" dirty="0" err="1" smtClean="0">
                <a:latin typeface="Corbel" pitchFamily="34" charset="0"/>
              </a:rPr>
              <a:t>dece</a:t>
            </a:r>
            <a:r>
              <a:rPr lang="sr-Latn-RS" sz="2200" i="1" dirty="0">
                <a:latin typeface="Corbel" pitchFamily="34" charset="0"/>
              </a:rPr>
              <a:t>,</a:t>
            </a:r>
            <a:r>
              <a:rPr lang="sr-Cyrl-CS" sz="2200" dirty="0" smtClean="0">
                <a:latin typeface="Corbel" pitchFamily="34" charset="0"/>
              </a:rPr>
              <a:t> </a:t>
            </a:r>
            <a:r>
              <a:rPr lang="en-US" sz="2200" dirty="0" err="1">
                <a:latin typeface="Corbel" pitchFamily="34" charset="0"/>
              </a:rPr>
              <a:t>Pravni</a:t>
            </a:r>
            <a:r>
              <a:rPr lang="en-US" sz="2200" dirty="0">
                <a:latin typeface="Corbel" pitchFamily="34" charset="0"/>
              </a:rPr>
              <a:t> </a:t>
            </a:r>
            <a:r>
              <a:rPr lang="en-US" sz="2200" dirty="0" err="1">
                <a:latin typeface="Corbel" pitchFamily="34" charset="0"/>
              </a:rPr>
              <a:t>život</a:t>
            </a:r>
            <a:r>
              <a:rPr lang="en-US" sz="2200" dirty="0">
                <a:latin typeface="Corbel" pitchFamily="34" charset="0"/>
              </a:rPr>
              <a:t> </a:t>
            </a:r>
            <a:r>
              <a:rPr lang="sr-Latn-RS" sz="2200" dirty="0" smtClean="0">
                <a:latin typeface="Corbel" pitchFamily="34" charset="0"/>
              </a:rPr>
              <a:t>,</a:t>
            </a:r>
            <a:r>
              <a:rPr lang="en-US" sz="2200" dirty="0">
                <a:latin typeface="Corbel" pitchFamily="34" charset="0"/>
              </a:rPr>
              <a:t> br. </a:t>
            </a:r>
            <a:r>
              <a:rPr lang="en-US" sz="2200" dirty="0" smtClean="0">
                <a:latin typeface="Corbel" pitchFamily="34" charset="0"/>
              </a:rPr>
              <a:t>10</a:t>
            </a:r>
            <a:r>
              <a:rPr lang="sr-Latn-RS" sz="2200" dirty="0" smtClean="0">
                <a:latin typeface="Corbel" pitchFamily="34" charset="0"/>
              </a:rPr>
              <a:t>, </a:t>
            </a:r>
            <a:r>
              <a:rPr lang="en-US" sz="2200" dirty="0" smtClean="0">
                <a:latin typeface="Corbel" pitchFamily="34" charset="0"/>
              </a:rPr>
              <a:t>2005</a:t>
            </a:r>
            <a:r>
              <a:rPr lang="en-US" sz="2200" dirty="0">
                <a:latin typeface="Corbel" pitchFamily="34" charset="0"/>
              </a:rPr>
              <a:t>, </a:t>
            </a:r>
            <a:r>
              <a:rPr lang="en-US" sz="2200" dirty="0" smtClean="0">
                <a:latin typeface="Corbel" pitchFamily="34" charset="0"/>
              </a:rPr>
              <a:t>str</a:t>
            </a:r>
            <a:r>
              <a:rPr lang="en-US" sz="2200" dirty="0">
                <a:latin typeface="Corbel" pitchFamily="34" charset="0"/>
              </a:rPr>
              <a:t>. 695-711.</a:t>
            </a:r>
            <a:endParaRPr lang="en-US" sz="2200" dirty="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02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03592" cy="487362"/>
          </a:xfrm>
        </p:spPr>
        <p:txBody>
          <a:bodyPr>
            <a:normAutofit fontScale="90000"/>
          </a:bodyPr>
          <a:lstStyle/>
          <a:p>
            <a:r>
              <a:rPr lang="sr-Latn-RS" sz="3100" dirty="0" smtClean="0"/>
              <a:t/>
            </a:r>
            <a:br>
              <a:rPr lang="sr-Latn-RS" sz="3100" dirty="0" smtClean="0"/>
            </a:br>
            <a:r>
              <a:rPr lang="sr-Latn-RS" sz="3100" dirty="0"/>
              <a:t/>
            </a:r>
            <a:br>
              <a:rPr lang="sr-Latn-RS" sz="3100" dirty="0"/>
            </a:br>
            <a:r>
              <a:rPr lang="sr-Cyrl-RS" sz="3100" dirty="0" smtClean="0">
                <a:solidFill>
                  <a:schemeClr val="accent3">
                    <a:lumMod val="75000"/>
                  </a:schemeClr>
                </a:solidFill>
              </a:rPr>
              <a:t>ПРЕТПОСТАВКЕ </a:t>
            </a:r>
            <a:r>
              <a:rPr lang="sr-Cyrl-RS" sz="3100" dirty="0">
                <a:solidFill>
                  <a:schemeClr val="accent3">
                    <a:lumMod val="75000"/>
                  </a:schemeClr>
                </a:solidFill>
              </a:rPr>
              <a:t>ЗА НАСЛЕЂИВАЊА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8168640" cy="5604972"/>
          </a:xfrm>
        </p:spPr>
        <p:txBody>
          <a:bodyPr>
            <a:normAutofit fontScale="55000" lnSpcReduction="20000"/>
          </a:bodyPr>
          <a:lstStyle/>
          <a:p>
            <a:r>
              <a:rPr lang="sr-Cyrl-RS" sz="3300" b="1" dirty="0" smtClean="0"/>
              <a:t>Претпоставке</a:t>
            </a:r>
            <a:r>
              <a:rPr lang="sr-Latn-RS" sz="3300" b="1" dirty="0" smtClean="0"/>
              <a:t> </a:t>
            </a:r>
            <a:r>
              <a:rPr lang="sr-Cyrl-RS" sz="3300" b="1" dirty="0" smtClean="0"/>
              <a:t> за наслеђивање </a:t>
            </a:r>
            <a:r>
              <a:rPr lang="sr-Cyrl-RS" sz="3300" dirty="0"/>
              <a:t>су правне чињенице које морају да се остваре да би наступило наслеђивање. То су:</a:t>
            </a:r>
            <a:endParaRPr lang="en-US" sz="3300" dirty="0"/>
          </a:p>
          <a:p>
            <a:pPr lvl="0">
              <a:buFont typeface="Wingdings" pitchFamily="2" charset="2"/>
              <a:buChar char="v"/>
            </a:pPr>
            <a:r>
              <a:rPr lang="sr-Cyrl-RS" sz="3300" b="1" dirty="0" smtClean="0">
                <a:solidFill>
                  <a:schemeClr val="accent3">
                    <a:lumMod val="50000"/>
                  </a:schemeClr>
                </a:solidFill>
              </a:rPr>
              <a:t>СМРТ ФИЗИЧКОГ ЛИЦА</a:t>
            </a:r>
            <a:endParaRPr lang="en-US" sz="33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82296" indent="0">
              <a:buNone/>
            </a:pPr>
            <a:r>
              <a:rPr lang="sr-Cyrl-RS" sz="3300" i="1" dirty="0" smtClean="0"/>
              <a:t>      </a:t>
            </a:r>
            <a:r>
              <a:rPr lang="sr-Latn-RS" sz="3300" i="1" dirty="0" smtClean="0"/>
              <a:t>„</a:t>
            </a:r>
            <a:r>
              <a:rPr lang="sr-Latn-RS" sz="3300" i="1" dirty="0"/>
              <a:t>Hereditas viventis non datur“-</a:t>
            </a:r>
            <a:r>
              <a:rPr lang="sr-Cyrl-RS" sz="3300" dirty="0"/>
              <a:t>Живи се не наслеђују.</a:t>
            </a:r>
            <a:endParaRPr lang="en-US" sz="3300" dirty="0"/>
          </a:p>
          <a:p>
            <a:r>
              <a:rPr lang="sr-Cyrl-RS" sz="3300" b="1" dirty="0" smtClean="0"/>
              <a:t>До </a:t>
            </a:r>
            <a:r>
              <a:rPr lang="sr-Cyrl-RS" sz="3300" b="1" dirty="0"/>
              <a:t>отварања наслеђа </a:t>
            </a:r>
            <a:r>
              <a:rPr lang="sr-Cyrl-RS" sz="3300" dirty="0"/>
              <a:t>долази када наступи смрт физичког лица. </a:t>
            </a:r>
            <a:endParaRPr lang="en-US" sz="3300" dirty="0"/>
          </a:p>
          <a:p>
            <a:pPr lvl="1"/>
            <a:r>
              <a:rPr lang="sr-Cyrl-RS" sz="3300" dirty="0" smtClean="0"/>
              <a:t>Појам </a:t>
            </a:r>
            <a:r>
              <a:rPr lang="sr-Cyrl-RS" sz="3300" dirty="0"/>
              <a:t>мождане смрти (</a:t>
            </a:r>
            <a:r>
              <a:rPr lang="sr-Cyrl-RS" sz="3300" i="1" dirty="0"/>
              <a:t>харвардски критеријум</a:t>
            </a:r>
            <a:r>
              <a:rPr lang="sr-Cyrl-RS" sz="3300" dirty="0" smtClean="0"/>
              <a:t>);</a:t>
            </a:r>
            <a:endParaRPr lang="en-US" sz="3300" dirty="0"/>
          </a:p>
          <a:p>
            <a:r>
              <a:rPr lang="sr-Cyrl-RS" sz="3300" dirty="0" smtClean="0"/>
              <a:t>Са </a:t>
            </a:r>
            <a:r>
              <a:rPr lang="sr-Cyrl-RS" sz="3300" dirty="0"/>
              <a:t>природном смрћу се у погледу наследноправних дејстава изједначава претпостављена смрт (проглашење несталог лица за умрло</a:t>
            </a:r>
            <a:r>
              <a:rPr lang="sr-Cyrl-RS" sz="3300" dirty="0" smtClean="0"/>
              <a:t>).</a:t>
            </a:r>
            <a:endParaRPr lang="sr-Cyrl-RS" sz="3300" dirty="0"/>
          </a:p>
          <a:p>
            <a:endParaRPr lang="en-US" sz="3300" b="1" dirty="0"/>
          </a:p>
          <a:p>
            <a:pPr lvl="0"/>
            <a:r>
              <a:rPr lang="sr-Cyrl-RS" sz="3300" b="1" dirty="0"/>
              <a:t>Значај смрти:</a:t>
            </a:r>
            <a:endParaRPr lang="en-US" sz="3300" b="1" dirty="0"/>
          </a:p>
          <a:p>
            <a:pPr lvl="1"/>
            <a:r>
              <a:rPr lang="sr-Cyrl-RS" sz="3300" dirty="0" smtClean="0"/>
              <a:t>у моменту смрти оставиоца заоставштина прелази на наследнике;</a:t>
            </a:r>
          </a:p>
          <a:p>
            <a:pPr lvl="1"/>
            <a:r>
              <a:rPr lang="sr-Cyrl-RS" sz="3300" dirty="0" smtClean="0"/>
              <a:t>заоставштину чине само она наслеђивању подобна права и обавезе која су припадала оставиоцу у моменту смрти; </a:t>
            </a:r>
            <a:endParaRPr lang="en-US" sz="3300" dirty="0" smtClean="0"/>
          </a:p>
          <a:p>
            <a:pPr lvl="1"/>
            <a:r>
              <a:rPr lang="sr-Cyrl-RS" sz="3300" dirty="0" smtClean="0"/>
              <a:t>својство наследника може имати само оно лице које је постојало у моменту смрти оставиоца; </a:t>
            </a:r>
            <a:endParaRPr lang="en-US" sz="3300" dirty="0" smtClean="0"/>
          </a:p>
          <a:p>
            <a:pPr lvl="1"/>
            <a:r>
              <a:rPr lang="sr-Cyrl-RS" sz="3300" dirty="0" smtClean="0"/>
              <a:t>од момента смрти почињу да теку многи рокови у наследном праву (рок за повраћај поклона у случају повреде нужног дела, рок да повериоци оставиоца захтевају </a:t>
            </a:r>
            <a:r>
              <a:rPr lang="sr-Latn-RS" sz="3300" i="1" dirty="0" smtClean="0"/>
              <a:t>separatio bonorum</a:t>
            </a:r>
            <a:r>
              <a:rPr lang="sr-Cyrl-RS" sz="3300" dirty="0" smtClean="0"/>
              <a:t>).</a:t>
            </a:r>
            <a:endParaRPr lang="en-US" sz="33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7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327392" cy="563562"/>
          </a:xfrm>
        </p:spPr>
        <p:txBody>
          <a:bodyPr>
            <a:noAutofit/>
          </a:bodyPr>
          <a:lstStyle/>
          <a:p>
            <a:r>
              <a:rPr lang="sr-Cyrl-RS" sz="28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8168640" cy="5604972"/>
          </a:xfrm>
        </p:spPr>
        <p:txBody>
          <a:bodyPr>
            <a:noAutofit/>
          </a:bodyPr>
          <a:lstStyle/>
          <a:p>
            <a:pPr lvl="0"/>
            <a:r>
              <a:rPr lang="sr-Cyrl-RS" sz="2000" b="1" dirty="0"/>
              <a:t>Тренутак отварања наследства</a:t>
            </a:r>
            <a:r>
              <a:rPr lang="sr-Cyrl-RS" sz="2000" dirty="0"/>
              <a:t>:  </a:t>
            </a:r>
            <a:endParaRPr lang="en-US" sz="2000" dirty="0"/>
          </a:p>
          <a:p>
            <a:pPr algn="just"/>
            <a:r>
              <a:rPr lang="sr-Cyrl-RS" sz="2000" dirty="0"/>
              <a:t>К</a:t>
            </a:r>
            <a:r>
              <a:rPr lang="sr-Cyrl-RS" sz="2000" dirty="0" smtClean="0"/>
              <a:t>од </a:t>
            </a:r>
            <a:r>
              <a:rPr lang="sr-Cyrl-RS" sz="2000" dirty="0"/>
              <a:t>прир</a:t>
            </a:r>
            <a:r>
              <a:rPr lang="sr-Cyrl-RS" sz="2000" i="1" dirty="0"/>
              <a:t>одне смрти- </a:t>
            </a:r>
            <a:r>
              <a:rPr lang="sr-Cyrl-RS" sz="2000" b="1" i="1" dirty="0"/>
              <a:t>јединствени појам отварања наследства;</a:t>
            </a:r>
            <a:r>
              <a:rPr lang="sr-Cyrl-RS" sz="2000" b="1" dirty="0"/>
              <a:t> </a:t>
            </a:r>
            <a:r>
              <a:rPr lang="sr-Cyrl-RS" sz="2000" dirty="0"/>
              <a:t>моменат смрти – онај који је уписан у матичној књизи умрлих; тај тренутак се сматра отварањем наследства у погледу </a:t>
            </a:r>
            <a:r>
              <a:rPr lang="sr-Cyrl-RS" sz="2000" dirty="0" smtClean="0"/>
              <a:t>свих </a:t>
            </a:r>
            <a:r>
              <a:rPr lang="sr-Cyrl-RS" sz="2000" dirty="0"/>
              <a:t>наследноправних дејстава;</a:t>
            </a:r>
            <a:endParaRPr lang="en-US" sz="2000" dirty="0"/>
          </a:p>
          <a:p>
            <a:pPr lvl="0" algn="just"/>
            <a:r>
              <a:rPr lang="sr-Cyrl-RS" sz="2000" dirty="0"/>
              <a:t>Код </a:t>
            </a:r>
            <a:r>
              <a:rPr lang="sr-Cyrl-RS" sz="2000" i="1" dirty="0"/>
              <a:t>утврђивања смрти </a:t>
            </a:r>
            <a:r>
              <a:rPr lang="sr-Cyrl-RS" sz="2000" i="1" dirty="0" smtClean="0"/>
              <a:t>решењем ванпарничног </a:t>
            </a:r>
            <a:r>
              <a:rPr lang="sr-Cyrl-RS" sz="2000" i="1" dirty="0"/>
              <a:t>суда, односно проглашења несталог лица за умрло</a:t>
            </a:r>
            <a:r>
              <a:rPr lang="sr-Cyrl-RS" sz="2000" dirty="0"/>
              <a:t> – </a:t>
            </a:r>
            <a:r>
              <a:rPr lang="sr-Cyrl-RS" sz="2000" b="1" i="1" dirty="0"/>
              <a:t>двоструки појам отварања наследства</a:t>
            </a:r>
            <a:r>
              <a:rPr lang="sr-Cyrl-RS" sz="2000" b="1" dirty="0"/>
              <a:t>: </a:t>
            </a:r>
            <a:endParaRPr lang="en-US" sz="2000" b="1" dirty="0"/>
          </a:p>
          <a:p>
            <a:pPr lvl="1" algn="just"/>
            <a:r>
              <a:rPr lang="sr-Cyrl-RS" sz="2000" dirty="0" smtClean="0"/>
              <a:t>у </a:t>
            </a:r>
            <a:r>
              <a:rPr lang="sr-Cyrl-RS" sz="2000" dirty="0"/>
              <a:t>погледу </a:t>
            </a:r>
            <a:r>
              <a:rPr lang="sr-Cyrl-RS" sz="2000" i="1" dirty="0"/>
              <a:t>свих наследноправних дејстава </a:t>
            </a:r>
            <a:r>
              <a:rPr lang="sr-Cyrl-RS" sz="2000" dirty="0"/>
              <a:t>(осим рачунања рокова) као дан отварања наследства узима се онај који је у решењу ванпарничног суда означен као дан смрти (чл. 207 ст.1-ЗОН);</a:t>
            </a:r>
            <a:endParaRPr lang="en-US" sz="2000" dirty="0"/>
          </a:p>
          <a:p>
            <a:pPr lvl="1" algn="just"/>
            <a:r>
              <a:rPr lang="sr-Cyrl-RS" sz="2000" dirty="0" smtClean="0"/>
              <a:t>у </a:t>
            </a:r>
            <a:r>
              <a:rPr lang="sr-Cyrl-RS" sz="2000" dirty="0"/>
              <a:t>погледу </a:t>
            </a:r>
            <a:r>
              <a:rPr lang="sr-Cyrl-RS" sz="2000" i="1" dirty="0"/>
              <a:t>рачунања рокова, </a:t>
            </a:r>
            <a:r>
              <a:rPr lang="sr-Cyrl-RS" sz="2000" dirty="0"/>
              <a:t>као моменат отварања наследства узима се дан  </a:t>
            </a:r>
            <a:r>
              <a:rPr lang="sr-Cyrl-RS" sz="2000" dirty="0" smtClean="0"/>
              <a:t>када </a:t>
            </a:r>
            <a:r>
              <a:rPr lang="sr-Cyrl-RS" sz="2000" dirty="0"/>
              <a:t>је решење о утврђивању смрти, односно проглашењу несталог лица за умрло постало правноснажно (чл. 207 ст. 2 ЗОН).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6267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555992" cy="639762"/>
          </a:xfrm>
        </p:spPr>
        <p:txBody>
          <a:bodyPr>
            <a:normAutofit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7498080" cy="5105400"/>
          </a:xfrm>
        </p:spPr>
        <p:txBody>
          <a:bodyPr>
            <a:normAutofit fontScale="32500" lnSpcReduction="20000"/>
          </a:bodyPr>
          <a:lstStyle/>
          <a:p>
            <a:pPr lvl="0">
              <a:buFont typeface="Wingdings" pitchFamily="2" charset="2"/>
              <a:buChar char="q"/>
            </a:pPr>
            <a:r>
              <a:rPr lang="sr-Cyrl-RS" sz="6500" b="1" dirty="0" smtClean="0">
                <a:solidFill>
                  <a:schemeClr val="accent3">
                    <a:lumMod val="50000"/>
                  </a:schemeClr>
                </a:solidFill>
              </a:rPr>
              <a:t>ЗАОСТАВШТИНА</a:t>
            </a:r>
            <a:endParaRPr lang="sr-Cyrl-RS" sz="6500" dirty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sr-Cyrl-RS" sz="6200" i="1" dirty="0" smtClean="0"/>
              <a:t>Заоставштина је имовина </a:t>
            </a:r>
            <a:r>
              <a:rPr lang="sr-Cyrl-RS" sz="6200" i="1" dirty="0"/>
              <a:t>физичког лица (оставиоца) која у тренутку његове смрти прелази на наследнике</a:t>
            </a:r>
            <a:r>
              <a:rPr lang="sr-Cyrl-RS" sz="6200" dirty="0"/>
              <a:t>. </a:t>
            </a:r>
            <a:endParaRPr lang="en-US" sz="6200" dirty="0"/>
          </a:p>
          <a:p>
            <a:pPr lvl="0" algn="just"/>
            <a:r>
              <a:rPr lang="sr-Cyrl-RS" sz="6200" i="1" dirty="0"/>
              <a:t>Заоставштину чине сва </a:t>
            </a:r>
            <a:r>
              <a:rPr lang="sr-Cyrl-RS" sz="6200" i="1" dirty="0" smtClean="0"/>
              <a:t>наслеђивању </a:t>
            </a:r>
            <a:r>
              <a:rPr lang="sr-Cyrl-RS" sz="6200" i="1" dirty="0"/>
              <a:t>подобна права (актива) и обавезе (пасива) која су припадала </a:t>
            </a:r>
            <a:r>
              <a:rPr lang="sr-Cyrl-RS" sz="6200" i="1" dirty="0" smtClean="0"/>
              <a:t>оставиоцу </a:t>
            </a:r>
            <a:r>
              <a:rPr lang="sr-Cyrl-RS" sz="6200" i="1" dirty="0"/>
              <a:t>у моменту смрти.</a:t>
            </a:r>
            <a:endParaRPr lang="en-US" sz="6200" i="1" dirty="0"/>
          </a:p>
          <a:p>
            <a:pPr lvl="0" algn="just"/>
            <a:r>
              <a:rPr lang="sr-Cyrl-RS" sz="6200" dirty="0"/>
              <a:t>За појам заоставштине битна су два елемента: </a:t>
            </a:r>
            <a:r>
              <a:rPr lang="sr-Cyrl-RS" sz="6200" i="1" dirty="0"/>
              <a:t>наследивост</a:t>
            </a:r>
            <a:r>
              <a:rPr lang="sr-Cyrl-RS" sz="6200" dirty="0"/>
              <a:t>;  </a:t>
            </a:r>
            <a:r>
              <a:rPr lang="sr-Cyrl-RS" sz="6200" i="1" dirty="0" smtClean="0"/>
              <a:t>припадање </a:t>
            </a:r>
            <a:r>
              <a:rPr lang="sr-Cyrl-RS" sz="6200" i="1" dirty="0"/>
              <a:t>оставиоцу у моменту смрти</a:t>
            </a:r>
            <a:r>
              <a:rPr lang="sr-Cyrl-RS" sz="6200" dirty="0"/>
              <a:t>.</a:t>
            </a:r>
            <a:endParaRPr lang="en-US" sz="6200" dirty="0"/>
          </a:p>
          <a:p>
            <a:pPr lvl="1" algn="just"/>
            <a:r>
              <a:rPr lang="sr-Cyrl-RS" sz="6200" b="1" i="1" dirty="0"/>
              <a:t>Наследивост</a:t>
            </a:r>
            <a:r>
              <a:rPr lang="sr-Cyrl-RS" sz="6200" dirty="0"/>
              <a:t>- способност субјективног наследног права да буде објекат наследноправне сукцесије. Наследивост је правило (сходно начелу преносивости субјективних права и обавеза). </a:t>
            </a:r>
            <a:endParaRPr lang="en-US" sz="6200" dirty="0"/>
          </a:p>
          <a:p>
            <a:pPr lvl="1" algn="just"/>
            <a:r>
              <a:rPr lang="sr-Cyrl-RS" sz="6200" b="1" i="1" dirty="0"/>
              <a:t>Ненаследивост</a:t>
            </a:r>
            <a:r>
              <a:rPr lang="sr-Cyrl-RS" sz="6200" dirty="0"/>
              <a:t> као изузетак од овог правила- када је предвиђена прописима; када проистиче из њихове природе; када је предвиђено споразумом уговорних страна (права и обавезе из облигационих односа</a:t>
            </a:r>
            <a:r>
              <a:rPr lang="sr-Cyrl-RS" sz="6200" dirty="0" smtClean="0"/>
              <a:t>);</a:t>
            </a:r>
            <a:endParaRPr lang="en-US" sz="6200" dirty="0"/>
          </a:p>
        </p:txBody>
      </p:sp>
    </p:spTree>
    <p:extLst>
      <p:ext uri="{BB962C8B-B14F-4D97-AF65-F5344CB8AC3E}">
        <p14:creationId xmlns:p14="http://schemas.microsoft.com/office/powerpoint/2010/main" val="427849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79792" cy="487362"/>
          </a:xfrm>
        </p:spPr>
        <p:txBody>
          <a:bodyPr>
            <a:normAutofit fontScale="90000"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7498080" cy="5486400"/>
          </a:xfrm>
        </p:spPr>
        <p:txBody>
          <a:bodyPr>
            <a:normAutofit fontScale="25000" lnSpcReduction="20000"/>
          </a:bodyPr>
          <a:lstStyle/>
          <a:p>
            <a:pPr lvl="0">
              <a:buFont typeface="Courier New" pitchFamily="49" charset="0"/>
              <a:buChar char="o"/>
            </a:pPr>
            <a:r>
              <a:rPr lang="sr-Cyrl-RS" sz="8000" b="1" dirty="0"/>
              <a:t>Наследива </a:t>
            </a:r>
            <a:r>
              <a:rPr lang="sr-Cyrl-RS" sz="8000" b="1" dirty="0" smtClean="0"/>
              <a:t>субјективна грађанска права и обавезе су </a:t>
            </a:r>
            <a:r>
              <a:rPr lang="sr-Cyrl-RS" sz="8000" b="1" dirty="0"/>
              <a:t>:</a:t>
            </a:r>
            <a:endParaRPr lang="en-US" sz="8000" dirty="0"/>
          </a:p>
          <a:p>
            <a:pPr lvl="1" algn="just"/>
            <a:r>
              <a:rPr lang="sr-Cyrl-RS" sz="8000" b="1" dirty="0"/>
              <a:t> стварна права</a:t>
            </a:r>
            <a:r>
              <a:rPr lang="sr-Cyrl-RS" sz="8000" dirty="0"/>
              <a:t> (право својине, стварне службености, заложна права и др.); н</a:t>
            </a:r>
            <a:r>
              <a:rPr lang="sr-Cyrl-RS" sz="8000" dirty="0" smtClean="0"/>
              <a:t>аследива </a:t>
            </a:r>
            <a:r>
              <a:rPr lang="sr-Cyrl-RS" sz="8000" dirty="0"/>
              <a:t>је и државина (идеална, спиритуализована државина</a:t>
            </a:r>
            <a:r>
              <a:rPr lang="sr-Cyrl-RS" sz="8000" dirty="0" smtClean="0"/>
              <a:t>) / </a:t>
            </a:r>
            <a:r>
              <a:rPr lang="sr-Cyrl-RS" sz="8000" i="1" dirty="0" smtClean="0"/>
              <a:t>ненаследива</a:t>
            </a:r>
            <a:r>
              <a:rPr lang="sr-Cyrl-RS" sz="8000" dirty="0" smtClean="0"/>
              <a:t> </a:t>
            </a:r>
            <a:r>
              <a:rPr lang="sr-Cyrl-RS" sz="8000" dirty="0"/>
              <a:t>су лична стварна права (личне службености).</a:t>
            </a:r>
            <a:endParaRPr lang="en-US" sz="8000" dirty="0"/>
          </a:p>
          <a:p>
            <a:pPr lvl="1" algn="just"/>
            <a:r>
              <a:rPr lang="sr-Cyrl-RS" sz="8000" b="1" dirty="0" smtClean="0"/>
              <a:t>права </a:t>
            </a:r>
            <a:r>
              <a:rPr lang="sr-Cyrl-RS" sz="8000" b="1" dirty="0"/>
              <a:t>и обавезе из облигационих односа</a:t>
            </a:r>
            <a:r>
              <a:rPr lang="sr-Cyrl-RS" sz="8000" dirty="0"/>
              <a:t> </a:t>
            </a:r>
            <a:endParaRPr lang="sr-Latn-RS" sz="8000" dirty="0" smtClean="0"/>
          </a:p>
          <a:p>
            <a:pPr lvl="2" algn="just">
              <a:buFont typeface="Arial" pitchFamily="34" charset="0"/>
              <a:buChar char="•"/>
            </a:pPr>
            <a:r>
              <a:rPr lang="sr-Cyrl-RS" sz="7600" i="1" dirty="0" smtClean="0"/>
              <a:t>ненаследива</a:t>
            </a:r>
            <a:r>
              <a:rPr lang="sr-Cyrl-RS" sz="7600" dirty="0" smtClean="0"/>
              <a:t> су уколико </a:t>
            </a:r>
            <a:r>
              <a:rPr lang="sr-Cyrl-RS" sz="7600" dirty="0"/>
              <a:t>су се уговорне стране споразумом  </a:t>
            </a:r>
            <a:r>
              <a:rPr lang="sr-Cyrl-RS" sz="7600" dirty="0" smtClean="0"/>
              <a:t>предвиделе </a:t>
            </a:r>
            <a:r>
              <a:rPr lang="sr-Cyrl-RS" sz="7600" dirty="0"/>
              <a:t>њихову </a:t>
            </a:r>
            <a:r>
              <a:rPr lang="sr-Cyrl-RS" sz="7600" dirty="0" smtClean="0"/>
              <a:t>ненаследивост; </a:t>
            </a:r>
            <a:endParaRPr lang="sr-Cyrl-RS" sz="7600" dirty="0"/>
          </a:p>
          <a:p>
            <a:pPr lvl="2" algn="just">
              <a:buFont typeface="Arial" pitchFamily="34" charset="0"/>
              <a:buChar char="•"/>
            </a:pPr>
            <a:r>
              <a:rPr lang="sr-Cyrl-RS" sz="7600" i="1" dirty="0" smtClean="0"/>
              <a:t>ненаследиве</a:t>
            </a:r>
            <a:r>
              <a:rPr lang="sr-Cyrl-RS" sz="7600" dirty="0" smtClean="0"/>
              <a:t> </a:t>
            </a:r>
            <a:r>
              <a:rPr lang="sr-Cyrl-RS" sz="7600" dirty="0"/>
              <a:t>су личне </a:t>
            </a:r>
            <a:r>
              <a:rPr lang="sr-Cyrl-RS" sz="7600" dirty="0" smtClean="0"/>
              <a:t>облигације</a:t>
            </a:r>
            <a:r>
              <a:rPr lang="sr-Latn-RS" sz="7600" dirty="0" smtClean="0"/>
              <a:t>;</a:t>
            </a:r>
            <a:r>
              <a:rPr lang="sr-Cyrl-RS" sz="7600" dirty="0" smtClean="0"/>
              <a:t> </a:t>
            </a:r>
            <a:endParaRPr lang="sr-Cyrl-RS" sz="7600" dirty="0"/>
          </a:p>
          <a:p>
            <a:pPr lvl="2" algn="just">
              <a:buFont typeface="Arial" pitchFamily="34" charset="0"/>
              <a:buChar char="•"/>
            </a:pPr>
            <a:r>
              <a:rPr lang="sr-Cyrl-RS" sz="7600" i="1" dirty="0" smtClean="0"/>
              <a:t>ненаследива</a:t>
            </a:r>
            <a:r>
              <a:rPr lang="sr-Cyrl-RS" sz="7600" dirty="0" smtClean="0"/>
              <a:t> су и када </a:t>
            </a:r>
            <a:r>
              <a:rPr lang="sr-Cyrl-RS" sz="7600" dirty="0"/>
              <a:t>је законодавац изричито предвидео њихову ненаследивост (нпр</a:t>
            </a:r>
            <a:r>
              <a:rPr lang="sr-Cyrl-RS" sz="7600" dirty="0" smtClean="0"/>
              <a:t>. потраживање </a:t>
            </a:r>
            <a:r>
              <a:rPr lang="sr-Cyrl-RS" sz="7600" dirty="0"/>
              <a:t>накнаде нематеријалне штете прелази на наследника само ако је признато правноснажном судском одлуком или писменим споразумом  (чл. 204 ст 1 ЗОО); </a:t>
            </a:r>
          </a:p>
          <a:p>
            <a:pPr lvl="2" algn="just">
              <a:buFont typeface="Arial" pitchFamily="34" charset="0"/>
              <a:buChar char="•"/>
            </a:pPr>
            <a:r>
              <a:rPr lang="sr-Cyrl-RS" sz="7600" i="1" dirty="0" smtClean="0"/>
              <a:t>У </a:t>
            </a:r>
            <a:r>
              <a:rPr lang="sr-Cyrl-RS" sz="7600" i="1" dirty="0"/>
              <a:t>италијанском праву</a:t>
            </a:r>
            <a:r>
              <a:rPr lang="sr-Cyrl-RS" sz="7600" dirty="0"/>
              <a:t>, уколико је оштећени лично поднео тужбу за накнаду моралне штете коју је претрпео,  или је то право пренео завештањем на наследнике, наследници могу да </a:t>
            </a:r>
            <a:r>
              <a:rPr lang="sr-Cyrl-RS" sz="7600" dirty="0" smtClean="0"/>
              <a:t>спроведу </a:t>
            </a:r>
            <a:r>
              <a:rPr lang="sr-Cyrl-RS" sz="7600" dirty="0"/>
              <a:t>одговарајући поступак захтевајући накнаду</a:t>
            </a:r>
            <a:r>
              <a:rPr lang="sr-Cyrl-RS" sz="7600" dirty="0" smtClean="0"/>
              <a:t>.</a:t>
            </a:r>
            <a:endParaRPr lang="en-US" sz="7600" dirty="0"/>
          </a:p>
          <a:p>
            <a:pPr marL="82296" indent="0">
              <a:buNone/>
            </a:pPr>
            <a:r>
              <a:rPr lang="sr-Cyrl-RS" dirty="0" smtClean="0"/>
              <a:t> 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82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03592" cy="715962"/>
          </a:xfrm>
        </p:spPr>
        <p:txBody>
          <a:bodyPr>
            <a:normAutofit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66800"/>
            <a:ext cx="7498080" cy="5181600"/>
          </a:xfrm>
        </p:spPr>
        <p:txBody>
          <a:bodyPr/>
          <a:lstStyle/>
          <a:p>
            <a:pPr lvl="0"/>
            <a:r>
              <a:rPr lang="en-US" sz="2000" b="1" dirty="0"/>
              <a:t>a</a:t>
            </a:r>
            <a:r>
              <a:rPr lang="sr-Cyrl-RS" sz="2000" b="1" dirty="0"/>
              <a:t>уторска права</a:t>
            </a:r>
            <a:r>
              <a:rPr lang="sr-Cyrl-RS" sz="2000" dirty="0"/>
              <a:t> (морална и имовинска компонента),</a:t>
            </a:r>
            <a:endParaRPr lang="en-US" sz="2000" dirty="0"/>
          </a:p>
          <a:p>
            <a:pPr lvl="0"/>
            <a:r>
              <a:rPr lang="sr-Cyrl-RS" sz="2000" b="1" dirty="0"/>
              <a:t>удели и акције у привредним друштвима</a:t>
            </a:r>
            <a:r>
              <a:rPr lang="sr-Cyrl-RS" sz="2000" dirty="0"/>
              <a:t> ( у зависности од облика  привредног друштва); </a:t>
            </a:r>
            <a:endParaRPr lang="en-US" sz="2000" dirty="0"/>
          </a:p>
          <a:p>
            <a:pPr lvl="0"/>
            <a:r>
              <a:rPr lang="sr-Cyrl-RS" sz="2000" b="1" dirty="0"/>
              <a:t>право на пријем и одрицање од наследства</a:t>
            </a:r>
            <a:r>
              <a:rPr lang="sr-Cyrl-RS" sz="2000" dirty="0"/>
              <a:t> (</a:t>
            </a:r>
            <a:r>
              <a:rPr lang="sr-Cyrl-RS" sz="2000" i="1" dirty="0"/>
              <a:t>наследноправна трансмисија</a:t>
            </a:r>
            <a:r>
              <a:rPr lang="sr-Cyrl-RS" sz="2000" dirty="0"/>
              <a:t>); </a:t>
            </a:r>
            <a:endParaRPr lang="sr-Cyrl-RS" sz="2000" dirty="0" smtClean="0"/>
          </a:p>
          <a:p>
            <a:pPr lvl="0"/>
            <a:endParaRPr lang="sr-Cyrl-RS" sz="2000" dirty="0" smtClean="0"/>
          </a:p>
          <a:p>
            <a:pPr>
              <a:buFont typeface="Wingdings" pitchFamily="2" charset="2"/>
              <a:buChar char="q"/>
            </a:pPr>
            <a:r>
              <a:rPr lang="sr-Cyrl-RS" sz="2000" b="1" dirty="0"/>
              <a:t>Релативно наследива права и обавезе: </a:t>
            </a:r>
            <a:r>
              <a:rPr lang="sr-Cyrl-RS" sz="2000" dirty="0"/>
              <a:t> </a:t>
            </a:r>
            <a:endParaRPr lang="sr-Cyrl-RS" sz="2000" dirty="0" smtClean="0"/>
          </a:p>
          <a:p>
            <a:pPr>
              <a:buFont typeface="Arial" pitchFamily="34" charset="0"/>
              <a:buChar char="•"/>
            </a:pPr>
            <a:r>
              <a:rPr lang="sr-Cyrl-RS" sz="2000" dirty="0" smtClean="0"/>
              <a:t>она </a:t>
            </a:r>
            <a:r>
              <a:rPr lang="sr-Cyrl-RS" sz="2000" dirty="0"/>
              <a:t>права чија је наследивост </a:t>
            </a:r>
            <a:r>
              <a:rPr lang="sr-Cyrl-RS" sz="2000" dirty="0" smtClean="0"/>
              <a:t>ограничена;</a:t>
            </a:r>
          </a:p>
          <a:p>
            <a:pPr algn="just">
              <a:buFont typeface="Arial" pitchFamily="34" charset="0"/>
              <a:buChar char="•"/>
            </a:pPr>
            <a:r>
              <a:rPr lang="sr-Cyrl-RS" sz="2000" dirty="0"/>
              <a:t>о</a:t>
            </a:r>
            <a:r>
              <a:rPr lang="sr-Cyrl-RS" sz="2000" dirty="0" smtClean="0"/>
              <a:t>дступање </a:t>
            </a:r>
            <a:r>
              <a:rPr lang="sr-Cyrl-RS" sz="2000" dirty="0"/>
              <a:t>од начела универзалне наслеђивања и увођење </a:t>
            </a:r>
            <a:r>
              <a:rPr lang="sr-Cyrl-RS" sz="2000" dirty="0" smtClean="0"/>
              <a:t>посебних наследноправних режима (нпр</a:t>
            </a:r>
            <a:r>
              <a:rPr lang="sr-Cyrl-RS" sz="2000" dirty="0"/>
              <a:t>. у случају  наслеђивања права и обавеза даваоца издржавања код уговора о доживотном издржавању).</a:t>
            </a:r>
            <a:endParaRPr lang="en-US" sz="2000" dirty="0"/>
          </a:p>
          <a:p>
            <a:pPr lvl="0"/>
            <a:endParaRPr lang="en-US" sz="2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61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98080" cy="411162"/>
          </a:xfrm>
        </p:spPr>
        <p:txBody>
          <a:bodyPr>
            <a:normAutofit fontScale="90000"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685800"/>
            <a:ext cx="7498080" cy="6141720"/>
          </a:xfrm>
        </p:spPr>
        <p:txBody>
          <a:bodyPr>
            <a:normAutofit fontScale="25000" lnSpcReduction="20000"/>
          </a:bodyPr>
          <a:lstStyle/>
          <a:p>
            <a:pPr lvl="0">
              <a:buFont typeface="Wingdings" pitchFamily="2" charset="2"/>
              <a:buChar char="q"/>
            </a:pPr>
            <a:r>
              <a:rPr lang="sr-Cyrl-RS" sz="7200" b="1" dirty="0" smtClean="0"/>
              <a:t>Ненаследива права  и обавезе су</a:t>
            </a:r>
            <a:r>
              <a:rPr lang="sr-Cyrl-RS" sz="7200" dirty="0"/>
              <a:t>: </a:t>
            </a:r>
            <a:endParaRPr lang="en-US" sz="7200" dirty="0"/>
          </a:p>
          <a:p>
            <a:pPr lvl="0"/>
            <a:r>
              <a:rPr lang="sr-Cyrl-RS" sz="7200" b="1" dirty="0" smtClean="0"/>
              <a:t>права </a:t>
            </a:r>
            <a:r>
              <a:rPr lang="sr-Cyrl-RS" sz="7200" b="1" dirty="0"/>
              <a:t>на личним добрима (лична права): </a:t>
            </a:r>
            <a:r>
              <a:rPr lang="sr-Cyrl-RS" sz="7200" dirty="0"/>
              <a:t>право на живот, здравље, част, </a:t>
            </a:r>
            <a:r>
              <a:rPr lang="sr-Cyrl-RS" sz="7200" dirty="0" smtClean="0"/>
              <a:t>углед, </a:t>
            </a:r>
            <a:r>
              <a:rPr lang="sr-Cyrl-RS" sz="7200" dirty="0"/>
              <a:t>телесни интегритет и сл.).</a:t>
            </a:r>
            <a:endParaRPr lang="en-US" sz="7200" dirty="0"/>
          </a:p>
          <a:p>
            <a:pPr lvl="0"/>
            <a:r>
              <a:rPr lang="sr-Cyrl-RS" sz="7200" b="1" dirty="0"/>
              <a:t>права из породичних односа </a:t>
            </a:r>
            <a:r>
              <a:rPr lang="sr-Cyrl-RS" sz="7200" dirty="0"/>
              <a:t>(родитељско право, право старатеља). </a:t>
            </a:r>
            <a:endParaRPr lang="en-US" sz="7200" dirty="0"/>
          </a:p>
          <a:p>
            <a:pPr lvl="1" algn="just"/>
            <a:r>
              <a:rPr lang="sr-Cyrl-RS" sz="7200" i="1" dirty="0" smtClean="0"/>
              <a:t>Ненаследиво </a:t>
            </a:r>
            <a:r>
              <a:rPr lang="sr-Cyrl-RS" sz="7200" dirty="0"/>
              <a:t>је  право на законског издржавање (осим у </a:t>
            </a:r>
            <a:r>
              <a:rPr lang="sr-Cyrl-RS" sz="7200" dirty="0" smtClean="0"/>
              <a:t>случају доспелих, </a:t>
            </a:r>
            <a:r>
              <a:rPr lang="sr-Cyrl-RS" sz="7200" dirty="0"/>
              <a:t>а неисплаћених оборка издржавања). </a:t>
            </a:r>
            <a:endParaRPr lang="sr-Cyrl-RS" sz="7200" dirty="0" smtClean="0"/>
          </a:p>
          <a:p>
            <a:pPr lvl="1" algn="just"/>
            <a:r>
              <a:rPr lang="sr-Cyrl-RS" sz="7200" dirty="0" smtClean="0"/>
              <a:t>У </a:t>
            </a:r>
            <a:r>
              <a:rPr lang="sr-Cyrl-RS" sz="7200" dirty="0"/>
              <a:t>упоредном праву, право на издржавање је начелно ненаследиво, док је обавеза издржавања у неким правима наследива нпр. Аустрија, Грчка. У праву </a:t>
            </a:r>
            <a:r>
              <a:rPr lang="sr-Cyrl-RS" sz="7200" dirty="0"/>
              <a:t>А</a:t>
            </a:r>
            <a:r>
              <a:rPr lang="sr-Cyrl-RS" sz="7200" dirty="0" smtClean="0"/>
              <a:t>устрије оставиочева </a:t>
            </a:r>
            <a:r>
              <a:rPr lang="sr-Cyrl-RS" sz="7200" dirty="0"/>
              <a:t>деца која су неспособна за самостално издржавање имају право на одговарајућу алиментацију од оставиочевих наследника. Слично право према </a:t>
            </a:r>
            <a:r>
              <a:rPr lang="sr-Cyrl-RS" sz="7200" dirty="0" smtClean="0"/>
              <a:t>наследн</a:t>
            </a:r>
            <a:r>
              <a:rPr lang="sr-Cyrl-RS" sz="7200" dirty="0"/>
              <a:t>и</a:t>
            </a:r>
            <a:r>
              <a:rPr lang="sr-Cyrl-RS" sz="7200" dirty="0" smtClean="0"/>
              <a:t>цима  </a:t>
            </a:r>
            <a:r>
              <a:rPr lang="sr-Cyrl-RS" sz="7200" dirty="0"/>
              <a:t>има и оставиочев разведени супруг, уколико је за живота оставиоца  био поверилац </a:t>
            </a:r>
            <a:r>
              <a:rPr lang="sr-Cyrl-RS" sz="7200" dirty="0" smtClean="0"/>
              <a:t>алиментације.</a:t>
            </a:r>
            <a:endParaRPr lang="sr-Cyrl-RS" sz="7200" dirty="0"/>
          </a:p>
          <a:p>
            <a:pPr lvl="1" algn="just"/>
            <a:r>
              <a:rPr lang="sr-Cyrl-RS" sz="7200" dirty="0" smtClean="0"/>
              <a:t>Право </a:t>
            </a:r>
            <a:r>
              <a:rPr lang="sr-Cyrl-RS" sz="7200" dirty="0"/>
              <a:t>на утврђивање удела  у деоби брачне тековине је наследиво, јер је у питању </a:t>
            </a:r>
            <a:r>
              <a:rPr lang="sr-Cyrl-RS" sz="7200" dirty="0" smtClean="0"/>
              <a:t>стварноправни </a:t>
            </a:r>
            <a:r>
              <a:rPr lang="sr-Cyrl-RS" sz="7200" dirty="0"/>
              <a:t>захтев (чл. 255 ПЗ</a:t>
            </a:r>
            <a:r>
              <a:rPr lang="sr-Cyrl-RS" sz="7200" dirty="0" smtClean="0"/>
              <a:t>).</a:t>
            </a:r>
            <a:endParaRPr lang="sr-Cyrl-RS" sz="7200" dirty="0"/>
          </a:p>
          <a:p>
            <a:pPr lvl="1" algn="just"/>
            <a:r>
              <a:rPr lang="sr-Cyrl-RS" sz="7200" dirty="0" smtClean="0"/>
              <a:t>На </a:t>
            </a:r>
            <a:r>
              <a:rPr lang="sr-Cyrl-RS" sz="7200" dirty="0"/>
              <a:t>наследнике не прелази право на тужбу за развод оставиочевог брака, као ни право на тужбу за поништење брака  (али могу наставати бракоразводни поступак који је за живота започео оставилаца – чл. 220 ПЗ, као и започети поступак за утврђивање  ништавости брака чл. 218 ПЗ</a:t>
            </a:r>
            <a:r>
              <a:rPr lang="sr-Cyrl-RS" sz="7200" dirty="0" smtClean="0"/>
              <a:t>).</a:t>
            </a:r>
            <a:endParaRPr lang="sr-Cyrl-RS" sz="7200" dirty="0"/>
          </a:p>
          <a:p>
            <a:pPr lvl="1" algn="just"/>
            <a:r>
              <a:rPr lang="sr-Cyrl-RS" sz="7200" dirty="0" smtClean="0"/>
              <a:t>На наследнике </a:t>
            </a:r>
            <a:r>
              <a:rPr lang="sr-Cyrl-RS" sz="7200" dirty="0"/>
              <a:t>не прелази ни право на тужбу  у спору о материнстви и очинству, али могу да наставе већ започети поступак (чл. 255 ЗОН).</a:t>
            </a:r>
            <a:endParaRPr lang="en-US" sz="7200" dirty="0"/>
          </a:p>
          <a:p>
            <a:pPr lvl="0"/>
            <a:r>
              <a:rPr lang="sr-Cyrl-RS" sz="7200" b="1" dirty="0"/>
              <a:t>Јавноправна овлашћења и обавезе</a:t>
            </a:r>
            <a:endParaRPr lang="en-US" sz="7200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65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562088" cy="563562"/>
          </a:xfrm>
        </p:spPr>
        <p:txBody>
          <a:bodyPr>
            <a:normAutofit fontScale="90000"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762000"/>
            <a:ext cx="7562088" cy="6019800"/>
          </a:xfrm>
        </p:spPr>
        <p:txBody>
          <a:bodyPr>
            <a:normAutofit fontScale="32500" lnSpcReduction="20000"/>
          </a:bodyPr>
          <a:lstStyle/>
          <a:p>
            <a:pPr lvl="0">
              <a:buFont typeface="Wingdings" pitchFamily="2" charset="2"/>
              <a:buChar char="q"/>
            </a:pPr>
            <a:r>
              <a:rPr lang="sr-Cyrl-RS" sz="6800" b="1" dirty="0" smtClean="0">
                <a:solidFill>
                  <a:schemeClr val="accent3">
                    <a:lumMod val="50000"/>
                  </a:schemeClr>
                </a:solidFill>
              </a:rPr>
              <a:t>НАСЛЕДНИЦИ</a:t>
            </a:r>
            <a:endParaRPr lang="en-US" sz="6800" dirty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sr-Cyrl-RS" sz="6000" dirty="0"/>
              <a:t>У положају наследника може бити свако физичко или правно лице  које постоји у време отварања наследства, које је способно за наслеђивање и има најјачи основ позивања на наслеђе.</a:t>
            </a:r>
            <a:endParaRPr lang="en-US" sz="6000" dirty="0"/>
          </a:p>
          <a:p>
            <a:pPr algn="just"/>
            <a:r>
              <a:rPr lang="sr-Cyrl-RS" sz="6000" dirty="0"/>
              <a:t>За стицање својства наследника  нужно је  поседовање правног  субјективитета (</a:t>
            </a:r>
            <a:r>
              <a:rPr lang="sr-Cyrl-RS" sz="6000" dirty="0" smtClean="0"/>
              <a:t>способност </a:t>
            </a:r>
            <a:r>
              <a:rPr lang="sr-Cyrl-RS" sz="6000" dirty="0"/>
              <a:t>за наслеђивање = правна способност); </a:t>
            </a:r>
            <a:endParaRPr lang="en-US" sz="6000" dirty="0"/>
          </a:p>
          <a:p>
            <a:pPr algn="just"/>
            <a:r>
              <a:rPr lang="sr-Cyrl-RS" sz="6000" dirty="0"/>
              <a:t>Поред тога, нужно је и да лице; 1)  постоји у тренутку оставиочеве смрти; 2) да је способно за наслеђивање; 3) да је достојно за наслеђивање; 4) да се није одрекло наслеђа; додатни услов је предвиђен за наследнике постављене под одложним условом или роком, јер  морају доживети њихово наступање.</a:t>
            </a:r>
            <a:endParaRPr lang="en-US" sz="6000" dirty="0"/>
          </a:p>
          <a:p>
            <a:pPr algn="just"/>
            <a:r>
              <a:rPr lang="sr-Cyrl-RS" sz="6000" dirty="0" smtClean="0"/>
              <a:t>Наследник </a:t>
            </a:r>
            <a:r>
              <a:rPr lang="sr-Cyrl-RS" sz="6000" dirty="0"/>
              <a:t>мора бити жив у тренутку оставиочеве смрти тј. надживети оставиоца барем неколико тренутака (принцип коегзистенције између наследника и оставиоца), а правно лице оформљено у време отварања наслеђа оставиоца</a:t>
            </a:r>
            <a:r>
              <a:rPr lang="sr-Cyrl-RS" sz="6000" dirty="0" smtClean="0"/>
              <a:t>.</a:t>
            </a:r>
          </a:p>
          <a:p>
            <a:pPr algn="just"/>
            <a:r>
              <a:rPr lang="sr-Cyrl-RS" sz="6000" b="1" dirty="0" smtClean="0"/>
              <a:t>Коморијенти-</a:t>
            </a:r>
            <a:r>
              <a:rPr lang="sr-Cyrl-RS" sz="6000" dirty="0" smtClean="0"/>
              <a:t>лица између којих постоји правна веза релевантна за наслеђивања и која су изгубила животе у истом догађају, при чему се не може утврдити редослед њихове смрти.</a:t>
            </a:r>
            <a:endParaRPr lang="en-US" sz="6000" b="1" dirty="0"/>
          </a:p>
          <a:p>
            <a:pPr algn="just"/>
            <a:endParaRPr lang="en-US" sz="4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56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15962"/>
          </a:xfrm>
        </p:spPr>
        <p:txBody>
          <a:bodyPr>
            <a:normAutofit/>
          </a:bodyPr>
          <a:lstStyle/>
          <a:p>
            <a:r>
              <a:rPr lang="sr-Cyrl-RS" sz="3100" dirty="0">
                <a:solidFill>
                  <a:srgbClr val="C32D2E">
                    <a:lumMod val="75000"/>
                  </a:srgbClr>
                </a:solidFill>
              </a:rPr>
              <a:t>ПРЕТПОСТАВКЕ ЗА НАСЛЕЂИВАЊА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66800"/>
            <a:ext cx="7498080" cy="5410200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Courier New" pitchFamily="49" charset="0"/>
              <a:buChar char="o"/>
            </a:pPr>
            <a:r>
              <a:rPr lang="sr-Cyrl-RS" sz="2200" dirty="0" smtClean="0"/>
              <a:t>Од правила да наследник  у моменту оставиочеве смрти мора бити жив, тј. постојати (поседовати правну способност), постоје следећи</a:t>
            </a:r>
            <a:r>
              <a:rPr lang="sr-Cyrl-RS" sz="2200" b="1" dirty="0" smtClean="0"/>
              <a:t> изузеци</a:t>
            </a:r>
            <a:r>
              <a:rPr lang="sr-Cyrl-RS" sz="2200" dirty="0" smtClean="0"/>
              <a:t> :</a:t>
            </a:r>
            <a:endParaRPr lang="en-US" sz="2200" dirty="0" smtClean="0"/>
          </a:p>
          <a:p>
            <a:pPr algn="just">
              <a:buFont typeface="Arial" pitchFamily="34" charset="0"/>
              <a:buChar char="•"/>
            </a:pPr>
            <a:r>
              <a:rPr lang="sr-Cyrl-RS" sz="2200" b="1" i="1" dirty="0" smtClean="0"/>
              <a:t>Насцитурус</a:t>
            </a:r>
            <a:r>
              <a:rPr lang="sr-Cyrl-RS" sz="2200" i="1" dirty="0" smtClean="0"/>
              <a:t> </a:t>
            </a:r>
            <a:r>
              <a:rPr lang="sr-Cyrl-RS" sz="2200" dirty="0" smtClean="0"/>
              <a:t>(зачето, а још нерођено дете)- постаје наследник ако је зачето у време отварања наслеђа и ако се живо роди-</a:t>
            </a:r>
            <a:r>
              <a:rPr lang="sr-Cyrl-RS" sz="2200" i="1" dirty="0" smtClean="0"/>
              <a:t>условна правна способност</a:t>
            </a:r>
            <a:r>
              <a:rPr lang="sr-Cyrl-RS" sz="2200" dirty="0" smtClean="0"/>
              <a:t>. </a:t>
            </a:r>
          </a:p>
          <a:p>
            <a:pPr lvl="1" algn="just"/>
            <a:r>
              <a:rPr lang="sr-Cyrl-RS" sz="2200" i="1" dirty="0" smtClean="0"/>
              <a:t>У српском </a:t>
            </a:r>
            <a:r>
              <a:rPr lang="sr-Cyrl-RS" sz="2200" i="1" dirty="0"/>
              <a:t>праву </a:t>
            </a:r>
            <a:r>
              <a:rPr lang="sr-Cyrl-RS" sz="2200" dirty="0"/>
              <a:t>за стицање наслеђа насцитуруса није од утицаја  ни дужина његовог живота, ни његова способност за живот, ни постојање људског изгледа. Довољно само рођење </a:t>
            </a:r>
            <a:r>
              <a:rPr lang="sr-Cyrl-RS" sz="2200" dirty="0" smtClean="0"/>
              <a:t>зачетка,  </a:t>
            </a:r>
            <a:r>
              <a:rPr lang="sr-Cyrl-RS" sz="2200" dirty="0"/>
              <a:t>најкасније у року од триста дана од отварања наслеђа. </a:t>
            </a:r>
            <a:endParaRPr lang="en-US" sz="2200" dirty="0"/>
          </a:p>
          <a:p>
            <a:pPr lvl="1" algn="just"/>
            <a:r>
              <a:rPr lang="sr-Cyrl-RS" sz="2200" i="1" dirty="0"/>
              <a:t>У романским правима </a:t>
            </a:r>
            <a:r>
              <a:rPr lang="sr-Cyrl-RS" sz="2200" dirty="0"/>
              <a:t>(нпр. право </a:t>
            </a:r>
            <a:r>
              <a:rPr lang="sr-Cyrl-RS" sz="2200" dirty="0" smtClean="0"/>
              <a:t>Француске</a:t>
            </a:r>
            <a:r>
              <a:rPr lang="sr-Cyrl-RS" sz="2200" dirty="0"/>
              <a:t>), за стицање наслеђа зачетог детета захтева се његова способност за живот (</a:t>
            </a:r>
            <a:r>
              <a:rPr lang="sr-Cyrl-RS" sz="2200" dirty="0" smtClean="0"/>
              <a:t>тзв. захтев </a:t>
            </a:r>
            <a:r>
              <a:rPr lang="sr-Cyrl-RS" sz="2200" dirty="0"/>
              <a:t>виталитета) – </a:t>
            </a:r>
            <a:r>
              <a:rPr lang="sr-Cyrl-RS" sz="2200" dirty="0" smtClean="0"/>
              <a:t>чл.</a:t>
            </a:r>
            <a:r>
              <a:rPr lang="sr-Latn-RS" sz="2200" dirty="0" smtClean="0"/>
              <a:t> </a:t>
            </a:r>
            <a:r>
              <a:rPr lang="sr-Latn-RS" sz="2200" dirty="0"/>
              <a:t>725 </a:t>
            </a:r>
            <a:r>
              <a:rPr lang="sr-Cyrl-RS" sz="2200" dirty="0" smtClean="0"/>
              <a:t>Француског грађанског законика</a:t>
            </a:r>
            <a:r>
              <a:rPr lang="sr-Latn-RS" sz="2200" dirty="0" smtClean="0"/>
              <a:t>. </a:t>
            </a:r>
            <a:endParaRPr lang="en-US" sz="2200" dirty="0"/>
          </a:p>
          <a:p>
            <a:pPr lvl="1" algn="just"/>
            <a:r>
              <a:rPr lang="sr-Cyrl-RS" sz="2200" dirty="0"/>
              <a:t>Фикција насцитуруса прихваћена је у свим савременим правним системима (француском, аустријском, немачком праву).</a:t>
            </a:r>
            <a:endParaRPr lang="en-US" sz="2200" dirty="0"/>
          </a:p>
          <a:p>
            <a:pPr marL="82296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35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1075</TotalTime>
  <Words>2164</Words>
  <Application>Microsoft Office PowerPoint</Application>
  <PresentationFormat>On-screen Show (4:3)</PresentationFormat>
  <Paragraphs>121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I. Увод у наследно право</vt:lpstr>
      <vt:lpstr>  ПРЕТПОСТАВКЕ ЗА НАСЛЕЂИВАЊА 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ПРЕТПОСТАВКЕ ЗА НАСЛЕЂИВАЊА</vt:lpstr>
      <vt:lpstr>Литература: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Увод у наследно право</dc:title>
  <dc:creator>Voja</dc:creator>
  <cp:lastModifiedBy>Voja</cp:lastModifiedBy>
  <cp:revision>38</cp:revision>
  <dcterms:created xsi:type="dcterms:W3CDTF">2020-04-02T15:15:42Z</dcterms:created>
  <dcterms:modified xsi:type="dcterms:W3CDTF">2020-04-03T09:11:24Z</dcterms:modified>
</cp:coreProperties>
</file>