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57" r:id="rId3"/>
    <p:sldId id="259" r:id="rId4"/>
    <p:sldId id="262" r:id="rId5"/>
    <p:sldId id="261" r:id="rId6"/>
    <p:sldId id="258" r:id="rId7"/>
    <p:sldId id="260" r:id="rId8"/>
    <p:sldId id="263" r:id="rId9"/>
    <p:sldId id="264" r:id="rId10"/>
    <p:sldId id="268" r:id="rId11"/>
    <p:sldId id="265" r:id="rId12"/>
    <p:sldId id="269" r:id="rId13"/>
    <p:sldId id="267"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F218A-70E9-423B-8D13-13F278EC63B7}" type="datetimeFigureOut">
              <a:rPr lang="en-US" smtClean="0"/>
              <a:t>5/15/2020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FDC4D7-78F1-49EB-AE10-AA49EE257C88}" type="slidenum">
              <a:rPr lang="en-US" smtClean="0"/>
              <a:t>‹#›</a:t>
            </a:fld>
            <a:endParaRPr lang="en-US"/>
          </a:p>
        </p:txBody>
      </p:sp>
    </p:spTree>
    <p:extLst>
      <p:ext uri="{BB962C8B-B14F-4D97-AF65-F5344CB8AC3E}">
        <p14:creationId xmlns:p14="http://schemas.microsoft.com/office/powerpoint/2010/main" val="944312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B99CC8EE-482B-4572-9A0F-46ABE8ECC885}" type="datetimeFigureOut">
              <a:rPr lang="en-US" smtClean="0"/>
              <a:t>5/15/2020</a:t>
            </a:fld>
            <a:endParaRPr lang="en-US"/>
          </a:p>
        </p:txBody>
      </p:sp>
      <p:sp>
        <p:nvSpPr>
          <p:cNvPr id="16" name="Slide Number Placeholder 15"/>
          <p:cNvSpPr>
            <a:spLocks noGrp="1"/>
          </p:cNvSpPr>
          <p:nvPr>
            <p:ph type="sldNum" sz="quarter" idx="11"/>
          </p:nvPr>
        </p:nvSpPr>
        <p:spPr/>
        <p:txBody>
          <a:bodyPr/>
          <a:lstStyle/>
          <a:p>
            <a:fld id="{8A0FF83F-0EBF-4E8E-9499-54363CE11799}"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9CC8EE-482B-4572-9A0F-46ABE8ECC885}"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FF83F-0EBF-4E8E-9499-54363CE1179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9CC8EE-482B-4572-9A0F-46ABE8ECC885}"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FF83F-0EBF-4E8E-9499-54363CE1179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B99CC8EE-482B-4572-9A0F-46ABE8ECC885}" type="datetimeFigureOut">
              <a:rPr lang="en-US" smtClean="0"/>
              <a:t>5/15/2020</a:t>
            </a:fld>
            <a:endParaRPr lang="en-US"/>
          </a:p>
        </p:txBody>
      </p:sp>
      <p:sp>
        <p:nvSpPr>
          <p:cNvPr id="15" name="Slide Number Placeholder 14"/>
          <p:cNvSpPr>
            <a:spLocks noGrp="1"/>
          </p:cNvSpPr>
          <p:nvPr>
            <p:ph type="sldNum" sz="quarter" idx="15"/>
          </p:nvPr>
        </p:nvSpPr>
        <p:spPr/>
        <p:txBody>
          <a:bodyPr/>
          <a:lstStyle>
            <a:lvl1pPr algn="ctr">
              <a:defRPr/>
            </a:lvl1pPr>
          </a:lstStyle>
          <a:p>
            <a:fld id="{8A0FF83F-0EBF-4E8E-9499-54363CE11799}"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9CC8EE-482B-4572-9A0F-46ABE8ECC885}"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FF83F-0EBF-4E8E-9499-54363CE11799}"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99CC8EE-482B-4572-9A0F-46ABE8ECC885}"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FF83F-0EBF-4E8E-9499-54363CE11799}"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A0FF83F-0EBF-4E8E-9499-54363CE11799}"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B99CC8EE-482B-4572-9A0F-46ABE8ECC885}" type="datetimeFigureOut">
              <a:rPr lang="en-US" smtClean="0"/>
              <a:t>5/15/2020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99CC8EE-482B-4572-9A0F-46ABE8ECC885}"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0FF83F-0EBF-4E8E-9499-54363CE11799}"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9CC8EE-482B-4572-9A0F-46ABE8ECC885}"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0FF83F-0EBF-4E8E-9499-54363CE1179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99CC8EE-482B-4572-9A0F-46ABE8ECC885}" type="datetimeFigureOut">
              <a:rPr lang="en-US" smtClean="0"/>
              <a:t>5/15/2020</a:t>
            </a:fld>
            <a:endParaRPr lang="en-US"/>
          </a:p>
        </p:txBody>
      </p:sp>
      <p:sp>
        <p:nvSpPr>
          <p:cNvPr id="9" name="Slide Number Placeholder 8"/>
          <p:cNvSpPr>
            <a:spLocks noGrp="1"/>
          </p:cNvSpPr>
          <p:nvPr>
            <p:ph type="sldNum" sz="quarter" idx="15"/>
          </p:nvPr>
        </p:nvSpPr>
        <p:spPr/>
        <p:txBody>
          <a:bodyPr/>
          <a:lstStyle/>
          <a:p>
            <a:fld id="{8A0FF83F-0EBF-4E8E-9499-54363CE11799}"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B99CC8EE-482B-4572-9A0F-46ABE8ECC885}" type="datetimeFigureOut">
              <a:rPr lang="en-US" smtClean="0"/>
              <a:t>5/15/2020</a:t>
            </a:fld>
            <a:endParaRPr lang="en-US"/>
          </a:p>
        </p:txBody>
      </p:sp>
      <p:sp>
        <p:nvSpPr>
          <p:cNvPr id="9" name="Slide Number Placeholder 8"/>
          <p:cNvSpPr>
            <a:spLocks noGrp="1"/>
          </p:cNvSpPr>
          <p:nvPr>
            <p:ph type="sldNum" sz="quarter" idx="11"/>
          </p:nvPr>
        </p:nvSpPr>
        <p:spPr/>
        <p:txBody>
          <a:bodyPr/>
          <a:lstStyle/>
          <a:p>
            <a:fld id="{8A0FF83F-0EBF-4E8E-9499-54363CE11799}"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99CC8EE-482B-4572-9A0F-46ABE8ECC885}" type="datetimeFigureOut">
              <a:rPr lang="en-US" smtClean="0"/>
              <a:t>5/15/2020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A0FF83F-0EBF-4E8E-9499-54363CE11799}"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CS" dirty="0">
                <a:effectLst/>
              </a:rPr>
              <a:t>Форме завештања у </a:t>
            </a:r>
            <a:r>
              <a:rPr lang="sr-Cyrl-CS" dirty="0" smtClean="0">
                <a:effectLst/>
              </a:rPr>
              <a:t>савременим правним системима</a:t>
            </a:r>
            <a:endParaRPr lang="en-US" dirty="0"/>
          </a:p>
        </p:txBody>
      </p:sp>
      <p:sp>
        <p:nvSpPr>
          <p:cNvPr id="4" name="Footer Placeholder 3"/>
          <p:cNvSpPr>
            <a:spLocks noGrp="1"/>
          </p:cNvSpPr>
          <p:nvPr>
            <p:ph type="ftr" sz="quarter" idx="12"/>
          </p:nvPr>
        </p:nvSpPr>
        <p:spPr>
          <a:xfrm>
            <a:off x="5105400" y="5410200"/>
            <a:ext cx="3581400" cy="384048"/>
          </a:xfrm>
        </p:spPr>
        <p:txBody>
          <a:bodyPr/>
          <a:lstStyle/>
          <a:p>
            <a:r>
              <a:rPr lang="sr-Cyrl-RS" sz="1400" b="1" i="1" dirty="0" smtClean="0"/>
              <a:t>Доц. др Тамара Ђурђић-Милошевић</a:t>
            </a:r>
            <a:endParaRPr lang="en-US" sz="1400" b="1" i="1" dirty="0"/>
          </a:p>
        </p:txBody>
      </p:sp>
    </p:spTree>
    <p:extLst>
      <p:ext uri="{BB962C8B-B14F-4D97-AF65-F5344CB8AC3E}">
        <p14:creationId xmlns:p14="http://schemas.microsoft.com/office/powerpoint/2010/main" val="1978794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990600"/>
            <a:ext cx="8915400" cy="5715000"/>
          </a:xfrm>
        </p:spPr>
        <p:txBody>
          <a:bodyPr>
            <a:noAutofit/>
          </a:bodyPr>
          <a:lstStyle/>
          <a:p>
            <a:pPr>
              <a:lnSpc>
                <a:spcPts val="2200"/>
              </a:lnSpc>
            </a:pPr>
            <a:r>
              <a:rPr lang="sr-Cyrl-RS" sz="1900" b="1" i="1" dirty="0">
                <a:solidFill>
                  <a:schemeClr val="accent2"/>
                </a:solidFill>
              </a:rPr>
              <a:t>Судско завештање </a:t>
            </a:r>
            <a:r>
              <a:rPr lang="sr-Cyrl-RS" sz="1900" i="1" dirty="0">
                <a:solidFill>
                  <a:schemeClr val="accent2"/>
                </a:solidFill>
              </a:rPr>
              <a:t>(</a:t>
            </a:r>
            <a:r>
              <a:rPr lang="en-US" sz="1900" i="1" dirty="0" err="1">
                <a:solidFill>
                  <a:schemeClr val="accent2"/>
                </a:solidFill>
              </a:rPr>
              <a:t>testamentum</a:t>
            </a:r>
            <a:r>
              <a:rPr lang="en-US" sz="1900" i="1" dirty="0">
                <a:solidFill>
                  <a:schemeClr val="accent2"/>
                </a:solidFill>
              </a:rPr>
              <a:t> </a:t>
            </a:r>
            <a:r>
              <a:rPr lang="en-US" sz="1900" i="1" dirty="0" err="1">
                <a:solidFill>
                  <a:schemeClr val="accent2"/>
                </a:solidFill>
              </a:rPr>
              <a:t>iudiciale</a:t>
            </a:r>
            <a:r>
              <a:rPr lang="en-US" sz="1900" i="1" dirty="0">
                <a:solidFill>
                  <a:schemeClr val="accent2"/>
                </a:solidFill>
              </a:rPr>
              <a:t>) </a:t>
            </a:r>
            <a:r>
              <a:rPr lang="sr-Cyrl-RS" sz="1900" i="1" dirty="0" smtClean="0">
                <a:solidFill>
                  <a:schemeClr val="accent2"/>
                </a:solidFill>
              </a:rPr>
              <a:t>- </a:t>
            </a:r>
            <a:r>
              <a:rPr lang="sr-Cyrl-RS" sz="1900" dirty="0" smtClean="0"/>
              <a:t>редовни</a:t>
            </a:r>
            <a:r>
              <a:rPr lang="sr-Cyrl-RS" sz="1900" dirty="0"/>
              <a:t>, јавни и писани облик завештања које се сачињава пред надлежним </a:t>
            </a:r>
            <a:r>
              <a:rPr lang="sr-Cyrl-RS" sz="1900" dirty="0" smtClean="0"/>
              <a:t>судом.</a:t>
            </a:r>
          </a:p>
          <a:p>
            <a:pPr>
              <a:lnSpc>
                <a:spcPts val="2200"/>
              </a:lnSpc>
            </a:pPr>
            <a:r>
              <a:rPr lang="sr-Cyrl-RS" sz="1900" dirty="0" smtClean="0"/>
              <a:t>Сходно се примењују правила о састављању јавнобележничког завештања; специфичност </a:t>
            </a:r>
            <a:r>
              <a:rPr lang="sr-Cyrl-RS" sz="1900" i="1" dirty="0" smtClean="0"/>
              <a:t>у погледу овлашћњеног лица и стадијума потврђивања завештања</a:t>
            </a:r>
          </a:p>
          <a:p>
            <a:pPr>
              <a:lnSpc>
                <a:spcPts val="2200"/>
              </a:lnSpc>
            </a:pPr>
            <a:r>
              <a:rPr lang="sr-Cyrl-RS" sz="1900" dirty="0" smtClean="0"/>
              <a:t>За састављање завештања надлежан је основни суд на територији РепубликеСрбије</a:t>
            </a:r>
          </a:p>
          <a:p>
            <a:pPr>
              <a:lnSpc>
                <a:spcPts val="2200"/>
              </a:lnSpc>
            </a:pPr>
            <a:r>
              <a:rPr lang="ru-RU" sz="1900" b="1" i="1" dirty="0"/>
              <a:t>Стадијум потврђивања </a:t>
            </a:r>
            <a:r>
              <a:rPr lang="ru-RU" sz="1900" dirty="0"/>
              <a:t>судског завештања од стране завештаоца зависи од тога да ли је он у стању да завештање прочита или не. У првом случају, завешталац ће </a:t>
            </a:r>
            <a:r>
              <a:rPr lang="ru-RU" sz="1900" i="1" dirty="0"/>
              <a:t>прочитати тестамент </a:t>
            </a:r>
            <a:r>
              <a:rPr lang="ru-RU" sz="1900" dirty="0"/>
              <a:t>и ако се саглашава садржином, изјавити да је његова воља верно унета у записник, те потписати тестамент. </a:t>
            </a:r>
          </a:p>
          <a:p>
            <a:pPr>
              <a:lnSpc>
                <a:spcPts val="2200"/>
              </a:lnSpc>
            </a:pPr>
            <a:r>
              <a:rPr lang="ru-RU" sz="1900" dirty="0" smtClean="0"/>
              <a:t>У </a:t>
            </a:r>
            <a:r>
              <a:rPr lang="ru-RU" sz="1900" dirty="0"/>
              <a:t>случају да завешталац </a:t>
            </a:r>
            <a:r>
              <a:rPr lang="ru-RU" sz="1900" i="1" dirty="0"/>
              <a:t>није у стању да прочита завештање</a:t>
            </a:r>
            <a:r>
              <a:rPr lang="ru-RU" sz="1900" dirty="0"/>
              <a:t>, јер је неписмен, слеп или не познаје језик суда, завештање чита судија у присутву два завештајна сведока. Ако завешталац сматра да је његова воља верно унета у записник, он то изјављује и потписује завештање, а потом и завештајни сведоци, и на крају судија који уноси клаузулу о предузетим </a:t>
            </a:r>
            <a:r>
              <a:rPr lang="ru-RU" sz="1900" dirty="0" smtClean="0"/>
              <a:t>радњама</a:t>
            </a:r>
            <a:r>
              <a:rPr lang="sr-Cyrl-RS" sz="1900" dirty="0" smtClean="0"/>
              <a:t>;</a:t>
            </a:r>
          </a:p>
          <a:p>
            <a:pPr>
              <a:lnSpc>
                <a:spcPts val="2280"/>
              </a:lnSpc>
            </a:pPr>
            <a:r>
              <a:rPr lang="ru-RU" sz="1900" dirty="0"/>
              <a:t>Судско завештање омогућава </a:t>
            </a:r>
            <a:r>
              <a:rPr lang="ru-RU" sz="1900" i="1" dirty="0"/>
              <a:t>најширем кругу лица</a:t>
            </a:r>
            <a:r>
              <a:rPr lang="ru-RU" sz="1900" dirty="0"/>
              <a:t> да завештајно располаже (неписменима, хендикепираним лицима, лицима која не познају службени језик </a:t>
            </a:r>
            <a:r>
              <a:rPr lang="ru-RU" sz="1900" dirty="0" smtClean="0"/>
              <a:t>суда);</a:t>
            </a:r>
          </a:p>
        </p:txBody>
      </p:sp>
      <p:sp>
        <p:nvSpPr>
          <p:cNvPr id="3" name="Title 2"/>
          <p:cNvSpPr>
            <a:spLocks noGrp="1"/>
          </p:cNvSpPr>
          <p:nvPr>
            <p:ph type="title"/>
          </p:nvPr>
        </p:nvSpPr>
        <p:spPr>
          <a:xfrm>
            <a:off x="457200" y="76200"/>
            <a:ext cx="8229600" cy="990600"/>
          </a:xfrm>
        </p:spPr>
        <p:txBody>
          <a:bodyPr>
            <a:noAutofit/>
          </a:bodyPr>
          <a:lstStyle/>
          <a:p>
            <a:pPr algn="ctr"/>
            <a:r>
              <a:rPr lang="sr-Cyrl-RS" sz="3400" dirty="0"/>
              <a:t>Редовне завештајне форме </a:t>
            </a:r>
            <a:br>
              <a:rPr lang="sr-Cyrl-RS" sz="3400" dirty="0"/>
            </a:br>
            <a:r>
              <a:rPr lang="sr-Cyrl-RS" sz="3400" dirty="0"/>
              <a:t>у српском праву</a:t>
            </a:r>
            <a:endParaRPr lang="en-US" sz="3400" dirty="0"/>
          </a:p>
        </p:txBody>
      </p:sp>
    </p:spTree>
    <p:extLst>
      <p:ext uri="{BB962C8B-B14F-4D97-AF65-F5344CB8AC3E}">
        <p14:creationId xmlns:p14="http://schemas.microsoft.com/office/powerpoint/2010/main" val="576637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686800" cy="5791200"/>
          </a:xfrm>
        </p:spPr>
        <p:txBody>
          <a:bodyPr>
            <a:normAutofit fontScale="92500" lnSpcReduction="20000"/>
          </a:bodyPr>
          <a:lstStyle/>
          <a:p>
            <a:r>
              <a:rPr lang="ru-RU" sz="2000" b="1" i="1" dirty="0">
                <a:solidFill>
                  <a:schemeClr val="accent2"/>
                </a:solidFill>
              </a:rPr>
              <a:t>Конзуларно завештање </a:t>
            </a:r>
            <a:r>
              <a:rPr lang="ru-RU" sz="2000" dirty="0"/>
              <a:t>представља редовну, јавну, писану завештајну форму која је резервисана за домаће државаљане у иностранству, и не могу га користити други држављани. Ово завештање се сачињава од стране конзуларног представника Србије у иностранству (или дипломатског представника који обавља конзуларне послове), по процедури за сачињавање судског </a:t>
            </a:r>
            <a:r>
              <a:rPr lang="ru-RU" sz="2000" dirty="0" smtClean="0"/>
              <a:t>завештања.</a:t>
            </a:r>
          </a:p>
          <a:p>
            <a:r>
              <a:rPr lang="ru-RU" sz="2000" dirty="0" smtClean="0"/>
              <a:t>Овом формом омогућава се завештајно </a:t>
            </a:r>
            <a:r>
              <a:rPr lang="ru-RU" sz="2000" dirty="0"/>
              <a:t>располагање домаћим држављанима у </a:t>
            </a:r>
            <a:r>
              <a:rPr lang="ru-RU" sz="2000" dirty="0" smtClean="0"/>
              <a:t>иностранству.</a:t>
            </a:r>
          </a:p>
          <a:p>
            <a:r>
              <a:rPr lang="ru-RU" sz="2000" b="1" i="1" dirty="0">
                <a:solidFill>
                  <a:schemeClr val="accent2"/>
                </a:solidFill>
              </a:rPr>
              <a:t>Међународно завештање </a:t>
            </a:r>
            <a:r>
              <a:rPr lang="ru-RU" sz="2000" dirty="0"/>
              <a:t>представља писану, редовну и </a:t>
            </a:r>
            <a:r>
              <a:rPr lang="ru-RU" sz="2000" dirty="0" smtClean="0"/>
              <a:t>јавну завештајну форму коју завешталац саставља пред  овлашћеним лицем и два истовремнео присутна сведока изјављује да је унапред састављено писмено његов тестамент и да је упознат са његовом садржином; </a:t>
            </a:r>
          </a:p>
          <a:p>
            <a:r>
              <a:rPr lang="ru-RU" sz="2000" i="1" dirty="0" smtClean="0"/>
              <a:t>Три стадијума </a:t>
            </a:r>
            <a:r>
              <a:rPr lang="ru-RU" sz="2000" dirty="0" smtClean="0"/>
              <a:t>у процедури састављања: </a:t>
            </a:r>
            <a:r>
              <a:rPr lang="ru-RU" sz="2000" i="1" u="sng" dirty="0" smtClean="0"/>
              <a:t>писмена редакција оставиочеве последње воље</a:t>
            </a:r>
            <a:r>
              <a:rPr lang="ru-RU" sz="2000" i="1" dirty="0" smtClean="0"/>
              <a:t>; </a:t>
            </a:r>
            <a:r>
              <a:rPr lang="ru-RU" sz="2000" i="1" u="sng" dirty="0" smtClean="0"/>
              <a:t>потврђивање тестамента</a:t>
            </a:r>
            <a:r>
              <a:rPr lang="ru-RU" sz="2000" i="1" dirty="0" smtClean="0"/>
              <a:t>; </a:t>
            </a:r>
            <a:r>
              <a:rPr lang="ru-RU" sz="2000" i="1" u="sng" dirty="0" smtClean="0"/>
              <a:t>потписивање тестамента</a:t>
            </a:r>
            <a:r>
              <a:rPr lang="ru-RU" sz="2000" dirty="0" smtClean="0"/>
              <a:t>;</a:t>
            </a:r>
          </a:p>
          <a:p>
            <a:r>
              <a:rPr lang="ru-RU" sz="2000" i="1" dirty="0" smtClean="0"/>
              <a:t>Потврда о састављању међународног тестамента </a:t>
            </a:r>
            <a:r>
              <a:rPr lang="ru-RU" sz="2000" dirty="0" smtClean="0"/>
              <a:t>(није услов пуноважности тестамента)</a:t>
            </a:r>
          </a:p>
          <a:p>
            <a:r>
              <a:rPr lang="ru-RU" sz="2000" dirty="0" smtClean="0"/>
              <a:t>Ова форма </a:t>
            </a:r>
            <a:r>
              <a:rPr lang="ru-RU" sz="2000" dirty="0"/>
              <a:t>завештања која је настала као резултат потребе да се омогући што једноставнија реализација последње завештаочеве воље у случају постојања елемента иностраности и смањи потреба утврђивања меродавног права у погледу завештајне </a:t>
            </a:r>
            <a:r>
              <a:rPr lang="ru-RU" sz="2000" dirty="0" smtClean="0"/>
              <a:t>форме</a:t>
            </a:r>
          </a:p>
          <a:p>
            <a:r>
              <a:rPr lang="ru-RU" sz="2000" dirty="0" smtClean="0"/>
              <a:t>Овај облик тестамента, ипак,  </a:t>
            </a:r>
            <a:r>
              <a:rPr lang="ru-RU" sz="2000" dirty="0"/>
              <a:t>не подразумева нужно </a:t>
            </a:r>
            <a:r>
              <a:rPr lang="ru-RU" sz="2000" dirty="0" smtClean="0"/>
              <a:t>постојање елемента иностраности;</a:t>
            </a:r>
          </a:p>
        </p:txBody>
      </p:sp>
      <p:sp>
        <p:nvSpPr>
          <p:cNvPr id="3" name="Title 2"/>
          <p:cNvSpPr>
            <a:spLocks noGrp="1"/>
          </p:cNvSpPr>
          <p:nvPr>
            <p:ph type="title"/>
          </p:nvPr>
        </p:nvSpPr>
        <p:spPr>
          <a:xfrm>
            <a:off x="533400" y="152400"/>
            <a:ext cx="8153400" cy="838200"/>
          </a:xfrm>
        </p:spPr>
        <p:txBody>
          <a:bodyPr>
            <a:normAutofit/>
          </a:bodyPr>
          <a:lstStyle/>
          <a:p>
            <a:pPr algn="ctr"/>
            <a:r>
              <a:rPr lang="sr-Cyrl-RS" sz="3400" dirty="0" smtClean="0"/>
              <a:t>Редовне завештајне </a:t>
            </a:r>
            <a:r>
              <a:rPr lang="sr-Cyrl-RS" sz="3400" dirty="0" smtClean="0"/>
              <a:t>форме у српском праву</a:t>
            </a:r>
            <a:endParaRPr lang="en-US" sz="3400" dirty="0"/>
          </a:p>
        </p:txBody>
      </p:sp>
    </p:spTree>
    <p:extLst>
      <p:ext uri="{BB962C8B-B14F-4D97-AF65-F5344CB8AC3E}">
        <p14:creationId xmlns:p14="http://schemas.microsoft.com/office/powerpoint/2010/main" val="917970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143000"/>
            <a:ext cx="8763000" cy="5257800"/>
          </a:xfrm>
        </p:spPr>
        <p:txBody>
          <a:bodyPr>
            <a:normAutofit lnSpcReduction="10000"/>
          </a:bodyPr>
          <a:lstStyle/>
          <a:p>
            <a:r>
              <a:rPr lang="sr-Cyrl-RS" sz="2000" b="1" i="1" dirty="0">
                <a:solidFill>
                  <a:schemeClr val="accent2"/>
                </a:solidFill>
              </a:rPr>
              <a:t>Бродско завештање </a:t>
            </a:r>
            <a:r>
              <a:rPr lang="sr-Cyrl-RS" sz="2000" i="1" dirty="0"/>
              <a:t>(</a:t>
            </a:r>
            <a:r>
              <a:rPr lang="en-US" sz="2000" i="1" dirty="0" err="1"/>
              <a:t>testamentum</a:t>
            </a:r>
            <a:r>
              <a:rPr lang="en-US" sz="2000" i="1" dirty="0"/>
              <a:t> in </a:t>
            </a:r>
            <a:r>
              <a:rPr lang="en-US" sz="2000" i="1" dirty="0" err="1"/>
              <a:t>navigationibus</a:t>
            </a:r>
            <a:r>
              <a:rPr lang="en-US" sz="2000" i="1" dirty="0"/>
              <a:t> </a:t>
            </a:r>
            <a:r>
              <a:rPr lang="en-US" sz="2000" i="1" dirty="0" err="1"/>
              <a:t>conditum</a:t>
            </a:r>
            <a:r>
              <a:rPr lang="en-US" sz="2000" i="1" dirty="0"/>
              <a:t>) </a:t>
            </a:r>
            <a:r>
              <a:rPr lang="sr-Cyrl-RS" sz="2000" dirty="0"/>
              <a:t>представља јавни, писани и ванредни облик завештања који, по казивању завештаоца, сачињава заповедник брода, према правилима за сачињавање судског завештања. Ово завештање се може сачинити на српском броду, за време пловидбе, дакле, када је прекинута физичка веза између брода и копна, без обзира у чијим територијалним водама се брод налази.У случају да постоји контакт са копном (као и ван брода), заповедник губи овлашћење за сачињавање бродског завештања. Време трајања ове завештајне форме као ванредне је ограничено</a:t>
            </a:r>
            <a:r>
              <a:rPr lang="sr-Cyrl-RS" sz="2000" dirty="0" smtClean="0"/>
              <a:t>.</a:t>
            </a:r>
            <a:r>
              <a:rPr lang="ru-RU" sz="2000" dirty="0"/>
              <a:t> </a:t>
            </a:r>
            <a:endParaRPr lang="ru-RU" sz="2000" dirty="0" smtClean="0"/>
          </a:p>
          <a:p>
            <a:r>
              <a:rPr lang="ru-RU" sz="2000" b="1" dirty="0" smtClean="0">
                <a:solidFill>
                  <a:schemeClr val="accent2"/>
                </a:solidFill>
              </a:rPr>
              <a:t>Војно завештање </a:t>
            </a:r>
            <a:r>
              <a:rPr lang="ru-RU" sz="2000" i="1" dirty="0" smtClean="0"/>
              <a:t>(testamentim </a:t>
            </a:r>
            <a:r>
              <a:rPr lang="ru-RU" sz="2000" i="1" dirty="0"/>
              <a:t>milites) </a:t>
            </a:r>
            <a:r>
              <a:rPr lang="ru-RU" sz="2000" dirty="0"/>
              <a:t>спада у групу јавних, писаних и ванредних форми завештања које се може сачинити у ванредним околностима, за време рата или мобилиције од стране лица на војној дужности. И ова ванредна завештајна форма сачињава се по процедури за сачињавање судског завештања, с тим да су у улози овлашћеног лица јавља војни старешина одређеног </a:t>
            </a:r>
            <a:r>
              <a:rPr lang="ru-RU" sz="2000" dirty="0" smtClean="0"/>
              <a:t>ранга;</a:t>
            </a:r>
          </a:p>
          <a:p>
            <a:r>
              <a:rPr lang="ru-RU" sz="2000" i="1" dirty="0"/>
              <a:t>Б</a:t>
            </a:r>
            <a:r>
              <a:rPr lang="ru-RU" sz="2000" i="1" dirty="0" smtClean="0"/>
              <a:t>родско и војно завештање су ретко заступљена у пракси;</a:t>
            </a:r>
          </a:p>
          <a:p>
            <a:endParaRPr lang="en-US" dirty="0"/>
          </a:p>
        </p:txBody>
      </p:sp>
      <p:sp>
        <p:nvSpPr>
          <p:cNvPr id="3" name="Title 2"/>
          <p:cNvSpPr>
            <a:spLocks noGrp="1"/>
          </p:cNvSpPr>
          <p:nvPr>
            <p:ph type="title"/>
          </p:nvPr>
        </p:nvSpPr>
        <p:spPr>
          <a:xfrm>
            <a:off x="457200" y="152400"/>
            <a:ext cx="8229600" cy="990600"/>
          </a:xfrm>
        </p:spPr>
        <p:txBody>
          <a:bodyPr>
            <a:normAutofit fontScale="90000"/>
          </a:bodyPr>
          <a:lstStyle/>
          <a:p>
            <a:pPr algn="ctr"/>
            <a:r>
              <a:rPr lang="sr-Cyrl-RS" sz="3400" dirty="0"/>
              <a:t>Ванредне завештајне форме </a:t>
            </a:r>
            <a:br>
              <a:rPr lang="sr-Cyrl-RS" sz="3400" dirty="0"/>
            </a:br>
            <a:r>
              <a:rPr lang="sr-Cyrl-RS" sz="3400" dirty="0"/>
              <a:t>у српском праву</a:t>
            </a:r>
            <a:endParaRPr lang="en-US" sz="3400" dirty="0"/>
          </a:p>
        </p:txBody>
      </p:sp>
    </p:spTree>
    <p:extLst>
      <p:ext uri="{BB962C8B-B14F-4D97-AF65-F5344CB8AC3E}">
        <p14:creationId xmlns:p14="http://schemas.microsoft.com/office/powerpoint/2010/main" val="991853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533400"/>
            <a:ext cx="8763000" cy="4876800"/>
          </a:xfrm>
        </p:spPr>
        <p:txBody>
          <a:bodyPr>
            <a:noAutofit/>
          </a:bodyPr>
          <a:lstStyle/>
          <a:p>
            <a:pPr>
              <a:lnSpc>
                <a:spcPts val="2000"/>
              </a:lnSpc>
            </a:pPr>
            <a:r>
              <a:rPr lang="ru-RU" sz="1900" b="1" i="1" dirty="0">
                <a:solidFill>
                  <a:schemeClr val="accent2"/>
                </a:solidFill>
              </a:rPr>
              <a:t>Усмено завештање </a:t>
            </a:r>
            <a:r>
              <a:rPr lang="ru-RU" sz="1900" dirty="0"/>
              <a:t>представља изузетну завештајну форму која се може сачинити само у изузетним околностима, када није могуће сачинити редовну форму </a:t>
            </a:r>
            <a:r>
              <a:rPr lang="ru-RU" sz="1900" dirty="0" smtClean="0"/>
              <a:t>завештања, тако што изјављује своју последњу вољу пред три истовремено присутна сведока;</a:t>
            </a:r>
          </a:p>
          <a:p>
            <a:pPr>
              <a:lnSpc>
                <a:spcPts val="2000"/>
              </a:lnSpc>
            </a:pPr>
            <a:r>
              <a:rPr lang="ru-RU" sz="1900" i="1" dirty="0" smtClean="0">
                <a:solidFill>
                  <a:schemeClr val="accent2"/>
                </a:solidFill>
              </a:rPr>
              <a:t>Елементи форме:</a:t>
            </a:r>
          </a:p>
          <a:p>
            <a:pPr>
              <a:lnSpc>
                <a:spcPts val="2000"/>
              </a:lnSpc>
              <a:buFont typeface="Arial" pitchFamily="34" charset="0"/>
              <a:buChar char="•"/>
            </a:pPr>
            <a:r>
              <a:rPr lang="ru-RU" sz="1900" b="1" i="1" u="sng" dirty="0" smtClean="0"/>
              <a:t>Постојање изузетних прилика</a:t>
            </a:r>
            <a:r>
              <a:rPr lang="ru-RU" sz="1900" b="1" i="1" dirty="0" smtClean="0"/>
              <a:t>:</a:t>
            </a:r>
          </a:p>
          <a:p>
            <a:pPr>
              <a:lnSpc>
                <a:spcPts val="2000"/>
              </a:lnSpc>
              <a:buFont typeface="Arial" pitchFamily="34" charset="0"/>
              <a:buChar char="•"/>
            </a:pPr>
            <a:r>
              <a:rPr lang="ru-RU" sz="1900" dirty="0" smtClean="0"/>
              <a:t> Изузетне </a:t>
            </a:r>
            <a:r>
              <a:rPr lang="ru-RU" sz="1900" dirty="0"/>
              <a:t>прилике могу се појмовно одредити као </a:t>
            </a:r>
            <a:r>
              <a:rPr lang="ru-RU" sz="1900" i="1" dirty="0"/>
              <a:t>„изненадне, неочекиване или непредвидиве околности због којих завешталац није могао да сачини писмено </a:t>
            </a:r>
            <a:r>
              <a:rPr lang="ru-RU" sz="1900" i="1" dirty="0" smtClean="0"/>
              <a:t>завештање“</a:t>
            </a:r>
            <a:r>
              <a:rPr lang="ru-RU" sz="1900" dirty="0" smtClean="0"/>
              <a:t>. Како  је у питању правни стандард, у правној теорији и пракси се изузетне прилике  различито тумаче (шире </a:t>
            </a:r>
            <a:r>
              <a:rPr lang="ru-RU" sz="1900" dirty="0"/>
              <a:t>или </a:t>
            </a:r>
            <a:r>
              <a:rPr lang="ru-RU" sz="1900" dirty="0" smtClean="0"/>
              <a:t>уже).</a:t>
            </a:r>
          </a:p>
          <a:p>
            <a:pPr>
              <a:lnSpc>
                <a:spcPts val="2000"/>
              </a:lnSpc>
              <a:buFont typeface="Arial" pitchFamily="34" charset="0"/>
              <a:buChar char="•"/>
            </a:pPr>
            <a:r>
              <a:rPr lang="ru-RU" sz="1900" dirty="0" smtClean="0"/>
              <a:t>Изузетне прилике могу бити : </a:t>
            </a:r>
            <a:r>
              <a:rPr lang="ru-RU" sz="1900" b="1" i="1" dirty="0" smtClean="0"/>
              <a:t>објективног карактера </a:t>
            </a:r>
            <a:r>
              <a:rPr lang="ru-RU" sz="1900" dirty="0" smtClean="0"/>
              <a:t>(условљене спољашњим догађајем-поплава, земљотрес) /</a:t>
            </a:r>
            <a:r>
              <a:rPr lang="ru-RU" sz="1900" b="1" i="1" dirty="0" smtClean="0"/>
              <a:t>субјективног карактера </a:t>
            </a:r>
            <a:r>
              <a:rPr lang="ru-RU" sz="1900" dirty="0" smtClean="0"/>
              <a:t>(изненадно обољење, нагло погоршања постојеће болести;)</a:t>
            </a:r>
          </a:p>
          <a:p>
            <a:pPr>
              <a:lnSpc>
                <a:spcPts val="2000"/>
              </a:lnSpc>
              <a:buFont typeface="Arial" pitchFamily="34" charset="0"/>
              <a:buChar char="•"/>
            </a:pPr>
            <a:r>
              <a:rPr lang="ru-RU" sz="1900" dirty="0" smtClean="0"/>
              <a:t>Опасност мора да буде </a:t>
            </a:r>
            <a:r>
              <a:rPr lang="ru-RU" sz="1900" i="1" dirty="0" smtClean="0"/>
              <a:t>непредвиђена</a:t>
            </a:r>
            <a:r>
              <a:rPr lang="ru-RU" sz="1900" dirty="0" smtClean="0"/>
              <a:t>, </a:t>
            </a:r>
            <a:r>
              <a:rPr lang="ru-RU" sz="1900" i="1" dirty="0" smtClean="0"/>
              <a:t>изненадна</a:t>
            </a:r>
            <a:r>
              <a:rPr lang="ru-RU" sz="1900" dirty="0" smtClean="0"/>
              <a:t>, као и да </a:t>
            </a:r>
            <a:r>
              <a:rPr lang="ru-RU" sz="1900" i="1" dirty="0" smtClean="0"/>
              <a:t>угрожава оставиочев живот или тестаментарну способнос</a:t>
            </a:r>
            <a:r>
              <a:rPr lang="ru-RU" sz="1900" dirty="0" smtClean="0"/>
              <a:t>т; </a:t>
            </a:r>
          </a:p>
          <a:p>
            <a:pPr>
              <a:lnSpc>
                <a:spcPts val="2000"/>
              </a:lnSpc>
            </a:pPr>
            <a:r>
              <a:rPr lang="ru-RU" sz="1900" dirty="0" smtClean="0"/>
              <a:t> </a:t>
            </a:r>
            <a:r>
              <a:rPr lang="ru-RU" sz="1900" b="1" i="1" dirty="0" smtClean="0"/>
              <a:t>Обавезно истовремено присуство </a:t>
            </a:r>
            <a:r>
              <a:rPr lang="ru-RU" sz="1900" b="1" i="1" u="sng" dirty="0" smtClean="0"/>
              <a:t>три тестаментарне сведока</a:t>
            </a:r>
            <a:r>
              <a:rPr lang="ru-RU" sz="1900" dirty="0" smtClean="0"/>
              <a:t>: осим општих услова за завештајне сведоке, ови сведоци морају имати очувано чуло слуха и морају знати језик на којем изјављују своју последњу вољу (нпр. глувонеми завешталац може изјавити своју послењу вољу пред сведоцима који разумеју  знакове споразумевања глувонемих)</a:t>
            </a:r>
            <a:endParaRPr lang="en-US" sz="1900" dirty="0"/>
          </a:p>
        </p:txBody>
      </p:sp>
      <p:sp>
        <p:nvSpPr>
          <p:cNvPr id="3" name="Title 2"/>
          <p:cNvSpPr>
            <a:spLocks noGrp="1"/>
          </p:cNvSpPr>
          <p:nvPr>
            <p:ph type="title"/>
          </p:nvPr>
        </p:nvSpPr>
        <p:spPr>
          <a:xfrm>
            <a:off x="457200" y="76200"/>
            <a:ext cx="8458200" cy="533400"/>
          </a:xfrm>
        </p:spPr>
        <p:txBody>
          <a:bodyPr>
            <a:normAutofit fontScale="90000"/>
          </a:bodyPr>
          <a:lstStyle/>
          <a:p>
            <a:pPr algn="ctr"/>
            <a:r>
              <a:rPr lang="sr-Cyrl-RS" sz="3400" dirty="0" smtClean="0"/>
              <a:t>Изузетна завештајна форма</a:t>
            </a:r>
            <a:endParaRPr lang="en-US" sz="3400" dirty="0"/>
          </a:p>
        </p:txBody>
      </p:sp>
    </p:spTree>
    <p:extLst>
      <p:ext uri="{BB962C8B-B14F-4D97-AF65-F5344CB8AC3E}">
        <p14:creationId xmlns:p14="http://schemas.microsoft.com/office/powerpoint/2010/main" val="4005554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sr-Cyrl-RS" sz="2200" dirty="0"/>
              <a:t>Д.Ђурђевић, </a:t>
            </a:r>
            <a:r>
              <a:rPr lang="sr-Cyrl-RS" sz="2200" i="1" dirty="0"/>
              <a:t>Институције наследног права</a:t>
            </a:r>
            <a:r>
              <a:rPr lang="sr-Cyrl-RS" sz="2200" dirty="0"/>
              <a:t>, Београд, </a:t>
            </a:r>
            <a:r>
              <a:rPr lang="sr-Cyrl-RS" sz="2200" dirty="0" smtClean="0"/>
              <a:t>2017, </a:t>
            </a:r>
            <a:r>
              <a:rPr lang="sr-Cyrl-RS" sz="2200" dirty="0"/>
              <a:t>стр. </a:t>
            </a:r>
            <a:r>
              <a:rPr lang="sr-Cyrl-RS" sz="2200" dirty="0" smtClean="0"/>
              <a:t>128-148; </a:t>
            </a:r>
          </a:p>
          <a:p>
            <a:r>
              <a:rPr lang="sr-Cyrl-RS" sz="2200" dirty="0" smtClean="0"/>
              <a:t>Н</a:t>
            </a:r>
            <a:r>
              <a:rPr lang="sr-Cyrl-RS" sz="2200" dirty="0"/>
              <a:t>. Стојановић, </a:t>
            </a:r>
            <a:r>
              <a:rPr lang="sr-Cyrl-RS" sz="2200" i="1" dirty="0"/>
              <a:t>Наследно право</a:t>
            </a:r>
            <a:r>
              <a:rPr lang="sr-Cyrl-RS" sz="2200" dirty="0"/>
              <a:t>, Ниш, 2011, </a:t>
            </a:r>
            <a:r>
              <a:rPr lang="sr-Cyrl-RS" sz="2200" dirty="0" smtClean="0"/>
              <a:t>206-228</a:t>
            </a:r>
            <a:r>
              <a:rPr lang="sr-Cyrl-CS" sz="2200" dirty="0" smtClean="0"/>
              <a:t>;</a:t>
            </a:r>
          </a:p>
          <a:p>
            <a:r>
              <a:rPr lang="sr-Cyrl-CS" sz="2200" dirty="0" smtClean="0"/>
              <a:t>Д</a:t>
            </a:r>
            <a:r>
              <a:rPr lang="sr-Cyrl-CS" sz="2200" dirty="0"/>
              <a:t>. Ђурђевић,  </a:t>
            </a:r>
            <a:r>
              <a:rPr lang="sr-Cyrl-CS" sz="2200" i="1" dirty="0"/>
              <a:t>Слобода завештања и формализам олографског тестамента</a:t>
            </a:r>
            <a:r>
              <a:rPr lang="sr-Cyrl-CS" sz="2200" dirty="0"/>
              <a:t>, Правни живот, бр. 9 (2011), стр. 845-864; </a:t>
            </a:r>
            <a:endParaRPr lang="sr-Cyrl-CS" sz="2200" dirty="0" smtClean="0"/>
          </a:p>
          <a:p>
            <a:r>
              <a:rPr lang="sr-Cyrl-CS" sz="2200" dirty="0" smtClean="0"/>
              <a:t>О</a:t>
            </a:r>
            <a:r>
              <a:rPr lang="sr-Cyrl-CS" sz="2200" dirty="0"/>
              <a:t>. Антић, З. Балиновац, </a:t>
            </a:r>
            <a:r>
              <a:rPr lang="sr-Cyrl-CS" sz="2200" i="1" dirty="0"/>
              <a:t>Коментар закона о наслеђивању</a:t>
            </a:r>
            <a:r>
              <a:rPr lang="sr-Cyrl-CS" sz="2200" dirty="0"/>
              <a:t>, Београд, 1995, стр.354-364; </a:t>
            </a:r>
            <a:endParaRPr lang="sr-Cyrl-CS" sz="2200" dirty="0" smtClean="0"/>
          </a:p>
          <a:p>
            <a:r>
              <a:rPr lang="sr-Cyrl-RS" sz="2200" i="1" dirty="0"/>
              <a:t>Т. Ђурђић-Милошевић, Ограничење слободе завештајних располагања - докторска дисертација, одбрањена 2018, Крагујевац, стр. </a:t>
            </a:r>
            <a:r>
              <a:rPr lang="sr-Cyrl-RS" sz="2200" i="1" dirty="0" smtClean="0"/>
              <a:t>113-171.</a:t>
            </a:r>
            <a:endParaRPr lang="en-US" sz="2200" dirty="0"/>
          </a:p>
        </p:txBody>
      </p:sp>
      <p:sp>
        <p:nvSpPr>
          <p:cNvPr id="3" name="Title 2"/>
          <p:cNvSpPr>
            <a:spLocks noGrp="1"/>
          </p:cNvSpPr>
          <p:nvPr>
            <p:ph type="title"/>
          </p:nvPr>
        </p:nvSpPr>
        <p:spPr/>
        <p:txBody>
          <a:bodyPr>
            <a:normAutofit/>
          </a:bodyPr>
          <a:lstStyle/>
          <a:p>
            <a:r>
              <a:rPr lang="sr-Cyrl-RS" sz="3400" i="1" dirty="0" smtClean="0"/>
              <a:t>Литература:</a:t>
            </a:r>
            <a:endParaRPr lang="en-US" sz="3400" i="1" dirty="0"/>
          </a:p>
        </p:txBody>
      </p:sp>
    </p:spTree>
    <p:extLst>
      <p:ext uri="{BB962C8B-B14F-4D97-AF65-F5344CB8AC3E}">
        <p14:creationId xmlns:p14="http://schemas.microsoft.com/office/powerpoint/2010/main" val="1520476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8153400" cy="5181600"/>
          </a:xfrm>
        </p:spPr>
        <p:txBody>
          <a:bodyPr>
            <a:normAutofit/>
          </a:bodyPr>
          <a:lstStyle/>
          <a:p>
            <a:r>
              <a:rPr lang="sr-Cyrl-RS" sz="2000" b="1" i="1" dirty="0" smtClean="0">
                <a:solidFill>
                  <a:schemeClr val="accent2"/>
                </a:solidFill>
              </a:rPr>
              <a:t>Форма </a:t>
            </a:r>
            <a:r>
              <a:rPr lang="sr-Cyrl-RS" sz="2000" b="1" i="1" dirty="0" smtClean="0">
                <a:solidFill>
                  <a:schemeClr val="accent2"/>
                </a:solidFill>
              </a:rPr>
              <a:t>завештања  </a:t>
            </a:r>
            <a:r>
              <a:rPr lang="sr-Cyrl-RS" sz="2000" dirty="0" smtClean="0"/>
              <a:t>је унапред предвиђен спољни облик кроз који завешталац треба да изјави своју вољу да би настао пуноважни тестамент</a:t>
            </a:r>
            <a:r>
              <a:rPr lang="sr-Cyrl-RS" sz="2000" dirty="0" smtClean="0"/>
              <a:t>.</a:t>
            </a:r>
          </a:p>
          <a:p>
            <a:endParaRPr lang="sr-Cyrl-RS" sz="2000" dirty="0" smtClean="0"/>
          </a:p>
          <a:p>
            <a:r>
              <a:rPr lang="sr-Cyrl-RS" sz="2000" b="1" i="1" dirty="0" smtClean="0">
                <a:solidFill>
                  <a:schemeClr val="accent2"/>
                </a:solidFill>
              </a:rPr>
              <a:t>Функције форме</a:t>
            </a:r>
            <a:r>
              <a:rPr lang="sr-Cyrl-RS" sz="2000" dirty="0" smtClean="0"/>
              <a:t>: </a:t>
            </a:r>
            <a:r>
              <a:rPr lang="sr-Cyrl-RS" sz="2000" i="1" dirty="0" smtClean="0"/>
              <a:t>заштитна, доказна, упозоравајућа</a:t>
            </a:r>
            <a:r>
              <a:rPr lang="sr-Cyrl-RS" sz="2000" dirty="0" smtClean="0"/>
              <a:t>;</a:t>
            </a:r>
          </a:p>
          <a:p>
            <a:r>
              <a:rPr lang="ru-RU" sz="2000" dirty="0"/>
              <a:t>Савремене правне системе карактерише разноликост завештајних форми, али </a:t>
            </a:r>
            <a:r>
              <a:rPr lang="ru-RU" sz="2000" dirty="0" smtClean="0"/>
              <a:t>се на </a:t>
            </a:r>
            <a:r>
              <a:rPr lang="ru-RU" sz="2000" dirty="0"/>
              <a:t>основу </a:t>
            </a:r>
            <a:r>
              <a:rPr lang="ru-RU" sz="2000" dirty="0" smtClean="0"/>
              <a:t>типизираних </a:t>
            </a:r>
            <a:r>
              <a:rPr lang="ru-RU" sz="2000" dirty="0"/>
              <a:t>критеријума врши </a:t>
            </a:r>
            <a:r>
              <a:rPr lang="ru-RU" sz="2000" dirty="0" smtClean="0"/>
              <a:t>истоветна клафисикација: </a:t>
            </a:r>
            <a:endParaRPr lang="ru-RU" sz="2000" dirty="0" smtClean="0"/>
          </a:p>
          <a:p>
            <a:pPr>
              <a:buFont typeface="Arial" pitchFamily="34" charset="0"/>
              <a:buChar char="•"/>
            </a:pPr>
            <a:r>
              <a:rPr lang="ru-RU" sz="2000" i="1" dirty="0" smtClean="0"/>
              <a:t>јавна </a:t>
            </a:r>
            <a:r>
              <a:rPr lang="ru-RU" sz="2000" i="1" dirty="0" smtClean="0"/>
              <a:t>и </a:t>
            </a:r>
            <a:r>
              <a:rPr lang="ru-RU" sz="2000" i="1" dirty="0" smtClean="0"/>
              <a:t>приватна форма</a:t>
            </a:r>
          </a:p>
          <a:p>
            <a:pPr>
              <a:buFont typeface="Arial" pitchFamily="34" charset="0"/>
              <a:buChar char="•"/>
            </a:pPr>
            <a:r>
              <a:rPr lang="ru-RU" sz="2000" i="1" dirty="0" smtClean="0"/>
              <a:t>усмена </a:t>
            </a:r>
            <a:r>
              <a:rPr lang="ru-RU" sz="2000" i="1" dirty="0" smtClean="0"/>
              <a:t>и </a:t>
            </a:r>
            <a:r>
              <a:rPr lang="ru-RU" sz="2000" i="1" dirty="0" smtClean="0"/>
              <a:t>писмена форма</a:t>
            </a:r>
          </a:p>
          <a:p>
            <a:pPr>
              <a:buFont typeface="Arial" pitchFamily="34" charset="0"/>
              <a:buChar char="•"/>
            </a:pPr>
            <a:r>
              <a:rPr lang="ru-RU" sz="2000" i="1" dirty="0" smtClean="0"/>
              <a:t>редовна </a:t>
            </a:r>
            <a:r>
              <a:rPr lang="ru-RU" sz="2000" i="1" dirty="0" smtClean="0"/>
              <a:t>и ванредна </a:t>
            </a:r>
            <a:r>
              <a:rPr lang="ru-RU" sz="2000" i="1" dirty="0"/>
              <a:t>(</a:t>
            </a:r>
            <a:r>
              <a:rPr lang="ru-RU" sz="2000" i="1" dirty="0" smtClean="0"/>
              <a:t>привилегована</a:t>
            </a:r>
            <a:r>
              <a:rPr lang="ru-RU" sz="2000" dirty="0" smtClean="0"/>
              <a:t>) </a:t>
            </a:r>
            <a:r>
              <a:rPr lang="ru-RU" sz="2000" i="1" dirty="0" smtClean="0"/>
              <a:t>форма</a:t>
            </a:r>
            <a:endParaRPr lang="ru-RU" sz="2000" i="1" dirty="0" smtClean="0"/>
          </a:p>
        </p:txBody>
      </p:sp>
      <p:sp>
        <p:nvSpPr>
          <p:cNvPr id="2" name="Title 1"/>
          <p:cNvSpPr>
            <a:spLocks noGrp="1"/>
          </p:cNvSpPr>
          <p:nvPr>
            <p:ph type="title"/>
          </p:nvPr>
        </p:nvSpPr>
        <p:spPr>
          <a:xfrm>
            <a:off x="381000" y="152400"/>
            <a:ext cx="8305800" cy="685800"/>
          </a:xfrm>
        </p:spPr>
        <p:txBody>
          <a:bodyPr>
            <a:normAutofit/>
          </a:bodyPr>
          <a:lstStyle/>
          <a:p>
            <a:pPr algn="ctr"/>
            <a:r>
              <a:rPr lang="sr-Cyrl-RS" sz="3400" b="1" dirty="0" smtClean="0"/>
              <a:t>Појам и функције форме</a:t>
            </a:r>
            <a:endParaRPr lang="en-US" sz="3400" b="1" dirty="0"/>
          </a:p>
        </p:txBody>
      </p:sp>
    </p:spTree>
    <p:extLst>
      <p:ext uri="{BB962C8B-B14F-4D97-AF65-F5344CB8AC3E}">
        <p14:creationId xmlns:p14="http://schemas.microsoft.com/office/powerpoint/2010/main" val="2946896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762000"/>
            <a:ext cx="8686800" cy="5715000"/>
          </a:xfrm>
        </p:spPr>
        <p:txBody>
          <a:bodyPr>
            <a:normAutofit fontScale="92500" lnSpcReduction="10000"/>
          </a:bodyPr>
          <a:lstStyle/>
          <a:p>
            <a:r>
              <a:rPr lang="sr-Cyrl-RS" sz="2000" b="1" i="1" dirty="0" smtClean="0">
                <a:solidFill>
                  <a:schemeClr val="accent2"/>
                </a:solidFill>
              </a:rPr>
              <a:t>Својеручно завештање </a:t>
            </a:r>
            <a:r>
              <a:rPr lang="sr-Cyrl-RS" sz="2000" dirty="0"/>
              <a:t>као приватна завештајна форма заступљено је у свим савременим правима (са изузетком Холандије) и представља најзаступљенију приватну завештајну форму. </a:t>
            </a:r>
            <a:endParaRPr lang="sr-Latn-RS" sz="2000" dirty="0" smtClean="0"/>
          </a:p>
          <a:p>
            <a:r>
              <a:rPr lang="ru-RU" sz="2000" b="1" i="1" dirty="0"/>
              <a:t>Потпис</a:t>
            </a:r>
            <a:r>
              <a:rPr lang="ru-RU" sz="2000" dirty="0"/>
              <a:t> се по правилу састоји од пуног имена и презимена, али се дозвољава и скраћени потпис који се уобичајено користи у правном </a:t>
            </a:r>
            <a:r>
              <a:rPr lang="ru-RU" sz="2000" dirty="0" smtClean="0"/>
              <a:t>пословању.</a:t>
            </a:r>
            <a:r>
              <a:rPr lang="sr-Latn-RS" sz="2000" dirty="0" smtClean="0"/>
              <a:t> </a:t>
            </a:r>
            <a:r>
              <a:rPr lang="ru-RU" sz="2000" dirty="0" smtClean="0"/>
              <a:t>Стављање </a:t>
            </a:r>
            <a:r>
              <a:rPr lang="ru-RU" sz="2000" dirty="0"/>
              <a:t>иницијала као потписа у већини права није дозвољено, али и има и изузетака, као што је право Аустрије, </a:t>
            </a:r>
            <a:r>
              <a:rPr lang="ru-RU" sz="2000" dirty="0" smtClean="0"/>
              <a:t>Немaчке</a:t>
            </a:r>
            <a:r>
              <a:rPr lang="sr-Latn-RS" sz="2000" dirty="0" smtClean="0"/>
              <a:t>;</a:t>
            </a:r>
          </a:p>
          <a:p>
            <a:r>
              <a:rPr lang="sr-Cyrl-RS" sz="2000" dirty="0" smtClean="0"/>
              <a:t>Став правне теорије у погледу </a:t>
            </a:r>
            <a:r>
              <a:rPr lang="sr-Cyrl-RS" sz="2000" b="1" i="1" dirty="0" smtClean="0"/>
              <a:t>потписа</a:t>
            </a:r>
            <a:r>
              <a:rPr lang="sr-Cyrl-RS" sz="2000" dirty="0" smtClean="0"/>
              <a:t> </a:t>
            </a:r>
            <a:r>
              <a:rPr lang="sr-Cyrl-RS" sz="2000" dirty="0" smtClean="0"/>
              <a:t>који је </a:t>
            </a:r>
            <a:r>
              <a:rPr lang="sr-Cyrl-RS" sz="2000" dirty="0" smtClean="0"/>
              <a:t>све </a:t>
            </a:r>
            <a:r>
              <a:rPr lang="sr-Cyrl-RS" sz="2000" dirty="0"/>
              <a:t>више </a:t>
            </a:r>
            <a:r>
              <a:rPr lang="sr-Cyrl-RS" sz="2000" dirty="0" smtClean="0"/>
              <a:t>заступљен јесте  </a:t>
            </a:r>
            <a:r>
              <a:rPr lang="sr-Cyrl-RS" sz="2000" dirty="0" smtClean="0"/>
              <a:t>да формална </a:t>
            </a:r>
            <a:r>
              <a:rPr lang="sr-Cyrl-RS" sz="2000" dirty="0"/>
              <a:t>садржина потписа није </a:t>
            </a:r>
            <a:r>
              <a:rPr lang="ru-RU" sz="2000" dirty="0"/>
              <a:t>релевантна за пуноважност завештања, ако је потпис такав да се на основу њега неспорно може утврдити идентитет </a:t>
            </a:r>
            <a:r>
              <a:rPr lang="ru-RU" sz="2000" dirty="0" smtClean="0"/>
              <a:t>завештаоца.</a:t>
            </a:r>
          </a:p>
          <a:p>
            <a:r>
              <a:rPr lang="ru-RU" sz="2000" b="1" i="1" dirty="0"/>
              <a:t>Рукопис </a:t>
            </a:r>
            <a:r>
              <a:rPr lang="ru-RU" sz="2000" dirty="0"/>
              <a:t>има доказну функцију и треба бити такав да на основу њега може да се идентификује завешталац. Због тога је писање својеручног завештања штампаним словима у правној теорији </a:t>
            </a:r>
            <a:r>
              <a:rPr lang="ru-RU" sz="2000" dirty="0" smtClean="0"/>
              <a:t>спорно (</a:t>
            </a:r>
            <a:r>
              <a:rPr lang="sr-Cyrl-RS" sz="2000" dirty="0" smtClean="0"/>
              <a:t>писање </a:t>
            </a:r>
            <a:r>
              <a:rPr lang="sr-Cyrl-RS" sz="2000" dirty="0"/>
              <a:t>текста својеручног завештања штампаним словима је допуштено и у </a:t>
            </a:r>
            <a:r>
              <a:rPr lang="sr-Cyrl-RS" sz="2000" dirty="0" smtClean="0"/>
              <a:t>Аустрији, </a:t>
            </a:r>
            <a:r>
              <a:rPr lang="sr-Cyrl-RS" sz="2000" dirty="0"/>
              <a:t>док је забрањено у праву Пољске</a:t>
            </a:r>
            <a:r>
              <a:rPr lang="sr-Cyrl-RS" sz="2000" dirty="0" smtClean="0"/>
              <a:t>.)</a:t>
            </a:r>
            <a:endParaRPr lang="sr-Latn-RS" sz="2000" dirty="0" smtClean="0"/>
          </a:p>
          <a:p>
            <a:r>
              <a:rPr lang="sr-Cyrl-RS" sz="2000" dirty="0" smtClean="0"/>
              <a:t>У </a:t>
            </a:r>
            <a:r>
              <a:rPr lang="sr-Cyrl-RS" sz="2000" dirty="0"/>
              <a:t>појединим правима, романске правне традиције,</a:t>
            </a:r>
            <a:r>
              <a:rPr lang="sr-Cyrl-RS" sz="2000" b="1" i="1" dirty="0"/>
              <a:t> датум </a:t>
            </a:r>
            <a:r>
              <a:rPr lang="sr-Cyrl-RS" sz="2000" dirty="0"/>
              <a:t>је битни </a:t>
            </a:r>
            <a:r>
              <a:rPr lang="sr-Cyrl-RS" sz="2000" dirty="0" smtClean="0"/>
              <a:t>елем</a:t>
            </a:r>
            <a:r>
              <a:rPr lang="sr-Latn-RS" sz="2000" dirty="0" smtClean="0"/>
              <a:t>e</a:t>
            </a:r>
            <a:r>
              <a:rPr lang="sr-Cyrl-RS" sz="2000" dirty="0" smtClean="0"/>
              <a:t>нат  </a:t>
            </a:r>
            <a:r>
              <a:rPr lang="sr-Cyrl-RS" sz="2000" dirty="0"/>
              <a:t>својеручног завештања(Италија, Француска,Шпанија</a:t>
            </a:r>
            <a:r>
              <a:rPr lang="sr-Cyrl-RS" sz="2000" dirty="0" smtClean="0"/>
              <a:t>);</a:t>
            </a:r>
            <a:endParaRPr lang="sr-Latn-RS" sz="2000" dirty="0" smtClean="0"/>
          </a:p>
          <a:p>
            <a:r>
              <a:rPr lang="ru-RU" sz="2000" dirty="0"/>
              <a:t>Када је реч о </a:t>
            </a:r>
            <a:r>
              <a:rPr lang="ru-RU" sz="2000" b="1" i="1" dirty="0"/>
              <a:t>месту</a:t>
            </a:r>
            <a:r>
              <a:rPr lang="ru-RU" sz="2000" dirty="0"/>
              <a:t> сачињавања, његово назначавање у већини правних </a:t>
            </a:r>
            <a:r>
              <a:rPr lang="ru-RU" sz="2000" dirty="0" smtClean="0"/>
              <a:t>система је диспозитивне природе</a:t>
            </a:r>
            <a:r>
              <a:rPr lang="ru-RU" sz="2000" dirty="0"/>
              <a:t>. </a:t>
            </a:r>
            <a:endParaRPr lang="sr-Latn-RS" sz="2000" dirty="0" smtClean="0"/>
          </a:p>
          <a:p>
            <a:endParaRPr lang="sr-Cyrl-RS" sz="2000" dirty="0"/>
          </a:p>
          <a:p>
            <a:endParaRPr lang="sr-Cyrl-RS" sz="1800" dirty="0" smtClean="0"/>
          </a:p>
          <a:p>
            <a:endParaRPr lang="sr-Cyrl-RS" sz="1800" dirty="0"/>
          </a:p>
          <a:p>
            <a:endParaRPr lang="sr-Cyrl-RS" sz="1800" dirty="0" smtClean="0"/>
          </a:p>
          <a:p>
            <a:endParaRPr lang="en-US" dirty="0"/>
          </a:p>
        </p:txBody>
      </p:sp>
      <p:sp>
        <p:nvSpPr>
          <p:cNvPr id="3" name="Title 2"/>
          <p:cNvSpPr>
            <a:spLocks noGrp="1"/>
          </p:cNvSpPr>
          <p:nvPr>
            <p:ph type="title"/>
          </p:nvPr>
        </p:nvSpPr>
        <p:spPr>
          <a:xfrm>
            <a:off x="381000" y="0"/>
            <a:ext cx="8610600" cy="762000"/>
          </a:xfrm>
        </p:spPr>
        <p:txBody>
          <a:bodyPr>
            <a:noAutofit/>
          </a:bodyPr>
          <a:lstStyle/>
          <a:p>
            <a:r>
              <a:rPr lang="sr-Cyrl-RS" sz="3400" dirty="0" smtClean="0"/>
              <a:t>Редовне завештајне форме у </a:t>
            </a:r>
            <a:r>
              <a:rPr lang="sr-Cyrl-RS" sz="3400" dirty="0" smtClean="0"/>
              <a:t>упоредном праву</a:t>
            </a:r>
            <a:endParaRPr lang="en-US" sz="3400" dirty="0"/>
          </a:p>
        </p:txBody>
      </p:sp>
    </p:spTree>
    <p:extLst>
      <p:ext uri="{BB962C8B-B14F-4D97-AF65-F5344CB8AC3E}">
        <p14:creationId xmlns:p14="http://schemas.microsoft.com/office/powerpoint/2010/main" val="1670706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686800" cy="5562600"/>
          </a:xfrm>
        </p:spPr>
        <p:txBody>
          <a:bodyPr>
            <a:noAutofit/>
          </a:bodyPr>
          <a:lstStyle/>
          <a:p>
            <a:r>
              <a:rPr lang="sr-Cyrl-RS" sz="2000" b="1" i="1" dirty="0">
                <a:solidFill>
                  <a:schemeClr val="accent2"/>
                </a:solidFill>
              </a:rPr>
              <a:t>Писмено завештање пред сведоцима </a:t>
            </a:r>
            <a:r>
              <a:rPr lang="sr-Cyrl-RS" sz="2000" dirty="0"/>
              <a:t>познају </a:t>
            </a:r>
            <a:r>
              <a:rPr lang="sr-Cyrl-RS" sz="2000" i="1" dirty="0"/>
              <a:t>Аустрија </a:t>
            </a:r>
            <a:r>
              <a:rPr lang="sr-Cyrl-RS" sz="2000" dirty="0"/>
              <a:t>и </a:t>
            </a:r>
            <a:r>
              <a:rPr lang="sr-Cyrl-RS" sz="2000" i="1" dirty="0"/>
              <a:t>Мађараска</a:t>
            </a:r>
            <a:r>
              <a:rPr lang="sr-Cyrl-RS" sz="2000" dirty="0"/>
              <a:t>, као и </a:t>
            </a:r>
            <a:r>
              <a:rPr lang="sr-Cyrl-RS" sz="2000" i="1" dirty="0"/>
              <a:t>земље бивше СФРЈ </a:t>
            </a:r>
            <a:r>
              <a:rPr lang="sr-Cyrl-RS" sz="2000" dirty="0"/>
              <a:t>(осим Македоније</a:t>
            </a:r>
            <a:r>
              <a:rPr lang="sr-Cyrl-RS" sz="2000" dirty="0" smtClean="0"/>
              <a:t>), </a:t>
            </a:r>
            <a:r>
              <a:rPr lang="sr-Cyrl-RS" sz="2000" dirty="0"/>
              <a:t>где се сачињава по сличној процедури као у српском праву. </a:t>
            </a:r>
          </a:p>
          <a:p>
            <a:r>
              <a:rPr lang="sr-Cyrl-RS" sz="2000" dirty="0"/>
              <a:t>Завештање може сачинити неко треће лице по казивању завештаоца, при чему је завешталац дужан да изјави пред сведоцима да завештање представља његову последњу вољу и да га потпише ( праву </a:t>
            </a:r>
            <a:r>
              <a:rPr lang="sr-Cyrl-RS" sz="2000" i="1" dirty="0"/>
              <a:t>Аустрије</a:t>
            </a:r>
            <a:r>
              <a:rPr lang="sr-Cyrl-RS" sz="2000" dirty="0"/>
              <a:t> пред </a:t>
            </a:r>
            <a:r>
              <a:rPr lang="sr-Cyrl-RS" sz="2000" i="1" dirty="0"/>
              <a:t>три</a:t>
            </a:r>
            <a:r>
              <a:rPr lang="sr-Cyrl-RS" sz="2000" dirty="0"/>
              <a:t> истовремено присутна сведока,  праву </a:t>
            </a:r>
            <a:r>
              <a:rPr lang="sr-Cyrl-RS" sz="2000" i="1" dirty="0"/>
              <a:t>Мађарске</a:t>
            </a:r>
            <a:r>
              <a:rPr lang="sr-Cyrl-RS" sz="2000" dirty="0"/>
              <a:t> </a:t>
            </a:r>
            <a:r>
              <a:rPr lang="sr-Cyrl-RS" sz="2000" i="1" dirty="0"/>
              <a:t>два </a:t>
            </a:r>
            <a:r>
              <a:rPr lang="sr-Cyrl-RS" sz="2000" dirty="0"/>
              <a:t>сведока);.</a:t>
            </a:r>
          </a:p>
          <a:p>
            <a:r>
              <a:rPr lang="sr-Cyrl-RS" sz="2000" dirty="0"/>
              <a:t> Чин </a:t>
            </a:r>
            <a:r>
              <a:rPr lang="sr-Cyrl-RS" sz="2000" b="1" i="1" dirty="0"/>
              <a:t>потврђивања завештања (</a:t>
            </a:r>
            <a:r>
              <a:rPr lang="en-US" sz="2000" b="1" i="1" dirty="0" err="1"/>
              <a:t>nuncupatio</a:t>
            </a:r>
            <a:r>
              <a:rPr lang="en-US" sz="2000" b="1" i="1" dirty="0"/>
              <a:t>) </a:t>
            </a:r>
            <a:r>
              <a:rPr lang="sr-Cyrl-RS" sz="2000" dirty="0"/>
              <a:t>представља важан елеменат форме алографског завештања у праву Аустрије, јер као потврда постојања </a:t>
            </a:r>
            <a:r>
              <a:rPr lang="en-US" sz="2000" i="1" dirty="0"/>
              <a:t>animus </a:t>
            </a:r>
            <a:r>
              <a:rPr lang="en-US" sz="2000" i="1" dirty="0" err="1"/>
              <a:t>testandi</a:t>
            </a:r>
            <a:r>
              <a:rPr lang="en-US" sz="2000" i="1" dirty="0"/>
              <a:t> </a:t>
            </a:r>
            <a:r>
              <a:rPr lang="sr-Cyrl-RS" sz="2000" dirty="0"/>
              <a:t>завештаоца, има значајну доказну функцију.</a:t>
            </a:r>
            <a:r>
              <a:rPr lang="ru-RU" sz="2000" dirty="0"/>
              <a:t> У </a:t>
            </a:r>
            <a:r>
              <a:rPr lang="ru-RU" sz="2000" i="1" dirty="0"/>
              <a:t>праву Мађарске </a:t>
            </a:r>
            <a:r>
              <a:rPr lang="ru-RU" sz="2000" dirty="0"/>
              <a:t>потврђивање </a:t>
            </a:r>
            <a:r>
              <a:rPr lang="ru-RU" sz="2000" dirty="0" smtClean="0"/>
              <a:t>завештања </a:t>
            </a:r>
            <a:r>
              <a:rPr lang="ru-RU" sz="2000" i="1" dirty="0"/>
              <a:t>не представља битан елеменат форме</a:t>
            </a:r>
            <a:r>
              <a:rPr lang="ru-RU" sz="2000" dirty="0"/>
              <a:t>;</a:t>
            </a:r>
          </a:p>
          <a:p>
            <a:r>
              <a:rPr lang="ru-RU" sz="2000" dirty="0"/>
              <a:t>Оно што је негативна страна код ових нормативних решења јесте  што  је предвиђена могућност да завешталац донесе </a:t>
            </a:r>
            <a:r>
              <a:rPr lang="ru-RU" sz="2000" i="1" dirty="0"/>
              <a:t>већ потписано завештање</a:t>
            </a:r>
            <a:r>
              <a:rPr lang="ru-RU" sz="2000" dirty="0"/>
              <a:t> (одступање </a:t>
            </a:r>
            <a:r>
              <a:rPr lang="sr-Cyrl-RS" sz="2000" dirty="0"/>
              <a:t>од начела </a:t>
            </a:r>
            <a:r>
              <a:rPr lang="en-US" sz="2000" i="1" dirty="0" err="1"/>
              <a:t>unitu</a:t>
            </a:r>
            <a:r>
              <a:rPr lang="en-US" sz="2000" i="1" dirty="0"/>
              <a:t> </a:t>
            </a:r>
            <a:r>
              <a:rPr lang="en-US" sz="2000" i="1" dirty="0" err="1"/>
              <a:t>actu</a:t>
            </a:r>
            <a:r>
              <a:rPr lang="ru-RU" sz="2000" i="1" dirty="0" smtClean="0"/>
              <a:t>)</a:t>
            </a:r>
            <a:r>
              <a:rPr lang="ru-RU" sz="2000" dirty="0" smtClean="0"/>
              <a:t>, </a:t>
            </a:r>
            <a:r>
              <a:rPr lang="ru-RU" sz="2000" dirty="0"/>
              <a:t>тако да завештајни сведоци нису дужни посведочити </a:t>
            </a:r>
            <a:r>
              <a:rPr lang="ru-RU" sz="2000" dirty="0" smtClean="0"/>
              <a:t>потписивање. На </a:t>
            </a:r>
            <a:r>
              <a:rPr lang="ru-RU" sz="2000" dirty="0"/>
              <a:t>тај начин отвара се пут злоупотребама.</a:t>
            </a:r>
            <a:endParaRPr lang="sr-Cyrl-RS" sz="2000" dirty="0"/>
          </a:p>
          <a:p>
            <a:endParaRPr lang="en-US" sz="2000" dirty="0"/>
          </a:p>
        </p:txBody>
      </p:sp>
      <p:sp>
        <p:nvSpPr>
          <p:cNvPr id="4" name="Title 2"/>
          <p:cNvSpPr>
            <a:spLocks noGrp="1"/>
          </p:cNvSpPr>
          <p:nvPr>
            <p:ph type="title"/>
          </p:nvPr>
        </p:nvSpPr>
        <p:spPr>
          <a:xfrm>
            <a:off x="0" y="152400"/>
            <a:ext cx="9067800" cy="609600"/>
          </a:xfrm>
        </p:spPr>
        <p:txBody>
          <a:bodyPr>
            <a:noAutofit/>
          </a:bodyPr>
          <a:lstStyle/>
          <a:p>
            <a:pPr algn="ctr"/>
            <a:r>
              <a:rPr lang="sr-Cyrl-RS" sz="3400" dirty="0" smtClean="0"/>
              <a:t>Редовне  завештајне  форме </a:t>
            </a:r>
            <a:r>
              <a:rPr lang="sr-Cyrl-RS" sz="3400" dirty="0" smtClean="0"/>
              <a:t>у упоредном праву</a:t>
            </a:r>
            <a:endParaRPr lang="en-US" sz="3400" dirty="0"/>
          </a:p>
        </p:txBody>
      </p:sp>
    </p:spTree>
    <p:extLst>
      <p:ext uri="{BB962C8B-B14F-4D97-AF65-F5344CB8AC3E}">
        <p14:creationId xmlns:p14="http://schemas.microsoft.com/office/powerpoint/2010/main" val="37124434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763000" cy="5181600"/>
          </a:xfrm>
        </p:spPr>
        <p:txBody>
          <a:bodyPr>
            <a:normAutofit fontScale="92500" lnSpcReduction="20000"/>
          </a:bodyPr>
          <a:lstStyle/>
          <a:p>
            <a:r>
              <a:rPr lang="sr-Cyrl-RS" sz="2200" dirty="0" smtClean="0"/>
              <a:t>Од </a:t>
            </a:r>
            <a:r>
              <a:rPr lang="sr-Cyrl-RS" sz="2200" b="1" i="1" dirty="0"/>
              <a:t>јавних завештајних форми, </a:t>
            </a:r>
            <a:r>
              <a:rPr lang="sr-Cyrl-RS" sz="2200" i="1" dirty="0" smtClean="0"/>
              <a:t>у упоредном праву </a:t>
            </a:r>
            <a:r>
              <a:rPr lang="sr-Cyrl-RS" sz="2200" dirty="0" smtClean="0"/>
              <a:t>најзаступљеније </a:t>
            </a:r>
            <a:r>
              <a:rPr lang="sr-Cyrl-RS" sz="2200" dirty="0"/>
              <a:t>је </a:t>
            </a:r>
            <a:r>
              <a:rPr lang="sr-Cyrl-RS" sz="2200" b="1" i="1" dirty="0">
                <a:solidFill>
                  <a:schemeClr val="accent2"/>
                </a:solidFill>
              </a:rPr>
              <a:t>нотарско завештање</a:t>
            </a:r>
            <a:r>
              <a:rPr lang="sr-Cyrl-RS" sz="2200" dirty="0">
                <a:solidFill>
                  <a:schemeClr val="accent2"/>
                </a:solidFill>
              </a:rPr>
              <a:t>, </a:t>
            </a:r>
            <a:r>
              <a:rPr lang="sr-Cyrl-RS" sz="2200" dirty="0"/>
              <a:t>које се сачињавања пред нотаром, док је </a:t>
            </a:r>
            <a:r>
              <a:rPr lang="sr-Cyrl-RS" sz="2200" b="1" i="1" dirty="0">
                <a:solidFill>
                  <a:schemeClr val="accent2"/>
                </a:solidFill>
              </a:rPr>
              <a:t>судско завештање</a:t>
            </a:r>
            <a:r>
              <a:rPr lang="sr-Cyrl-RS" sz="2200" dirty="0">
                <a:solidFill>
                  <a:schemeClr val="accent2"/>
                </a:solidFill>
              </a:rPr>
              <a:t> </a:t>
            </a:r>
            <a:r>
              <a:rPr lang="sr-Cyrl-RS" sz="2200" dirty="0"/>
              <a:t>нормирано у свега неколико правних система. </a:t>
            </a:r>
            <a:r>
              <a:rPr lang="sr-Cyrl-RS" sz="2200" dirty="0" smtClean="0"/>
              <a:t>(</a:t>
            </a:r>
            <a:r>
              <a:rPr lang="sr-Cyrl-RS" sz="2200" i="1" dirty="0" smtClean="0"/>
              <a:t>аустријско </a:t>
            </a:r>
            <a:r>
              <a:rPr lang="sr-Cyrl-RS" sz="2200" i="1" dirty="0"/>
              <a:t>право познаје </a:t>
            </a:r>
            <a:r>
              <a:rPr lang="sr-Cyrl-RS" sz="2200" i="1" dirty="0" smtClean="0"/>
              <a:t>и </a:t>
            </a:r>
            <a:r>
              <a:rPr lang="sr-Cyrl-RS" sz="2200" i="1" dirty="0"/>
              <a:t>писмено и усмено судско </a:t>
            </a:r>
            <a:r>
              <a:rPr lang="sr-Cyrl-RS" sz="2200" i="1" dirty="0" smtClean="0"/>
              <a:t>завештање</a:t>
            </a:r>
            <a:r>
              <a:rPr lang="sr-Cyrl-RS" sz="2200" dirty="0" smtClean="0"/>
              <a:t>).</a:t>
            </a:r>
            <a:endParaRPr lang="sr-Cyrl-RS" sz="2200" dirty="0"/>
          </a:p>
          <a:p>
            <a:r>
              <a:rPr lang="sr-Cyrl-RS" sz="2200" b="1" i="1" dirty="0">
                <a:solidFill>
                  <a:schemeClr val="accent2"/>
                </a:solidFill>
              </a:rPr>
              <a:t>Међународно завештање </a:t>
            </a:r>
            <a:r>
              <a:rPr lang="sr-Cyrl-RS" sz="2200" dirty="0"/>
              <a:t>заступљено је у оним државама које су ратификовале Међународну конвенцију о једнообразном закону о облику међународног тестамента. </a:t>
            </a:r>
          </a:p>
          <a:p>
            <a:r>
              <a:rPr lang="ru-RU" sz="2200" dirty="0"/>
              <a:t>Од </a:t>
            </a:r>
            <a:r>
              <a:rPr lang="ru-RU" sz="2200" b="1" i="1" dirty="0">
                <a:solidFill>
                  <a:schemeClr val="accent2"/>
                </a:solidFill>
              </a:rPr>
              <a:t>специфичних завештајних форми</a:t>
            </a:r>
            <a:r>
              <a:rPr lang="ru-RU" sz="2200" dirty="0"/>
              <a:t>, </a:t>
            </a:r>
            <a:r>
              <a:rPr lang="ru-RU" sz="2200" b="1" i="1" u="sng" dirty="0"/>
              <a:t>тајно завештање  </a:t>
            </a:r>
            <a:r>
              <a:rPr lang="ru-RU" sz="2200" dirty="0"/>
              <a:t>је заступљено у праву Француске и Италије; </a:t>
            </a:r>
            <a:endParaRPr lang="ru-RU" sz="2200" dirty="0" smtClean="0"/>
          </a:p>
          <a:p>
            <a:r>
              <a:rPr lang="ru-RU" sz="2200" dirty="0" smtClean="0"/>
              <a:t>Холандско </a:t>
            </a:r>
            <a:r>
              <a:rPr lang="ru-RU" sz="2200" dirty="0"/>
              <a:t>право карактерише </a:t>
            </a:r>
            <a:r>
              <a:rPr lang="ru-RU" sz="2200" b="1" i="1" dirty="0"/>
              <a:t>депоновано завештање</a:t>
            </a:r>
            <a:r>
              <a:rPr lang="ru-RU" sz="2200" dirty="0"/>
              <a:t>, као </a:t>
            </a:r>
            <a:r>
              <a:rPr lang="ru-RU" sz="2200" i="1" u="sng" dirty="0"/>
              <a:t>комбинација олографског и тајног завештања.</a:t>
            </a:r>
            <a:endParaRPr lang="en-US" sz="2200" i="1" u="sng" dirty="0"/>
          </a:p>
          <a:p>
            <a:r>
              <a:rPr lang="ru-RU" sz="2200" b="1" i="1" u="sng" dirty="0" smtClean="0"/>
              <a:t>Заједничко </a:t>
            </a:r>
            <a:r>
              <a:rPr lang="ru-RU" sz="2200" b="1" i="1" u="sng" dirty="0"/>
              <a:t>завештање </a:t>
            </a:r>
            <a:r>
              <a:rPr lang="ru-RU" sz="2200" dirty="0"/>
              <a:t>заступљено је  у праву </a:t>
            </a:r>
            <a:r>
              <a:rPr lang="ru-RU" sz="2200" dirty="0" smtClean="0"/>
              <a:t>Немачке, Аустрије, Мађарске </a:t>
            </a:r>
            <a:r>
              <a:rPr lang="ru-RU" sz="2200" dirty="0"/>
              <a:t>и појединим покрајинама Шпаније</a:t>
            </a:r>
            <a:r>
              <a:rPr lang="ru-RU" sz="2200" dirty="0" smtClean="0"/>
              <a:t>. </a:t>
            </a:r>
          </a:p>
          <a:p>
            <a:r>
              <a:rPr lang="ru-RU" sz="2200" dirty="0"/>
              <a:t>Због своје комплексне правне природе и одступања од неких основних принципа тестаментарног права, као што је једностраност и опозивост завештања, овај вид </a:t>
            </a:r>
            <a:r>
              <a:rPr lang="ru-RU" sz="2200" dirty="0" smtClean="0"/>
              <a:t>заједничког завештајног </a:t>
            </a:r>
            <a:r>
              <a:rPr lang="ru-RU" sz="2200" dirty="0"/>
              <a:t>располагања је забрањен у већини саврeмених правних </a:t>
            </a:r>
            <a:r>
              <a:rPr lang="ru-RU" sz="2200" dirty="0" smtClean="0"/>
              <a:t>система (као што је случај и са нашим правом).</a:t>
            </a:r>
            <a:endParaRPr lang="sr-Cyrl-RS" sz="2200" dirty="0"/>
          </a:p>
          <a:p>
            <a:endParaRPr lang="en-US" dirty="0"/>
          </a:p>
        </p:txBody>
      </p:sp>
      <p:sp>
        <p:nvSpPr>
          <p:cNvPr id="3" name="Title 2"/>
          <p:cNvSpPr>
            <a:spLocks noGrp="1"/>
          </p:cNvSpPr>
          <p:nvPr>
            <p:ph type="title"/>
          </p:nvPr>
        </p:nvSpPr>
        <p:spPr>
          <a:xfrm>
            <a:off x="152400" y="381000"/>
            <a:ext cx="8915400" cy="609600"/>
          </a:xfrm>
        </p:spPr>
        <p:txBody>
          <a:bodyPr>
            <a:noAutofit/>
          </a:bodyPr>
          <a:lstStyle/>
          <a:p>
            <a:pPr algn="ctr"/>
            <a:r>
              <a:rPr lang="sr-Cyrl-RS" sz="3400" dirty="0" smtClean="0"/>
              <a:t>Редовне завештајне форме </a:t>
            </a:r>
            <a:r>
              <a:rPr lang="sr-Cyrl-RS" sz="3400" dirty="0"/>
              <a:t>у упоредном праву</a:t>
            </a:r>
            <a:endParaRPr lang="en-US" sz="3400" dirty="0"/>
          </a:p>
        </p:txBody>
      </p:sp>
    </p:spTree>
    <p:extLst>
      <p:ext uri="{BB962C8B-B14F-4D97-AF65-F5344CB8AC3E}">
        <p14:creationId xmlns:p14="http://schemas.microsoft.com/office/powerpoint/2010/main" val="2804826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610600" cy="5410200"/>
          </a:xfrm>
        </p:spPr>
        <p:txBody>
          <a:bodyPr>
            <a:normAutofit/>
          </a:bodyPr>
          <a:lstStyle/>
          <a:p>
            <a:r>
              <a:rPr lang="ru-RU" sz="2000" dirty="0"/>
              <a:t>Што се тиче </a:t>
            </a:r>
            <a:r>
              <a:rPr lang="ru-RU" sz="2000" b="1" i="1" dirty="0"/>
              <a:t>ванредних и изузетних завештајним форми</a:t>
            </a:r>
            <a:r>
              <a:rPr lang="ru-RU" sz="2000" dirty="0"/>
              <a:t>, савремени правни системи познају макар једну привилеговану врсту. У већини права заступљена су војна завештања, као и друга специјална завештања која су сачињена на броду, у авиону, у </a:t>
            </a:r>
            <a:r>
              <a:rPr lang="ru-RU" sz="2000" dirty="0" smtClean="0"/>
              <a:t>хитним </a:t>
            </a:r>
            <a:r>
              <a:rPr lang="ru-RU" sz="2000" dirty="0"/>
              <a:t>случајевима (за време временских непогода, несрећа, епидемија итд.). </a:t>
            </a:r>
            <a:endParaRPr lang="ru-RU" sz="2000" dirty="0" smtClean="0"/>
          </a:p>
          <a:p>
            <a:r>
              <a:rPr lang="ru-RU" sz="2000" i="1" dirty="0" smtClean="0"/>
              <a:t>Немачко </a:t>
            </a:r>
            <a:r>
              <a:rPr lang="ru-RU" sz="2000" i="1" dirty="0"/>
              <a:t>право </a:t>
            </a:r>
            <a:r>
              <a:rPr lang="ru-RU" sz="2000" dirty="0" smtClean="0"/>
              <a:t>специфичан облик ванредног завештања, - завештање </a:t>
            </a:r>
            <a:r>
              <a:rPr lang="ru-RU" sz="2000" dirty="0"/>
              <a:t>пред градоначелником општине и два сведока, односно ванредно завештање пред три сведока</a:t>
            </a:r>
            <a:r>
              <a:rPr lang="ru-RU" sz="2000" dirty="0" smtClean="0"/>
              <a:t>.</a:t>
            </a:r>
          </a:p>
          <a:p>
            <a:r>
              <a:rPr lang="ru-RU" sz="2000" dirty="0" smtClean="0"/>
              <a:t>У појединим  правима као што је случај </a:t>
            </a:r>
            <a:r>
              <a:rPr lang="ru-RU" sz="2000" i="1" dirty="0" smtClean="0"/>
              <a:t>са Аустријом, </a:t>
            </a:r>
            <a:r>
              <a:rPr lang="ru-RU" sz="2000" dirty="0"/>
              <a:t>привилеговане форме завештања (бродско, војно и др.) замењене </a:t>
            </a:r>
            <a:r>
              <a:rPr lang="ru-RU" sz="2000" i="1" dirty="0"/>
              <a:t>су </a:t>
            </a:r>
            <a:r>
              <a:rPr lang="ru-RU" sz="2000" b="1" i="1" dirty="0"/>
              <a:t>завештањем у нужди</a:t>
            </a:r>
            <a:r>
              <a:rPr lang="ru-RU" sz="2000" dirty="0"/>
              <a:t>, као изузетном формом </a:t>
            </a:r>
            <a:r>
              <a:rPr lang="ru-RU" sz="2000" dirty="0" smtClean="0"/>
              <a:t>завештања.</a:t>
            </a:r>
          </a:p>
          <a:p>
            <a:r>
              <a:rPr lang="sr-Cyrl-RS" sz="2000" dirty="0"/>
              <a:t>Под утицајем ове тенденције упоредног </a:t>
            </a:r>
            <a:r>
              <a:rPr lang="sr-Cyrl-RS" sz="2000" dirty="0" smtClean="0"/>
              <a:t>права, </a:t>
            </a:r>
            <a:r>
              <a:rPr lang="sr-Cyrl-RS" sz="2000" i="1" dirty="0"/>
              <a:t>у праву Хрватске </a:t>
            </a:r>
            <a:r>
              <a:rPr lang="sr-Cyrl-RS" sz="2000" dirty="0" smtClean="0"/>
              <a:t>се укидају  ванредне </a:t>
            </a:r>
            <a:r>
              <a:rPr lang="sr-Cyrl-RS" sz="2000" dirty="0"/>
              <a:t>завештајне форме (конзуларно, бродско и војно завештање</a:t>
            </a:r>
            <a:r>
              <a:rPr lang="sr-Cyrl-RS" sz="2000" dirty="0"/>
              <a:t>), </a:t>
            </a:r>
            <a:r>
              <a:rPr lang="sr-Cyrl-RS" sz="2000" dirty="0" smtClean="0"/>
              <a:t>као и судско </a:t>
            </a:r>
            <a:r>
              <a:rPr lang="sr-Cyrl-RS" sz="2000" dirty="0"/>
              <a:t>завештање, </a:t>
            </a:r>
            <a:r>
              <a:rPr lang="sr-Cyrl-RS" sz="2000" dirty="0" smtClean="0"/>
              <a:t>и </a:t>
            </a:r>
            <a:r>
              <a:rPr lang="sr-Cyrl-RS" sz="2000" dirty="0"/>
              <a:t>уводи </a:t>
            </a:r>
            <a:r>
              <a:rPr lang="sr-Cyrl-RS" sz="2000" b="1" dirty="0"/>
              <a:t>јавно завештање </a:t>
            </a:r>
            <a:r>
              <a:rPr lang="sr-Cyrl-RS" sz="2000" dirty="0"/>
              <a:t>које по својим </a:t>
            </a:r>
            <a:r>
              <a:rPr lang="sr-Cyrl-RS" sz="2000" dirty="0" smtClean="0"/>
              <a:t>својствима </a:t>
            </a:r>
            <a:r>
              <a:rPr lang="sr-Cyrl-RS" sz="2000" dirty="0"/>
              <a:t>представља симбиозу елемената међународног и судског </a:t>
            </a:r>
            <a:r>
              <a:rPr lang="sr-Cyrl-RS" sz="2000" dirty="0" smtClean="0"/>
              <a:t>завештања;</a:t>
            </a:r>
            <a:endParaRPr lang="ru-RU" sz="2000" dirty="0" smtClean="0"/>
          </a:p>
        </p:txBody>
      </p:sp>
      <p:sp>
        <p:nvSpPr>
          <p:cNvPr id="3" name="Title 2"/>
          <p:cNvSpPr>
            <a:spLocks noGrp="1"/>
          </p:cNvSpPr>
          <p:nvPr>
            <p:ph type="title"/>
          </p:nvPr>
        </p:nvSpPr>
        <p:spPr/>
        <p:txBody>
          <a:bodyPr>
            <a:normAutofit/>
          </a:bodyPr>
          <a:lstStyle/>
          <a:p>
            <a:pPr algn="ctr"/>
            <a:r>
              <a:rPr lang="sr-Cyrl-RS" sz="3400" dirty="0" smtClean="0"/>
              <a:t>Ванредне завештајне форме </a:t>
            </a:r>
            <a:r>
              <a:rPr lang="sr-Cyrl-RS" sz="3400" dirty="0" smtClean="0"/>
              <a:t/>
            </a:r>
            <a:br>
              <a:rPr lang="sr-Cyrl-RS" sz="3400" dirty="0" smtClean="0"/>
            </a:br>
            <a:r>
              <a:rPr lang="sr-Cyrl-RS" sz="3400" dirty="0" smtClean="0"/>
              <a:t>у  </a:t>
            </a:r>
            <a:r>
              <a:rPr lang="sr-Cyrl-RS" sz="3400" dirty="0" smtClean="0"/>
              <a:t>упоредном праву</a:t>
            </a:r>
            <a:endParaRPr lang="en-US" sz="3400" dirty="0"/>
          </a:p>
        </p:txBody>
      </p:sp>
    </p:spTree>
    <p:extLst>
      <p:ext uri="{BB962C8B-B14F-4D97-AF65-F5344CB8AC3E}">
        <p14:creationId xmlns:p14="http://schemas.microsoft.com/office/powerpoint/2010/main" val="4259428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610600" cy="4876800"/>
          </a:xfrm>
        </p:spPr>
        <p:txBody>
          <a:bodyPr>
            <a:normAutofit fontScale="77500" lnSpcReduction="20000"/>
          </a:bodyPr>
          <a:lstStyle/>
          <a:p>
            <a:r>
              <a:rPr lang="ru-RU" b="1" i="1" dirty="0">
                <a:solidFill>
                  <a:schemeClr val="accent2"/>
                </a:solidFill>
              </a:rPr>
              <a:t>Својеручно завештање </a:t>
            </a:r>
            <a:r>
              <a:rPr lang="ru-RU" b="1" i="1" dirty="0"/>
              <a:t>(testamentum holografum) </a:t>
            </a:r>
            <a:r>
              <a:rPr lang="ru-RU" dirty="0"/>
              <a:t>је писана, редовна и приватна завештајна форма за чије пуноважно сачињавање је неопходно да завешталац текст завештања напише и потпише </a:t>
            </a:r>
            <a:r>
              <a:rPr lang="ru-RU" dirty="0" smtClean="0"/>
              <a:t>својеручно.</a:t>
            </a:r>
          </a:p>
          <a:p>
            <a:r>
              <a:rPr lang="ru-RU" dirty="0"/>
              <a:t>К</a:t>
            </a:r>
            <a:r>
              <a:rPr lang="ru-RU" dirty="0" smtClean="0"/>
              <a:t>ао </a:t>
            </a:r>
            <a:r>
              <a:rPr lang="ru-RU" dirty="0"/>
              <a:t>и у већини савремених законодавстава, резервисано искључиво за писмена, завештајно способна </a:t>
            </a:r>
            <a:r>
              <a:rPr lang="ru-RU" dirty="0" smtClean="0"/>
              <a:t>лица;</a:t>
            </a:r>
            <a:endParaRPr lang="ru-RU" dirty="0" smtClean="0"/>
          </a:p>
          <a:p>
            <a:r>
              <a:rPr lang="ru-RU" b="1" i="1" dirty="0" smtClean="0">
                <a:solidFill>
                  <a:schemeClr val="accent2"/>
                </a:solidFill>
              </a:rPr>
              <a:t>Елементи форме:</a:t>
            </a:r>
          </a:p>
          <a:p>
            <a:r>
              <a:rPr lang="ru-RU" b="1" i="1" u="sng" dirty="0" smtClean="0"/>
              <a:t>Својеручна писмена редакција тестамента</a:t>
            </a:r>
            <a:r>
              <a:rPr lang="ru-RU" dirty="0" smtClean="0"/>
              <a:t>: цео текст тестамента завешталац мора написати лично на начин да се обезбеђује аутентичност његовог </a:t>
            </a:r>
            <a:r>
              <a:rPr lang="ru-RU" dirty="0" smtClean="0"/>
              <a:t>рукописа;</a:t>
            </a:r>
            <a:endParaRPr lang="ru-RU" dirty="0" smtClean="0"/>
          </a:p>
          <a:p>
            <a:r>
              <a:rPr lang="ru-RU" b="1" i="1" u="sng" dirty="0" smtClean="0"/>
              <a:t>Потпис</a:t>
            </a:r>
            <a:r>
              <a:rPr lang="ru-RU" dirty="0" smtClean="0"/>
              <a:t> </a:t>
            </a:r>
            <a:r>
              <a:rPr lang="ru-RU" dirty="0"/>
              <a:t>као елеменат </a:t>
            </a:r>
            <a:r>
              <a:rPr lang="ru-RU" dirty="0" smtClean="0"/>
              <a:t>форме: завешталац на крају тескта мора завештање </a:t>
            </a:r>
            <a:r>
              <a:rPr lang="ru-RU" dirty="0" smtClean="0"/>
              <a:t>потписати </a:t>
            </a:r>
            <a:r>
              <a:rPr lang="ru-RU" dirty="0" smtClean="0"/>
              <a:t>својеручно; уобичајено да  </a:t>
            </a:r>
            <a:r>
              <a:rPr lang="ru-RU" dirty="0"/>
              <a:t>се </a:t>
            </a:r>
            <a:r>
              <a:rPr lang="ru-RU" dirty="0" smtClean="0"/>
              <a:t>потпис састоји </a:t>
            </a:r>
            <a:r>
              <a:rPr lang="ru-RU" dirty="0"/>
              <a:t>од пуног имена и презимена, али довољно је и назначавање само презимена, имена, или надимка, псеудонима, скраћеног потписа из пословних докумената, као и означавање сродничког или каквог другог односа са бенефицијаром по основу завештања у виду </a:t>
            </a:r>
            <a:r>
              <a:rPr lang="ru-RU" dirty="0" smtClean="0"/>
              <a:t>декларације;</a:t>
            </a:r>
            <a:endParaRPr lang="en-US" dirty="0"/>
          </a:p>
        </p:txBody>
      </p:sp>
      <p:sp>
        <p:nvSpPr>
          <p:cNvPr id="3" name="Title 2"/>
          <p:cNvSpPr>
            <a:spLocks noGrp="1"/>
          </p:cNvSpPr>
          <p:nvPr>
            <p:ph type="title"/>
          </p:nvPr>
        </p:nvSpPr>
        <p:spPr>
          <a:xfrm>
            <a:off x="0" y="457200"/>
            <a:ext cx="9144000" cy="838200"/>
          </a:xfrm>
        </p:spPr>
        <p:txBody>
          <a:bodyPr>
            <a:noAutofit/>
          </a:bodyPr>
          <a:lstStyle/>
          <a:p>
            <a:pPr algn="ctr"/>
            <a:r>
              <a:rPr lang="sr-Cyrl-RS" sz="3400" dirty="0" smtClean="0"/>
              <a:t>Редовне завештајне </a:t>
            </a:r>
            <a:r>
              <a:rPr lang="sr-Cyrl-RS" sz="3400" dirty="0" smtClean="0"/>
              <a:t>форме</a:t>
            </a:r>
            <a:br>
              <a:rPr lang="sr-Cyrl-RS" sz="3400" dirty="0" smtClean="0"/>
            </a:br>
            <a:r>
              <a:rPr lang="sr-Cyrl-RS" sz="3400" dirty="0" smtClean="0"/>
              <a:t> у </a:t>
            </a:r>
            <a:r>
              <a:rPr lang="sr-Cyrl-RS" sz="3400" dirty="0" smtClean="0"/>
              <a:t>српском праву</a:t>
            </a:r>
            <a:endParaRPr lang="en-US" sz="3400" dirty="0"/>
          </a:p>
        </p:txBody>
      </p:sp>
    </p:spTree>
    <p:extLst>
      <p:ext uri="{BB962C8B-B14F-4D97-AF65-F5344CB8AC3E}">
        <p14:creationId xmlns:p14="http://schemas.microsoft.com/office/powerpoint/2010/main" val="991239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8991600" cy="4953000"/>
          </a:xfrm>
        </p:spPr>
        <p:txBody>
          <a:bodyPr>
            <a:noAutofit/>
          </a:bodyPr>
          <a:lstStyle/>
          <a:p>
            <a:r>
              <a:rPr lang="ru-RU" sz="1900" b="1" i="1" dirty="0">
                <a:solidFill>
                  <a:schemeClr val="accent2"/>
                </a:solidFill>
              </a:rPr>
              <a:t>Алографско завештање </a:t>
            </a:r>
            <a:r>
              <a:rPr lang="ru-RU" sz="1900" dirty="0"/>
              <a:t>је редовна и приватна завештајна форма која се саставља тако што завешталац пред два истовремено присутна сведока својеручно потписује унапред састављено писмено, изјављује да га је прочитао и признаје га за своју последњу </a:t>
            </a:r>
            <a:r>
              <a:rPr lang="ru-RU" sz="1900" dirty="0" smtClean="0"/>
              <a:t>вољу;</a:t>
            </a:r>
          </a:p>
          <a:p>
            <a:r>
              <a:rPr lang="ru-RU" sz="1900" b="1" i="1" dirty="0">
                <a:solidFill>
                  <a:schemeClr val="accent2"/>
                </a:solidFill>
              </a:rPr>
              <a:t>О</a:t>
            </a:r>
            <a:r>
              <a:rPr lang="ru-RU" sz="1900" b="1" i="1" dirty="0" smtClean="0">
                <a:solidFill>
                  <a:schemeClr val="accent2"/>
                </a:solidFill>
              </a:rPr>
              <a:t>сновни </a:t>
            </a:r>
            <a:r>
              <a:rPr lang="ru-RU" sz="1900" b="1" i="1" dirty="0">
                <a:solidFill>
                  <a:schemeClr val="accent2"/>
                </a:solidFill>
              </a:rPr>
              <a:t>елементи форме </a:t>
            </a:r>
            <a:r>
              <a:rPr lang="ru-RU" sz="1900" dirty="0" smtClean="0"/>
              <a:t>: </a:t>
            </a:r>
            <a:r>
              <a:rPr lang="ru-RU" sz="1900" b="1" i="1" u="sng" dirty="0"/>
              <a:t>писмена редакција оставиочеве последње воље</a:t>
            </a:r>
            <a:r>
              <a:rPr lang="ru-RU" sz="1900" b="1" i="1" dirty="0"/>
              <a:t>, </a:t>
            </a:r>
            <a:r>
              <a:rPr lang="ru-RU" sz="1900" b="1" i="1" u="sng" dirty="0"/>
              <a:t>потврђивање исправе</a:t>
            </a:r>
            <a:r>
              <a:rPr lang="ru-RU" sz="1900" b="1" i="1" dirty="0"/>
              <a:t>, </a:t>
            </a:r>
            <a:r>
              <a:rPr lang="ru-RU" sz="1900" b="1" i="1" u="sng" dirty="0"/>
              <a:t>присуство тестаментарних сведока</a:t>
            </a:r>
            <a:r>
              <a:rPr lang="ru-RU" sz="1900" b="1" i="1" dirty="0"/>
              <a:t>. </a:t>
            </a:r>
            <a:endParaRPr lang="ru-RU" sz="1900" b="1" i="1" dirty="0" smtClean="0"/>
          </a:p>
          <a:p>
            <a:r>
              <a:rPr lang="sr-Cyrl-RS" sz="1900" b="1" i="1" dirty="0"/>
              <a:t>Акт потврђивања тестамента (</a:t>
            </a:r>
            <a:r>
              <a:rPr lang="en-US" sz="1900" b="1" i="1" dirty="0" err="1"/>
              <a:t>nuncupatio</a:t>
            </a:r>
            <a:r>
              <a:rPr lang="en-US" sz="1900" b="1" i="1" dirty="0"/>
              <a:t>) </a:t>
            </a:r>
            <a:r>
              <a:rPr lang="sr-Cyrl-RS" sz="1900" dirty="0"/>
              <a:t>подразумева да је већ сачињено писмено које садржи последњу вољу завештаоца и да је завешталац изјавио пред два истовремено присутна сведока да је упознат са његовом садржином и да је то његова </a:t>
            </a:r>
            <a:r>
              <a:rPr lang="sr-Cyrl-RS" sz="1900" dirty="0" smtClean="0"/>
              <a:t>последња воља.</a:t>
            </a:r>
          </a:p>
          <a:p>
            <a:r>
              <a:rPr lang="sr-Cyrl-RS" sz="1900" b="1" dirty="0" smtClean="0"/>
              <a:t>Својство завештаоца </a:t>
            </a:r>
            <a:r>
              <a:rPr lang="sr-Cyrl-RS" sz="1900" dirty="0" smtClean="0"/>
              <a:t>може имати </a:t>
            </a:r>
            <a:r>
              <a:rPr lang="ru-RU" sz="1900" dirty="0" smtClean="0"/>
              <a:t>само оно лице које зна </a:t>
            </a:r>
            <a:r>
              <a:rPr lang="ru-RU" sz="1900" dirty="0"/>
              <a:t>да чита о пише, и </a:t>
            </a:r>
            <a:r>
              <a:rPr lang="ru-RU" sz="1900" dirty="0" smtClean="0"/>
              <a:t> </a:t>
            </a:r>
            <a:r>
              <a:rPr lang="ru-RU" sz="1900" dirty="0"/>
              <a:t>познаје језик на којем је завештање </a:t>
            </a:r>
            <a:r>
              <a:rPr lang="ru-RU" sz="1900" dirty="0" smtClean="0"/>
              <a:t>сачињен, тако да је у стању да га прочита;</a:t>
            </a:r>
          </a:p>
          <a:p>
            <a:r>
              <a:rPr lang="ru-RU" sz="1900" b="1" dirty="0" smtClean="0"/>
              <a:t>Својства сведока- </a:t>
            </a:r>
            <a:r>
              <a:rPr lang="ru-RU" sz="1900" dirty="0" smtClean="0"/>
              <a:t>поред општих услова који се захтевају тестаментарне сведоке, посебни сулови су: </a:t>
            </a:r>
            <a:r>
              <a:rPr lang="ru-RU" sz="1900" i="1" dirty="0" smtClean="0"/>
              <a:t>мора </a:t>
            </a:r>
            <a:r>
              <a:rPr lang="ru-RU" sz="1900" i="1" dirty="0" smtClean="0"/>
              <a:t>бити способан да се потпише;мора бити писмен; мора знати језик на којем завешталац признаје исправу као свој тестамент;</a:t>
            </a:r>
            <a:endParaRPr lang="sr-Cyrl-RS" sz="1900" i="1" dirty="0" smtClean="0"/>
          </a:p>
          <a:p>
            <a:r>
              <a:rPr lang="ru-RU" sz="1900" dirty="0" smtClean="0"/>
              <a:t>Завештање </a:t>
            </a:r>
            <a:r>
              <a:rPr lang="ru-RU" sz="1900" dirty="0"/>
              <a:t>може бити сачињено на било који начин, механички (руком) или електронским средствима писања (путем </a:t>
            </a:r>
            <a:r>
              <a:rPr lang="ru-RU" sz="1900" dirty="0" smtClean="0"/>
              <a:t>рачунара)</a:t>
            </a:r>
          </a:p>
        </p:txBody>
      </p:sp>
      <p:sp>
        <p:nvSpPr>
          <p:cNvPr id="4" name="Title 2"/>
          <p:cNvSpPr>
            <a:spLocks noGrp="1"/>
          </p:cNvSpPr>
          <p:nvPr>
            <p:ph type="title"/>
          </p:nvPr>
        </p:nvSpPr>
        <p:spPr>
          <a:xfrm>
            <a:off x="-152400" y="76200"/>
            <a:ext cx="9296400" cy="990600"/>
          </a:xfrm>
        </p:spPr>
        <p:txBody>
          <a:bodyPr>
            <a:normAutofit fontScale="90000"/>
          </a:bodyPr>
          <a:lstStyle/>
          <a:p>
            <a:pPr algn="ctr"/>
            <a:r>
              <a:rPr lang="sr-Cyrl-RS" dirty="0" smtClean="0"/>
              <a:t/>
            </a:r>
            <a:br>
              <a:rPr lang="sr-Cyrl-RS" dirty="0" smtClean="0"/>
            </a:br>
            <a:r>
              <a:rPr lang="sr-Cyrl-RS" dirty="0"/>
              <a:t/>
            </a:r>
            <a:br>
              <a:rPr lang="sr-Cyrl-RS" dirty="0"/>
            </a:br>
            <a:r>
              <a:rPr lang="sr-Cyrl-RS" sz="3800" dirty="0" smtClean="0"/>
              <a:t>Редовне завештајне форме </a:t>
            </a:r>
            <a:br>
              <a:rPr lang="sr-Cyrl-RS" sz="3800" dirty="0" smtClean="0"/>
            </a:br>
            <a:r>
              <a:rPr lang="sr-Cyrl-RS" sz="3800" dirty="0" smtClean="0"/>
              <a:t>у српском праву</a:t>
            </a:r>
            <a:endParaRPr lang="en-US" sz="3800" dirty="0"/>
          </a:p>
        </p:txBody>
      </p:sp>
    </p:spTree>
    <p:extLst>
      <p:ext uri="{BB962C8B-B14F-4D97-AF65-F5344CB8AC3E}">
        <p14:creationId xmlns:p14="http://schemas.microsoft.com/office/powerpoint/2010/main" val="3471965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295400"/>
            <a:ext cx="8839200" cy="4800600"/>
          </a:xfrm>
        </p:spPr>
        <p:txBody>
          <a:bodyPr>
            <a:noAutofit/>
          </a:bodyPr>
          <a:lstStyle/>
          <a:p>
            <a:pPr>
              <a:lnSpc>
                <a:spcPts val="2000"/>
              </a:lnSpc>
            </a:pPr>
            <a:r>
              <a:rPr lang="sr-Cyrl-RS" sz="1900" b="1" dirty="0" smtClean="0">
                <a:solidFill>
                  <a:schemeClr val="accent2"/>
                </a:solidFill>
              </a:rPr>
              <a:t>Јавнобележничко завештање</a:t>
            </a:r>
          </a:p>
          <a:p>
            <a:pPr>
              <a:lnSpc>
                <a:spcPts val="2000"/>
              </a:lnSpc>
            </a:pPr>
            <a:r>
              <a:rPr lang="ru-RU" sz="1900" dirty="0"/>
              <a:t>Увођењем установе јавног бележништва у правни систем Републике Србије усвајањем </a:t>
            </a:r>
            <a:r>
              <a:rPr lang="ru-RU" sz="1900" i="1" dirty="0"/>
              <a:t>Закона о јавним бележништву </a:t>
            </a:r>
            <a:r>
              <a:rPr lang="ru-RU" sz="1900" dirty="0"/>
              <a:t>(2011. год), у наследноправни систем Србије уврштена је још једна завештајна форма – </a:t>
            </a:r>
            <a:r>
              <a:rPr lang="ru-RU" sz="1900" dirty="0" smtClean="0"/>
              <a:t>јавнобележничко завештање.</a:t>
            </a:r>
          </a:p>
          <a:p>
            <a:pPr>
              <a:lnSpc>
                <a:spcPts val="2000"/>
              </a:lnSpc>
            </a:pPr>
            <a:r>
              <a:rPr lang="ru-RU" sz="1900" dirty="0"/>
              <a:t> Јавнобележнички (нотарски) тестамент представља форму завештања која се сачињава у облику </a:t>
            </a:r>
            <a:r>
              <a:rPr lang="ru-RU" sz="1900" i="1" dirty="0"/>
              <a:t>јавнобележничког записа</a:t>
            </a:r>
            <a:r>
              <a:rPr lang="ru-RU" sz="1900" dirty="0" smtClean="0"/>
              <a:t>.</a:t>
            </a:r>
          </a:p>
          <a:p>
            <a:pPr>
              <a:lnSpc>
                <a:spcPts val="2000"/>
              </a:lnSpc>
            </a:pPr>
            <a:r>
              <a:rPr lang="ru-RU" sz="1900" i="1" dirty="0" smtClean="0"/>
              <a:t>Реч </a:t>
            </a:r>
            <a:r>
              <a:rPr lang="ru-RU" sz="1900" i="1" dirty="0"/>
              <a:t>је о редовној и јавној форми завештања коју сачињава јавни бележник у форми нотарског записа, према правилима нотаријалног поступка који је уређен Законом о јавним </a:t>
            </a:r>
            <a:r>
              <a:rPr lang="ru-RU" sz="1900" i="1" dirty="0" smtClean="0"/>
              <a:t>бележницима </a:t>
            </a:r>
            <a:r>
              <a:rPr lang="ru-RU" sz="1900" i="1" dirty="0"/>
              <a:t>и Законом о ванпарничном </a:t>
            </a:r>
            <a:r>
              <a:rPr lang="ru-RU" sz="1900" i="1" dirty="0" smtClean="0"/>
              <a:t>поступку</a:t>
            </a:r>
            <a:r>
              <a:rPr lang="ru-RU" sz="1900" dirty="0" smtClean="0"/>
              <a:t>.</a:t>
            </a:r>
          </a:p>
          <a:p>
            <a:pPr>
              <a:lnSpc>
                <a:spcPts val="2000"/>
              </a:lnSpc>
            </a:pPr>
            <a:r>
              <a:rPr lang="ru-RU" sz="1900" b="1" i="1" dirty="0" smtClean="0">
                <a:solidFill>
                  <a:schemeClr val="accent2"/>
                </a:solidFill>
              </a:rPr>
              <a:t>Сачињавање завештања</a:t>
            </a:r>
            <a:r>
              <a:rPr lang="ru-RU" sz="1900" dirty="0" smtClean="0"/>
              <a:t>у </a:t>
            </a:r>
            <a:r>
              <a:rPr lang="ru-RU" sz="1900" dirty="0"/>
              <a:t>форми јавнобележничког записа, као и у упоредном законодавству, пролази кроз </a:t>
            </a:r>
            <a:r>
              <a:rPr lang="ru-RU" sz="1900" b="1" i="1" dirty="0"/>
              <a:t>три стадијума</a:t>
            </a:r>
            <a:r>
              <a:rPr lang="ru-RU" sz="1900" dirty="0"/>
              <a:t>: </a:t>
            </a:r>
            <a:r>
              <a:rPr lang="ru-RU" sz="1900" dirty="0" smtClean="0"/>
              <a:t>1</a:t>
            </a:r>
            <a:r>
              <a:rPr lang="ru-RU" sz="1900" b="1" i="1" dirty="0"/>
              <a:t>припремни стадијум; 2) стадијум писмене редакције правног посла; 3) стадијум потврђивања (рекогниције) </a:t>
            </a:r>
            <a:r>
              <a:rPr lang="ru-RU" sz="1900" b="1" i="1" dirty="0" smtClean="0"/>
              <a:t>тестамента;</a:t>
            </a:r>
            <a:endParaRPr lang="ru-RU" sz="1900" b="1" i="1" dirty="0"/>
          </a:p>
          <a:p>
            <a:pPr>
              <a:lnSpc>
                <a:spcPts val="2000"/>
              </a:lnSpc>
            </a:pPr>
            <a:r>
              <a:rPr lang="ru-RU" sz="1900" dirty="0" smtClean="0"/>
              <a:t>Јавнобележнички тестамент могу сачинити  сва лица која имају активну завештајну способност</a:t>
            </a:r>
            <a:endParaRPr lang="ru-RU" sz="1900" dirty="0"/>
          </a:p>
          <a:p>
            <a:pPr>
              <a:lnSpc>
                <a:spcPts val="2000"/>
              </a:lnSpc>
            </a:pPr>
            <a:r>
              <a:rPr lang="sr-Cyrl-RS" sz="1900" i="1" dirty="0" smtClean="0"/>
              <a:t>Посебна својства сведока</a:t>
            </a:r>
            <a:r>
              <a:rPr lang="sr-Cyrl-RS" sz="1900" dirty="0" smtClean="0"/>
              <a:t>: морају бити писмени; морају  знати језик у службеној  употреби; морају бити у стању да се споразумеју са завештаоцем;</a:t>
            </a:r>
            <a:endParaRPr lang="en-US" sz="1900" dirty="0"/>
          </a:p>
        </p:txBody>
      </p:sp>
      <p:sp>
        <p:nvSpPr>
          <p:cNvPr id="4" name="Title 2"/>
          <p:cNvSpPr>
            <a:spLocks noGrp="1"/>
          </p:cNvSpPr>
          <p:nvPr>
            <p:ph type="title"/>
          </p:nvPr>
        </p:nvSpPr>
        <p:spPr>
          <a:xfrm>
            <a:off x="0" y="76200"/>
            <a:ext cx="9144000" cy="1295400"/>
          </a:xfrm>
        </p:spPr>
        <p:txBody>
          <a:bodyPr>
            <a:normAutofit/>
          </a:bodyPr>
          <a:lstStyle/>
          <a:p>
            <a:pPr algn="ctr"/>
            <a:r>
              <a:rPr lang="sr-Cyrl-RS" sz="3400" dirty="0" smtClean="0"/>
              <a:t>Редовне завештајне форме </a:t>
            </a:r>
            <a:br>
              <a:rPr lang="sr-Cyrl-RS" sz="3400" dirty="0" smtClean="0"/>
            </a:br>
            <a:r>
              <a:rPr lang="sr-Cyrl-RS" sz="3400" dirty="0" smtClean="0"/>
              <a:t>у српском праву</a:t>
            </a:r>
            <a:endParaRPr lang="en-US" sz="3400" dirty="0"/>
          </a:p>
        </p:txBody>
      </p:sp>
    </p:spTree>
    <p:extLst>
      <p:ext uri="{BB962C8B-B14F-4D97-AF65-F5344CB8AC3E}">
        <p14:creationId xmlns:p14="http://schemas.microsoft.com/office/powerpoint/2010/main" val="41807233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916</TotalTime>
  <Words>2063</Words>
  <Application>Microsoft Office PowerPoint</Application>
  <PresentationFormat>On-screen Show (4:3)</PresentationFormat>
  <Paragraphs>91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Paper</vt:lpstr>
      <vt:lpstr>Форме завештања у савременим правним системима</vt:lpstr>
      <vt:lpstr>Појам и функције форме</vt:lpstr>
      <vt:lpstr>Редовне завештајне форме у упоредном праву</vt:lpstr>
      <vt:lpstr>Редовне  завештајне  форме у упоредном праву</vt:lpstr>
      <vt:lpstr>Редовне завештајне форме у упоредном праву</vt:lpstr>
      <vt:lpstr>Ванредне завештајне форме  у  упоредном праву</vt:lpstr>
      <vt:lpstr>Редовне завештајне форме  у српском праву</vt:lpstr>
      <vt:lpstr>  Редовне завештајне форме  у српском праву</vt:lpstr>
      <vt:lpstr>Редовне завештајне форме  у српском праву</vt:lpstr>
      <vt:lpstr>Редовне завештајне форме  у српском праву</vt:lpstr>
      <vt:lpstr>Редовне завештајне форме у српском праву</vt:lpstr>
      <vt:lpstr>Ванредне завештајне форме  у српском праву</vt:lpstr>
      <vt:lpstr>Изузетна завештајна форма</vt:lpstr>
      <vt:lpstr>Литература: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Voja</dc:creator>
  <cp:lastModifiedBy>Voja</cp:lastModifiedBy>
  <cp:revision>53</cp:revision>
  <dcterms:created xsi:type="dcterms:W3CDTF">2020-05-14T20:49:34Z</dcterms:created>
  <dcterms:modified xsi:type="dcterms:W3CDTF">2020-05-15T12:09:25Z</dcterms:modified>
</cp:coreProperties>
</file>