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9EF77-F8DF-4898-8C6F-603AB2F57127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38D1D-A5C3-4167-913B-5025BF81F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3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6A033A-6244-45E6-BB8A-8FF06CCE4AC0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5F0E3AD-E5D5-4FFF-BE9F-C31D01512C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57400"/>
            <a:ext cx="7848600" cy="243840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/>
              <a:t>Законски ред наслеђивања у савременим правним системима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5257800"/>
            <a:ext cx="4953000" cy="365125"/>
          </a:xfrm>
        </p:spPr>
        <p:txBody>
          <a:bodyPr/>
          <a:lstStyle/>
          <a:p>
            <a:r>
              <a:rPr lang="sr-Cyrl-RS" i="1" dirty="0" smtClean="0"/>
              <a:t>Доц. др Тамара Ђурђић-Милошевић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396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RS" sz="3400" b="1" dirty="0"/>
              <a:t>Законски наследници </a:t>
            </a:r>
            <a:br>
              <a:rPr lang="sr-Cyrl-RS" sz="3400" b="1" dirty="0"/>
            </a:br>
            <a:r>
              <a:rPr lang="sr-Cyrl-RS" sz="3400" b="1" dirty="0"/>
              <a:t>трећег наследног реда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ts val="2400"/>
              </a:lnSpc>
            </a:pPr>
            <a:r>
              <a:rPr lang="sr-Cyrl-RS" sz="2000" i="1" dirty="0"/>
              <a:t>У праву Аустрије</a:t>
            </a:r>
            <a:r>
              <a:rPr lang="sr-Cyrl-RS" sz="2000" dirty="0"/>
              <a:t> у трећем законском наследном реду јављају се </a:t>
            </a:r>
            <a:r>
              <a:rPr lang="sr-Cyrl-RS" sz="2000" i="1" dirty="0"/>
              <a:t>дедови и бабе оставиоца</a:t>
            </a:r>
            <a:r>
              <a:rPr lang="sr-Cyrl-RS" sz="2000" dirty="0"/>
              <a:t>, </a:t>
            </a:r>
            <a:r>
              <a:rPr lang="sr-Cyrl-RS" sz="2000" i="1" dirty="0"/>
              <a:t>са својим потомством</a:t>
            </a:r>
            <a:r>
              <a:rPr lang="sr-Cyrl-RS" sz="2000" dirty="0"/>
              <a:t>, као и </a:t>
            </a:r>
            <a:r>
              <a:rPr lang="sr-Cyrl-RS" sz="2000" i="1" dirty="0"/>
              <a:t>супружник оставиоца</a:t>
            </a:r>
            <a:r>
              <a:rPr lang="sr-Cyrl-RS" sz="2000" i="1" dirty="0" smtClean="0"/>
              <a:t>.</a:t>
            </a: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sr-Cyrl-RS" sz="2000" dirty="0" smtClean="0"/>
              <a:t> </a:t>
            </a:r>
            <a:r>
              <a:rPr lang="sr-Cyrl-RS" sz="2000" dirty="0"/>
              <a:t>Када оставилац има супружника , њему припадају 2/3 заоставштине, а остатак деле дедови и бабе оставиоца на једнаке </a:t>
            </a:r>
            <a:r>
              <a:rPr lang="sr-Cyrl-RS" sz="2000" dirty="0" smtClean="0"/>
              <a:t>делове.</a:t>
            </a: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sr-Cyrl-RS" sz="2000" dirty="0" smtClean="0"/>
              <a:t>Супружник </a:t>
            </a:r>
            <a:r>
              <a:rPr lang="sr-Cyrl-RS" sz="2000" dirty="0"/>
              <a:t>оставиоца </a:t>
            </a:r>
            <a:r>
              <a:rPr lang="sr-Cyrl-RS" sz="2000" i="1" dirty="0"/>
              <a:t>искључује из наслеђа </a:t>
            </a:r>
            <a:r>
              <a:rPr lang="sr-Cyrl-RS" sz="2000" dirty="0" smtClean="0"/>
              <a:t>потомке </a:t>
            </a:r>
            <a:r>
              <a:rPr lang="sr-Cyrl-RS" sz="2000" dirty="0"/>
              <a:t>дедове и </a:t>
            </a:r>
            <a:r>
              <a:rPr lang="sr-Cyrl-RS" sz="2000" dirty="0" smtClean="0"/>
              <a:t>баба</a:t>
            </a:r>
            <a:r>
              <a:rPr lang="sr-Cyrl-RS" sz="3200" dirty="0" smtClean="0"/>
              <a:t>.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RS" sz="3400" b="1" dirty="0"/>
              <a:t>Законски наследници </a:t>
            </a:r>
            <a:br>
              <a:rPr lang="sr-Cyrl-RS" sz="3400" b="1" dirty="0"/>
            </a:br>
            <a:r>
              <a:rPr lang="sr-Cyrl-RS" sz="3400" b="1" dirty="0" smtClean="0"/>
              <a:t>четвртог </a:t>
            </a:r>
            <a:r>
              <a:rPr lang="sr-Cyrl-RS" sz="3400" b="1" dirty="0"/>
              <a:t>наследног реда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232648" cy="5105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sz="2200" b="1" i="1" dirty="0"/>
              <a:t>Четврти наследни ред </a:t>
            </a:r>
            <a:r>
              <a:rPr lang="sr-Cyrl-RS" sz="2200" i="1" dirty="0" smtClean="0"/>
              <a:t>- у већини </a:t>
            </a:r>
            <a:r>
              <a:rPr lang="sr-Cyrl-RS" sz="2200" i="1" dirty="0"/>
              <a:t>правних система </a:t>
            </a:r>
            <a:r>
              <a:rPr lang="sr-Cyrl-RS" sz="2200" i="1" dirty="0" smtClean="0"/>
              <a:t>чине: </a:t>
            </a:r>
            <a:r>
              <a:rPr lang="sr-Cyrl-RS" sz="2200" b="1" i="1" dirty="0" smtClean="0"/>
              <a:t>прадеде </a:t>
            </a:r>
            <a:r>
              <a:rPr lang="sr-Cyrl-RS" sz="2200" b="1" i="1" dirty="0"/>
              <a:t>и прабабе оставиоца</a:t>
            </a:r>
            <a:r>
              <a:rPr lang="sr-Cyrl-RS" sz="2200" dirty="0"/>
              <a:t>, којих </a:t>
            </a:r>
            <a:r>
              <a:rPr lang="sr-Cyrl-RS" sz="2200" dirty="0" smtClean="0"/>
              <a:t>има укупно осам; између њих се </a:t>
            </a:r>
            <a:r>
              <a:rPr lang="sr-Cyrl-RS" sz="2200" dirty="0"/>
              <a:t>заоставштина </a:t>
            </a:r>
            <a:r>
              <a:rPr lang="sr-Cyrl-RS" sz="2200" i="1" dirty="0"/>
              <a:t>дели на једнаке делове </a:t>
            </a:r>
            <a:r>
              <a:rPr lang="sr-Cyrl-RS" sz="2200" dirty="0"/>
              <a:t>(</a:t>
            </a:r>
            <a:r>
              <a:rPr lang="sr-Cyrl-RS" sz="2200" dirty="0" smtClean="0"/>
              <a:t>искључена је </a:t>
            </a:r>
            <a:r>
              <a:rPr lang="sr-Cyrl-RS" sz="2200" dirty="0"/>
              <a:t>примена права представљања</a:t>
            </a:r>
            <a:r>
              <a:rPr lang="sr-Cyrl-RS" sz="2200" dirty="0" smtClean="0"/>
              <a:t>) (</a:t>
            </a:r>
            <a:r>
              <a:rPr lang="sr-Cyrl-RS" sz="2200" dirty="0"/>
              <a:t>право Аустрије, Хрватске, Србије</a:t>
            </a:r>
            <a:r>
              <a:rPr lang="sr-Cyrl-RS" sz="2200" dirty="0" smtClean="0"/>
              <a:t>); 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2200" i="1" dirty="0"/>
              <a:t>У праву Немачке</a:t>
            </a:r>
            <a:r>
              <a:rPr lang="sr-Cyrl-RS" sz="2200" dirty="0"/>
              <a:t> </a:t>
            </a:r>
            <a:r>
              <a:rPr lang="sr-Cyrl-RS" sz="2200" dirty="0" smtClean="0"/>
              <a:t>- у </a:t>
            </a:r>
            <a:r>
              <a:rPr lang="sr-Cyrl-RS" sz="2200" dirty="0"/>
              <a:t>четврти наследни ред </a:t>
            </a:r>
            <a:r>
              <a:rPr lang="sr-Cyrl-RS" sz="2200" i="1" dirty="0"/>
              <a:t>улазе прадеде и прабабе</a:t>
            </a:r>
            <a:r>
              <a:rPr lang="sr-Cyrl-RS" sz="2200" dirty="0"/>
              <a:t> оставиоца, са том разликом што у Немачкој почев од овог наследног реда </a:t>
            </a:r>
            <a:r>
              <a:rPr lang="sr-Cyrl-RS" sz="2200" i="1" dirty="0"/>
              <a:t>потомство прадеда и прабаба </a:t>
            </a:r>
            <a:r>
              <a:rPr lang="sr-Cyrl-RS" sz="2200" dirty="0" smtClean="0"/>
              <a:t>наслеђује </a:t>
            </a:r>
            <a:r>
              <a:rPr lang="sr-Cyrl-RS" sz="2200" dirty="0"/>
              <a:t>по </a:t>
            </a:r>
            <a:r>
              <a:rPr lang="sr-Cyrl-RS" sz="2200" i="1" dirty="0"/>
              <a:t>парентеларно-градуелном </a:t>
            </a:r>
            <a:r>
              <a:rPr lang="sr-Cyrl-RS" sz="2200" i="1" dirty="0" smtClean="0"/>
              <a:t>систему.</a:t>
            </a:r>
            <a:endParaRPr lang="sr-Cyrl-RS" sz="2200" i="1" dirty="0"/>
          </a:p>
          <a:p>
            <a:pPr algn="just">
              <a:buFont typeface="Wingdings" pitchFamily="2" charset="2"/>
              <a:buChar char="§"/>
            </a:pPr>
            <a:r>
              <a:rPr lang="sr-Cyrl-RS" sz="2200" i="1" dirty="0" smtClean="0"/>
              <a:t>У </a:t>
            </a:r>
            <a:r>
              <a:rPr lang="sr-Cyrl-RS" sz="2200" i="1" dirty="0"/>
              <a:t>праву Француске</a:t>
            </a:r>
            <a:r>
              <a:rPr lang="sr-Cyrl-RS" sz="2200" dirty="0"/>
              <a:t>  </a:t>
            </a:r>
            <a:r>
              <a:rPr lang="sr-Cyrl-RS" sz="2200" dirty="0" smtClean="0"/>
              <a:t>- у </a:t>
            </a:r>
            <a:r>
              <a:rPr lang="sr-Cyrl-RS" sz="2200" dirty="0"/>
              <a:t>четврти наследни ред улазе </a:t>
            </a:r>
            <a:r>
              <a:rPr lang="sr-Cyrl-RS" sz="2200" i="1" dirty="0"/>
              <a:t>побочни сродници оставиоца </a:t>
            </a:r>
            <a:r>
              <a:rPr lang="sr-Cyrl-RS" sz="2200" dirty="0"/>
              <a:t>(који нису сестре и браћа или њихови </a:t>
            </a:r>
            <a:r>
              <a:rPr lang="sr-Cyrl-RS" sz="2200" dirty="0" smtClean="0"/>
              <a:t>потомци), </a:t>
            </a:r>
            <a:r>
              <a:rPr lang="sr-Cyrl-RS" sz="2200" dirty="0"/>
              <a:t>између којих се заоставштина дели тако да половину заоставштине добијају побочни сродници у очевој лози, док друга половина припада побочним сродницима у мајчиној лози. Побочни сродник ближег степена сродства искључује сроднике даљег степена сродства, тако да у недостатку побочних сродника у једној лози цело наследство припада побочним сродницима друге лозе. На наслеђе се позивају побочни сродници </a:t>
            </a:r>
            <a:r>
              <a:rPr lang="sr-Cyrl-RS" sz="2200" i="1" dirty="0"/>
              <a:t>закључно са шестим степеном побочног сродства</a:t>
            </a:r>
            <a:r>
              <a:rPr lang="sr-Cyrl-RS" sz="2200" dirty="0"/>
              <a:t>.</a:t>
            </a:r>
            <a:endParaRPr lang="en-US" sz="22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5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z="3800" b="1" dirty="0" smtClean="0"/>
              <a:t/>
            </a:r>
            <a:br>
              <a:rPr lang="sr-Cyrl-RS" sz="3800" b="1" dirty="0" smtClean="0"/>
            </a:br>
            <a:r>
              <a:rPr lang="sr-Cyrl-RS" sz="3800" b="1" dirty="0" smtClean="0"/>
              <a:t>Ванбрачни </a:t>
            </a:r>
            <a:r>
              <a:rPr lang="sr-Cyrl-RS" sz="3800" b="1" dirty="0"/>
              <a:t>партнери </a:t>
            </a:r>
            <a:r>
              <a:rPr lang="sr-Cyrl-RS" sz="3800" b="1" dirty="0" smtClean="0"/>
              <a:t/>
            </a:r>
            <a:br>
              <a:rPr lang="sr-Cyrl-RS" sz="3800" b="1" dirty="0" smtClean="0"/>
            </a:br>
            <a:r>
              <a:rPr lang="sr-Cyrl-RS" sz="3800" b="1" dirty="0" smtClean="0"/>
              <a:t>као </a:t>
            </a:r>
            <a:r>
              <a:rPr lang="sr-Cyrl-RS" sz="3800" b="1" dirty="0"/>
              <a:t>законски наследници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 fontScale="77500" lnSpcReduction="20000"/>
          </a:bodyPr>
          <a:lstStyle/>
          <a:p>
            <a:r>
              <a:rPr lang="sr-Cyrl-RS" b="1" dirty="0"/>
              <a:t>Ванбрачни партнери као законски наследници</a:t>
            </a:r>
            <a:endParaRPr lang="en-US" dirty="0"/>
          </a:p>
          <a:p>
            <a:pPr algn="just"/>
            <a:r>
              <a:rPr lang="sr-Cyrl-RS" sz="2600" i="1" dirty="0" smtClean="0"/>
              <a:t>У </a:t>
            </a:r>
            <a:r>
              <a:rPr lang="sr-Cyrl-RS" sz="2600" i="1" dirty="0"/>
              <a:t>праву Србије </a:t>
            </a:r>
            <a:r>
              <a:rPr lang="sr-Cyrl-RS" sz="2600" dirty="0"/>
              <a:t>ванбрачни партнери не улазе у круг законских наследника.</a:t>
            </a:r>
            <a:endParaRPr lang="en-US" sz="2600" dirty="0"/>
          </a:p>
          <a:p>
            <a:pPr algn="just"/>
            <a:r>
              <a:rPr lang="sr-Cyrl-RS" sz="2600" dirty="0" smtClean="0"/>
              <a:t>Ванбрачни партнери из фактичких ванбрачних заједница, </a:t>
            </a:r>
            <a:r>
              <a:rPr lang="sr-Cyrl-RS" sz="2600" dirty="0"/>
              <a:t>односно, </a:t>
            </a:r>
            <a:r>
              <a:rPr lang="sr-Cyrl-RS" sz="2600" dirty="0" smtClean="0"/>
              <a:t>партнери </a:t>
            </a:r>
            <a:r>
              <a:rPr lang="sr-Cyrl-RS" sz="2600" dirty="0"/>
              <a:t>из </a:t>
            </a:r>
            <a:r>
              <a:rPr lang="sr-Cyrl-RS" sz="2600" dirty="0" smtClean="0"/>
              <a:t>регистрованих заједница живота </a:t>
            </a:r>
            <a:r>
              <a:rPr lang="sr-Cyrl-RS" sz="2600" i="1" dirty="0" smtClean="0"/>
              <a:t>у </a:t>
            </a:r>
            <a:r>
              <a:rPr lang="sr-Cyrl-RS" sz="2600" i="1" dirty="0"/>
              <a:t>већини </a:t>
            </a:r>
            <a:r>
              <a:rPr lang="sr-Cyrl-RS" sz="2600" i="1" dirty="0" smtClean="0"/>
              <a:t>савремених </a:t>
            </a:r>
            <a:r>
              <a:rPr lang="sr-Cyrl-RS" sz="2600" i="1" dirty="0"/>
              <a:t>правних система </a:t>
            </a:r>
            <a:r>
              <a:rPr lang="sr-Cyrl-RS" sz="2600" dirty="0" smtClean="0"/>
              <a:t>улазе </a:t>
            </a:r>
            <a:r>
              <a:rPr lang="sr-Cyrl-RS" sz="2600" dirty="0"/>
              <a:t>у круг законских наследника.</a:t>
            </a:r>
            <a:endParaRPr lang="en-US" sz="2600" dirty="0"/>
          </a:p>
          <a:p>
            <a:pPr algn="just"/>
            <a:r>
              <a:rPr lang="sr-Cyrl-RS" sz="2600" dirty="0"/>
              <a:t>У одређеном броју ових земаља наследноправна заштита пружа се искључиво истополним ванбрачним заједницама, у неким од њих искључиво хетеросексуалним ванбрачним заједницама, док су поједине земље приступиле наследноправном уређењу и једних и других. </a:t>
            </a:r>
            <a:endParaRPr lang="en-US" sz="2600" dirty="0"/>
          </a:p>
          <a:p>
            <a:pPr algn="just"/>
            <a:r>
              <a:rPr lang="sr-Cyrl-RS" sz="2600" dirty="0"/>
              <a:t>У правима појединих земаља ванбрачна заједница може производити наследноправна дејства само уз услов њене регистрације, док у правима неких других земаља овај услов није предвиђен.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7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RS" sz="3400" b="1" dirty="0"/>
              <a:t>Ванбрачни партнери </a:t>
            </a:r>
            <a:br>
              <a:rPr lang="sr-Cyrl-RS" sz="3400" b="1" dirty="0"/>
            </a:br>
            <a:r>
              <a:rPr lang="sr-Cyrl-RS" sz="3400" b="1" dirty="0"/>
              <a:t>као законски наследници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001000" cy="4724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 појединим </a:t>
            </a:r>
            <a:r>
              <a:rPr lang="sr-Cyrl-RS" dirty="0" smtClean="0"/>
              <a:t>правима </a:t>
            </a:r>
            <a:r>
              <a:rPr lang="sr-Cyrl-RS" dirty="0"/>
              <a:t>наследноправна дејства ванбрачне заједнице су </a:t>
            </a:r>
            <a:r>
              <a:rPr lang="sr-Cyrl-RS" i="1" dirty="0"/>
              <a:t>у потпуности изједначена са брачном заједницом </a:t>
            </a:r>
            <a:r>
              <a:rPr lang="sr-Cyrl-RS" dirty="0"/>
              <a:t>(</a:t>
            </a:r>
            <a:r>
              <a:rPr lang="sr-Cyrl-RS" i="1" dirty="0"/>
              <a:t>Шведска, Данска, Финска, Чешка, Мађарска, Аустрија, Немачка, Хрватска, Енглеска, Холандија</a:t>
            </a:r>
            <a:r>
              <a:rPr lang="sr-Cyrl-RS" dirty="0"/>
              <a:t>), док у другим правима то није случај (</a:t>
            </a:r>
            <a:r>
              <a:rPr lang="sr-Cyrl-RS" i="1" dirty="0"/>
              <a:t>Белгија, Грчка</a:t>
            </a:r>
            <a:r>
              <a:rPr lang="sr-Cyrl-RS" dirty="0"/>
              <a:t>).</a:t>
            </a:r>
            <a:endParaRPr lang="en-US" dirty="0"/>
          </a:p>
          <a:p>
            <a:pPr algn="just"/>
            <a:r>
              <a:rPr lang="sr-Cyrl-RS" dirty="0"/>
              <a:t>Могућност законског наслеђивања између </a:t>
            </a:r>
            <a:r>
              <a:rPr lang="sr-Cyrl-RS" i="1" dirty="0"/>
              <a:t>истополних партнера из регистрованих партнерстава </a:t>
            </a:r>
            <a:r>
              <a:rPr lang="sr-Cyrl-RS" dirty="0" smtClean="0"/>
              <a:t>- </a:t>
            </a:r>
            <a:r>
              <a:rPr lang="sr-Cyrl-RS" i="1" dirty="0" smtClean="0"/>
              <a:t>Немачка</a:t>
            </a:r>
            <a:r>
              <a:rPr lang="sr-Cyrl-RS" i="1" dirty="0"/>
              <a:t>, Аустрија, Швајцарска, Шведска, Данска Финска, Мађарска, Чешка</a:t>
            </a:r>
            <a:r>
              <a:rPr lang="sr-Cyrl-RS" dirty="0"/>
              <a:t>;</a:t>
            </a:r>
            <a:endParaRPr lang="en-US" dirty="0"/>
          </a:p>
          <a:p>
            <a:pPr algn="just"/>
            <a:r>
              <a:rPr lang="sr-Cyrl-RS" dirty="0"/>
              <a:t>Могућност </a:t>
            </a:r>
            <a:r>
              <a:rPr lang="sr-Cyrl-RS" dirty="0" smtClean="0"/>
              <a:t>законског </a:t>
            </a:r>
            <a:r>
              <a:rPr lang="sr-Cyrl-RS" dirty="0"/>
              <a:t>наслеђивања између  </a:t>
            </a:r>
            <a:r>
              <a:rPr lang="sr-Cyrl-RS" i="1" dirty="0" smtClean="0"/>
              <a:t>истополних партнера </a:t>
            </a:r>
            <a:r>
              <a:rPr lang="sr-Cyrl-RS" i="1" dirty="0"/>
              <a:t>и </a:t>
            </a:r>
            <a:r>
              <a:rPr lang="sr-Cyrl-RS" i="1" dirty="0" smtClean="0"/>
              <a:t> партнера различитог пола </a:t>
            </a:r>
            <a:r>
              <a:rPr lang="sr-Cyrl-RS" i="1" dirty="0"/>
              <a:t>из регистрованих партнерстава </a:t>
            </a:r>
            <a:r>
              <a:rPr lang="sr-Cyrl-RS" dirty="0"/>
              <a:t>– </a:t>
            </a:r>
            <a:r>
              <a:rPr lang="sr-Cyrl-RS" i="1" dirty="0"/>
              <a:t>Холандија, Белгија</a:t>
            </a:r>
            <a:r>
              <a:rPr lang="sr-Cyrl-RS" dirty="0"/>
              <a:t>; </a:t>
            </a:r>
            <a:endParaRPr lang="sr-Cyrl-RS" dirty="0" smtClean="0"/>
          </a:p>
          <a:p>
            <a:pPr algn="just"/>
            <a:r>
              <a:rPr lang="sr-Cyrl-RS" dirty="0"/>
              <a:t>М</a:t>
            </a:r>
            <a:r>
              <a:rPr lang="sr-Cyrl-RS" dirty="0" smtClean="0"/>
              <a:t>огућност </a:t>
            </a:r>
            <a:r>
              <a:rPr lang="sr-Cyrl-RS" dirty="0"/>
              <a:t>законског наслеђивања између истополних партнера и партнера различитог пола </a:t>
            </a:r>
            <a:r>
              <a:rPr lang="sr-Cyrl-RS" dirty="0" smtClean="0"/>
              <a:t>из </a:t>
            </a:r>
            <a:r>
              <a:rPr lang="sr-Cyrl-RS" i="1" dirty="0"/>
              <a:t>фактичких ванбраничих заједница</a:t>
            </a:r>
            <a:r>
              <a:rPr lang="sr-Cyrl-RS" dirty="0"/>
              <a:t>, као и истополних партнера и партнера различитог пола </a:t>
            </a:r>
            <a:r>
              <a:rPr lang="sr-Cyrl-RS" i="1" dirty="0"/>
              <a:t>из  регистрованих ванбраних </a:t>
            </a:r>
            <a:r>
              <a:rPr lang="sr-Cyrl-RS" i="1" dirty="0" smtClean="0"/>
              <a:t>заједница</a:t>
            </a:r>
            <a:r>
              <a:rPr lang="sr-Cyrl-RS" i="1" dirty="0"/>
              <a:t> </a:t>
            </a:r>
            <a:r>
              <a:rPr lang="sr-Cyrl-RS" i="1" dirty="0" smtClean="0"/>
              <a:t>- у </a:t>
            </a:r>
            <a:r>
              <a:rPr lang="sr-Cyrl-RS" i="1" dirty="0"/>
              <a:t>праву Хрватске и </a:t>
            </a:r>
            <a:r>
              <a:rPr lang="sr-Cyrl-RS" i="1" dirty="0" smtClean="0"/>
              <a:t>Словеније</a:t>
            </a:r>
            <a:r>
              <a:rPr lang="sr-Cyrl-RS" dirty="0" smtClean="0"/>
              <a:t>;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6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400" i="1" dirty="0" smtClean="0"/>
              <a:t>Литература:</a:t>
            </a:r>
            <a:endParaRPr lang="en-US" sz="3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sr-Cyrl-RS" sz="2200" dirty="0" smtClean="0"/>
              <a:t>Д.Ђурђевић</a:t>
            </a:r>
            <a:r>
              <a:rPr lang="sr-Cyrl-RS" sz="2200" dirty="0"/>
              <a:t>, </a:t>
            </a:r>
            <a:r>
              <a:rPr lang="sr-Cyrl-RS" sz="2200" i="1" dirty="0"/>
              <a:t>Институције наследног права</a:t>
            </a:r>
            <a:r>
              <a:rPr lang="sr-Cyrl-RS" sz="2200" dirty="0"/>
              <a:t>, Београд, </a:t>
            </a:r>
            <a:r>
              <a:rPr lang="sr-Cyrl-RS" sz="2200" dirty="0" smtClean="0"/>
              <a:t>2011, </a:t>
            </a:r>
            <a:r>
              <a:rPr lang="sr-Cyrl-RS" sz="2200" dirty="0"/>
              <a:t>стр. </a:t>
            </a:r>
            <a:r>
              <a:rPr lang="sr-Cyrl-RS" sz="2200" dirty="0" smtClean="0"/>
              <a:t>79-117; </a:t>
            </a:r>
          </a:p>
          <a:p>
            <a:pPr>
              <a:buFont typeface="Wingdings" pitchFamily="2" charset="2"/>
              <a:buChar char="§"/>
            </a:pPr>
            <a:r>
              <a:rPr lang="sr-Cyrl-RS" sz="2200" dirty="0" smtClean="0"/>
              <a:t>Н</a:t>
            </a:r>
            <a:r>
              <a:rPr lang="sr-Cyrl-RS" sz="2200" dirty="0"/>
              <a:t>. Стојановић,   </a:t>
            </a:r>
            <a:r>
              <a:rPr lang="sr-Cyrl-RS" sz="2200" i="1" dirty="0"/>
              <a:t>Наследно право</a:t>
            </a:r>
            <a:r>
              <a:rPr lang="sr-Cyrl-RS" sz="2200" dirty="0"/>
              <a:t>, Ниш, 2011, стр. 104-130; </a:t>
            </a:r>
            <a:endParaRPr lang="sr-Cyrl-RS" sz="2200" dirty="0" smtClean="0"/>
          </a:p>
          <a:p>
            <a:pPr>
              <a:buFont typeface="Wingdings" pitchFamily="2" charset="2"/>
              <a:buChar char="§"/>
            </a:pPr>
            <a:r>
              <a:rPr lang="sr-Cyrl-RS" sz="2200" dirty="0" smtClean="0"/>
              <a:t>Ј</a:t>
            </a:r>
            <a:r>
              <a:rPr lang="sr-Cyrl-RS" sz="2200" dirty="0"/>
              <a:t>. Видић, </a:t>
            </a:r>
            <a:r>
              <a:rPr lang="sr-Cyrl-RS" sz="2200" i="1" dirty="0"/>
              <a:t>Законско наслеђивање у српском и европском праву</a:t>
            </a:r>
            <a:r>
              <a:rPr lang="sr-Cyrl-RS" sz="2200" dirty="0"/>
              <a:t>, Зборник радова </a:t>
            </a:r>
            <a:r>
              <a:rPr lang="sr-Cyrl-RS" sz="2200" dirty="0" smtClean="0"/>
              <a:t>Правни </a:t>
            </a:r>
            <a:r>
              <a:rPr lang="sr-Cyrl-RS" sz="2200" dirty="0"/>
              <a:t>факултет у Новом Саду, Год. 39, бр. </a:t>
            </a:r>
            <a:r>
              <a:rPr lang="sr-Cyrl-RS" sz="2200" dirty="0" smtClean="0"/>
              <a:t>3, 2005, </a:t>
            </a:r>
            <a:r>
              <a:rPr lang="sr-Cyrl-RS" sz="2200" dirty="0"/>
              <a:t>стр. 183-216;</a:t>
            </a:r>
            <a:r>
              <a:rPr lang="sr-Latn-RS" sz="2200" dirty="0"/>
              <a:t> </a:t>
            </a:r>
            <a:endParaRPr lang="sr-Cyrl-RS" sz="2200" dirty="0" smtClean="0"/>
          </a:p>
          <a:p>
            <a:pPr>
              <a:buFont typeface="Wingdings" pitchFamily="2" charset="2"/>
              <a:buChar char="§"/>
            </a:pPr>
            <a:r>
              <a:rPr lang="sr-Cyrl-RS" sz="2200" dirty="0" smtClean="0">
                <a:latin typeface="Calibri" pitchFamily="34" charset="0"/>
                <a:cs typeface="Calibri" pitchFamily="34" charset="0"/>
              </a:rPr>
              <a:t>Ј.Видић-Трнинић</a:t>
            </a:r>
            <a:r>
              <a:rPr lang="sr-Latn-RS" sz="22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Cyrl-RS" sz="2200" i="1" dirty="0" smtClean="0">
                <a:latin typeface="Calibri" pitchFamily="34" charset="0"/>
                <a:cs typeface="Calibri" pitchFamily="34" charset="0"/>
              </a:rPr>
              <a:t>Ванбрачни наследник као законски наследник у саврменим правима Европе</a:t>
            </a:r>
            <a:r>
              <a:rPr lang="sr-Cyrl-RS" sz="2200" dirty="0" smtClean="0">
                <a:latin typeface="Calibri" pitchFamily="34" charset="0"/>
                <a:cs typeface="Calibri" pitchFamily="34" charset="0"/>
              </a:rPr>
              <a:t>, Зборник радова Правног факултета у Нишу, 2014, стр. </a:t>
            </a:r>
            <a:r>
              <a:rPr lang="sr-Latn-RS" sz="2200" dirty="0" smtClean="0">
                <a:latin typeface="Calibri" pitchFamily="34" charset="0"/>
                <a:cs typeface="Calibri" pitchFamily="34" charset="0"/>
              </a:rPr>
              <a:t>407-424</a:t>
            </a:r>
            <a:r>
              <a:rPr lang="sr-Latn-RS" sz="2200" dirty="0">
                <a:latin typeface="Calibri" pitchFamily="34" charset="0"/>
                <a:cs typeface="Calibri" pitchFamily="34" charset="0"/>
              </a:rPr>
              <a:t>;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61248" cy="990600"/>
          </a:xfrm>
        </p:spPr>
        <p:txBody>
          <a:bodyPr>
            <a:normAutofit/>
          </a:bodyPr>
          <a:lstStyle/>
          <a:p>
            <a:pPr algn="ctr"/>
            <a:r>
              <a:rPr lang="sr-Cyrl-RS" sz="3400" b="1" dirty="0"/>
              <a:t>Модалитети парентеларног система:</a:t>
            </a:r>
            <a:endParaRPr lang="en-US" sz="34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200" b="1" i="1" dirty="0" smtClean="0"/>
              <a:t>Модалитети парентеларног система: </a:t>
            </a:r>
          </a:p>
          <a:p>
            <a:pPr marL="0" indent="0" algn="just">
              <a:buNone/>
            </a:pPr>
            <a:r>
              <a:rPr lang="sr-Cyrl-RS" sz="2200" b="1" i="1" dirty="0"/>
              <a:t> </a:t>
            </a:r>
            <a:r>
              <a:rPr lang="sr-Cyrl-RS" sz="2200" b="1" i="1" dirty="0" smtClean="0"/>
              <a:t>     1) парентеларно - линерани систем </a:t>
            </a:r>
          </a:p>
          <a:p>
            <a:pPr marL="0" indent="0" algn="just">
              <a:buNone/>
            </a:pPr>
            <a:r>
              <a:rPr lang="sr-Cyrl-RS" sz="2200" b="1" i="1" dirty="0"/>
              <a:t> </a:t>
            </a:r>
            <a:r>
              <a:rPr lang="sr-Cyrl-RS" sz="2200" b="1" i="1" dirty="0" smtClean="0"/>
              <a:t>     2) парентеларно – градуални систем</a:t>
            </a:r>
          </a:p>
          <a:p>
            <a:pPr marL="0" indent="0" algn="just">
              <a:buNone/>
            </a:pPr>
            <a:endParaRPr lang="sr-Cyrl-RS" sz="2200" b="1" i="1" dirty="0" smtClean="0"/>
          </a:p>
          <a:p>
            <a:pPr algn="just"/>
            <a:r>
              <a:rPr lang="sr-Cyrl-RS" sz="2200" b="1" i="1" dirty="0" smtClean="0"/>
              <a:t>Парентеларно-линеарни систем.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2200" dirty="0"/>
              <a:t>овај систем груписања сродника основ је великог броја савремених правних поредака, укључујући и српско </a:t>
            </a:r>
            <a:r>
              <a:rPr lang="sr-Cyrl-RS" sz="2200" dirty="0" smtClean="0"/>
              <a:t>право;</a:t>
            </a:r>
            <a:endParaRPr lang="sr-Cyrl-RS" sz="2200" b="1" i="1" dirty="0" smtClean="0"/>
          </a:p>
          <a:p>
            <a:pPr algn="just">
              <a:buFont typeface="Wingdings" pitchFamily="2" charset="2"/>
              <a:buChar char="§"/>
            </a:pPr>
            <a:r>
              <a:rPr lang="sr-Cyrl-RS" sz="2200" dirty="0" smtClean="0"/>
              <a:t>однос </a:t>
            </a:r>
            <a:r>
              <a:rPr lang="sr-Cyrl-RS" sz="2200" dirty="0"/>
              <a:t>припадника исте линије уређује се применом права </a:t>
            </a:r>
            <a:r>
              <a:rPr lang="sr-Cyrl-RS" sz="2200" dirty="0" smtClean="0"/>
              <a:t>представљања;. 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2200" i="1" dirty="0"/>
              <a:t>у</a:t>
            </a:r>
            <a:r>
              <a:rPr lang="sr-Cyrl-RS" sz="2200" i="1" dirty="0" smtClean="0"/>
              <a:t> </a:t>
            </a:r>
            <a:r>
              <a:rPr lang="sr-Cyrl-RS" sz="2200" i="1" dirty="0"/>
              <a:t>немачком праву </a:t>
            </a:r>
            <a:r>
              <a:rPr lang="sr-Cyrl-RS" sz="2200" dirty="0"/>
              <a:t>се </a:t>
            </a:r>
            <a:r>
              <a:rPr lang="sr-Cyrl-RS" sz="2200" dirty="0" smtClean="0"/>
              <a:t> овај систем </a:t>
            </a:r>
            <a:r>
              <a:rPr lang="sr-Cyrl-RS" sz="2200" dirty="0"/>
              <a:t>примењује закључно са трећим наследним </a:t>
            </a:r>
            <a:r>
              <a:rPr lang="sr-Cyrl-RS" sz="2200" dirty="0" smtClean="0"/>
              <a:t>редом;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2200" i="1" dirty="0" smtClean="0"/>
              <a:t>у аустријском праву </a:t>
            </a:r>
            <a:r>
              <a:rPr lang="sr-Cyrl-RS" sz="2200" dirty="0" smtClean="0"/>
              <a:t>се примењује закључно </a:t>
            </a:r>
            <a:r>
              <a:rPr lang="sr-Cyrl-RS" sz="2200" dirty="0"/>
              <a:t>са четвртим наследним редом (тј. прадедовима и прабабама  оставиоца, без њиховог потомства); </a:t>
            </a:r>
            <a:endParaRPr lang="sr-Cyrl-R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7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400" b="1" dirty="0"/>
              <a:t>Модалитети парентеларног система: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382000" cy="5257800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sr-Cyrl-RS" sz="3500" b="1" i="1" dirty="0" smtClean="0"/>
              <a:t>У српском праву- </a:t>
            </a:r>
            <a:r>
              <a:rPr lang="sr-Cyrl-RS" sz="3500" i="1" dirty="0" smtClean="0"/>
              <a:t>парантеларно-линеарни систем основ законског наслеђиавња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3500" dirty="0" smtClean="0"/>
              <a:t>принцип </a:t>
            </a:r>
            <a:r>
              <a:rPr lang="sr-Cyrl-RS" sz="3500" i="1" dirty="0" smtClean="0"/>
              <a:t>затвореног круга законских наследника (</a:t>
            </a:r>
            <a:r>
              <a:rPr lang="sr-Latn-RS" sz="3500" i="1" dirty="0" smtClean="0"/>
              <a:t>numerus clausus)</a:t>
            </a:r>
            <a:endParaRPr lang="sr-Cyrl-RS" sz="3500" i="1" dirty="0"/>
          </a:p>
          <a:p>
            <a:pPr algn="just">
              <a:buFont typeface="Wingdings" pitchFamily="2" charset="2"/>
              <a:buChar char="§"/>
            </a:pPr>
            <a:r>
              <a:rPr lang="sr-Cyrl-RS" sz="3500" dirty="0"/>
              <a:t>н</a:t>
            </a:r>
            <a:r>
              <a:rPr lang="sr-Cyrl-RS" sz="3500" dirty="0" smtClean="0"/>
              <a:t>еограничени број законских наследних редова;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3500" dirty="0"/>
              <a:t>и</a:t>
            </a:r>
            <a:r>
              <a:rPr lang="sr-Cyrl-RS" sz="3500" dirty="0" smtClean="0"/>
              <a:t>змеђу наследних редова важи однос искључивости;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3500" dirty="0"/>
              <a:t>у</a:t>
            </a:r>
            <a:r>
              <a:rPr lang="sr-Cyrl-RS" sz="3500" dirty="0" smtClean="0"/>
              <a:t> прва три наследна реда примењује се најпре </a:t>
            </a:r>
            <a:r>
              <a:rPr lang="sr-Cyrl-RS" sz="3500" i="1" dirty="0" smtClean="0"/>
              <a:t>право представљања</a:t>
            </a:r>
            <a:r>
              <a:rPr lang="sr-Cyrl-RS" sz="3500" dirty="0" smtClean="0"/>
              <a:t>, а ако то није могуће право прираштаја; од четвртог наследног реда па надаље примењује се само </a:t>
            </a:r>
            <a:r>
              <a:rPr lang="sr-Cyrl-RS" sz="3500" i="1" dirty="0" smtClean="0"/>
              <a:t>право прираштаја</a:t>
            </a:r>
            <a:r>
              <a:rPr lang="sr-Cyrl-RS" sz="3500" dirty="0" smtClean="0"/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3500" i="1" dirty="0" smtClean="0"/>
              <a:t>Држава</a:t>
            </a:r>
            <a:r>
              <a:rPr lang="sr-Cyrl-RS" sz="3500" dirty="0" smtClean="0"/>
              <a:t> се јавља као последњи, принудни законски наследник</a:t>
            </a:r>
            <a:r>
              <a:rPr lang="sr-Cyrl-RS" sz="3500" b="1" dirty="0" smtClean="0"/>
              <a:t>;</a:t>
            </a:r>
          </a:p>
          <a:p>
            <a:pPr algn="just">
              <a:buFont typeface="Wingdings" pitchFamily="2" charset="2"/>
              <a:buChar char="q"/>
            </a:pPr>
            <a:endParaRPr lang="sr-Cyrl-RS" sz="3500" b="1" i="1" dirty="0"/>
          </a:p>
          <a:p>
            <a:pPr algn="just">
              <a:buFont typeface="Wingdings" pitchFamily="2" charset="2"/>
              <a:buChar char="q"/>
            </a:pPr>
            <a:r>
              <a:rPr lang="sr-Cyrl-RS" sz="3500" b="1" i="1" dirty="0" smtClean="0"/>
              <a:t>Парентеларно-градуални </a:t>
            </a:r>
            <a:r>
              <a:rPr lang="sr-Cyrl-RS" sz="3500" b="1" i="1" dirty="0"/>
              <a:t>систем</a:t>
            </a:r>
            <a:r>
              <a:rPr lang="sr-Cyrl-RS" sz="3500" dirty="0"/>
              <a:t> </a:t>
            </a:r>
            <a:endParaRPr lang="sr-Cyrl-RS" sz="3500" dirty="0" smtClean="0"/>
          </a:p>
          <a:p>
            <a:pPr algn="just">
              <a:buFont typeface="Wingdings" pitchFamily="2" charset="2"/>
              <a:buChar char="§"/>
            </a:pPr>
            <a:r>
              <a:rPr lang="sr-Cyrl-RS" sz="3500" dirty="0" smtClean="0"/>
              <a:t>однос </a:t>
            </a:r>
            <a:r>
              <a:rPr lang="sr-Cyrl-RS" sz="3500" dirty="0"/>
              <a:t>између припадника исте парентеле уређује се према критеријуму сродства; 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3500" dirty="0" smtClean="0"/>
              <a:t>овај </a:t>
            </a:r>
            <a:r>
              <a:rPr lang="sr-Cyrl-RS" sz="3500" dirty="0"/>
              <a:t>систем </a:t>
            </a:r>
            <a:r>
              <a:rPr lang="sr-Cyrl-RS" sz="3500" dirty="0" smtClean="0"/>
              <a:t>груписања сродника у групе карактерише </a:t>
            </a:r>
            <a:r>
              <a:rPr lang="sr-Cyrl-RS" sz="3500" dirty="0"/>
              <a:t>неограничена  примена права </a:t>
            </a:r>
            <a:r>
              <a:rPr lang="sr-Cyrl-RS" sz="3500" dirty="0" smtClean="0"/>
              <a:t>прираштаја; </a:t>
            </a:r>
            <a:endParaRPr lang="sr-Cyrl-RS" sz="3500" dirty="0"/>
          </a:p>
          <a:p>
            <a:pPr algn="just">
              <a:buFont typeface="Wingdings" pitchFamily="2" charset="2"/>
              <a:buChar char="§"/>
            </a:pPr>
            <a:r>
              <a:rPr lang="sr-Cyrl-RS" sz="3500" dirty="0" smtClean="0"/>
              <a:t>он није </a:t>
            </a:r>
            <a:r>
              <a:rPr lang="sr-Cyrl-RS" sz="3500" dirty="0"/>
              <a:t>самостални основ наслеђивања ни у једном савременом правном </a:t>
            </a:r>
            <a:r>
              <a:rPr lang="sr-Cyrl-RS" sz="3500" dirty="0" smtClean="0"/>
              <a:t>систему, </a:t>
            </a:r>
            <a:r>
              <a:rPr lang="sr-Cyrl-RS" sz="3500" dirty="0"/>
              <a:t>јер може довести до неправичних решења.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3500" dirty="0"/>
              <a:t>п</a:t>
            </a:r>
            <a:r>
              <a:rPr lang="sr-Cyrl-RS" sz="3500" dirty="0" smtClean="0"/>
              <a:t>римењује се </a:t>
            </a:r>
            <a:r>
              <a:rPr lang="sr-Cyrl-RS" sz="3500" dirty="0"/>
              <a:t>у немачком праву почев од четвртог наследног реда</a:t>
            </a:r>
            <a:r>
              <a:rPr lang="sr-Cyrl-RS" sz="3200" dirty="0"/>
              <a:t>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55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7448" cy="990600"/>
          </a:xfrm>
        </p:spPr>
        <p:txBody>
          <a:bodyPr>
            <a:noAutofit/>
          </a:bodyPr>
          <a:lstStyle/>
          <a:p>
            <a:pPr algn="ctr"/>
            <a:r>
              <a:rPr lang="sr-Cyrl-RS" sz="3400" b="1" dirty="0"/>
              <a:t>Законски наследници </a:t>
            </a:r>
            <a:r>
              <a:rPr lang="sr-Cyrl-RS" sz="3400" b="1" dirty="0" smtClean="0"/>
              <a:t/>
            </a:r>
            <a:br>
              <a:rPr lang="sr-Cyrl-RS" sz="3400" b="1" dirty="0" smtClean="0"/>
            </a:br>
            <a:r>
              <a:rPr lang="sr-Cyrl-RS" sz="3400" b="1" dirty="0" smtClean="0"/>
              <a:t>првог наследног </a:t>
            </a:r>
            <a:r>
              <a:rPr lang="sr-Cyrl-RS" sz="3400" b="1" dirty="0"/>
              <a:t>реда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 algn="just"/>
            <a:r>
              <a:rPr lang="sr-Cyrl-RS" sz="2000" dirty="0"/>
              <a:t>О</a:t>
            </a:r>
            <a:r>
              <a:rPr lang="sr-Cyrl-RS" sz="2000" dirty="0" smtClean="0"/>
              <a:t>ставиочева </a:t>
            </a:r>
            <a:r>
              <a:rPr lang="sr-Cyrl-RS" sz="2000" b="1" i="1" dirty="0"/>
              <a:t>деца и остали потомци</a:t>
            </a:r>
            <a:r>
              <a:rPr lang="sr-Cyrl-RS" sz="2000" b="1" dirty="0"/>
              <a:t> </a:t>
            </a:r>
            <a:r>
              <a:rPr lang="sr-Cyrl-RS" sz="2000" dirty="0"/>
              <a:t>улазе у </a:t>
            </a:r>
            <a:r>
              <a:rPr lang="sr-Cyrl-RS" sz="2000" b="1" i="1" dirty="0"/>
              <a:t>први законски наследни </a:t>
            </a:r>
            <a:r>
              <a:rPr lang="sr-Cyrl-RS" sz="2000" b="1" i="1" dirty="0" smtClean="0"/>
              <a:t>ре</a:t>
            </a:r>
            <a:r>
              <a:rPr lang="sr-Cyrl-RS" sz="2000" i="1" dirty="0" smtClean="0"/>
              <a:t>д</a:t>
            </a:r>
            <a:r>
              <a:rPr lang="sr-Cyrl-RS" sz="2000" i="1" dirty="0"/>
              <a:t> </a:t>
            </a:r>
            <a:r>
              <a:rPr lang="sr-Cyrl-RS" sz="2000" dirty="0" smtClean="0"/>
              <a:t>у </a:t>
            </a:r>
            <a:r>
              <a:rPr lang="sr-Cyrl-RS" sz="2000" dirty="0"/>
              <a:t>свим савременим законодавствима</a:t>
            </a:r>
            <a:r>
              <a:rPr lang="sr-Cyrl-RS" sz="2000" dirty="0" smtClean="0"/>
              <a:t>. </a:t>
            </a:r>
            <a:r>
              <a:rPr lang="sr-Cyrl-RS" sz="2000" dirty="0"/>
              <a:t>Између оставиочеве деце, заоставштина  се дели  на једнаке делове (односно остатак заоставштине, када </a:t>
            </a:r>
            <a:r>
              <a:rPr lang="sr-Cyrl-RS" sz="2000" dirty="0" smtClean="0"/>
              <a:t> </a:t>
            </a:r>
            <a:r>
              <a:rPr lang="sr-Cyrl-RS" sz="2000" dirty="0"/>
              <a:t>на наслеђе конкурише и брачни друг). Даље потомство деце наслеђује по праву представљања, чија је примена у овом наследном реду неограничена.</a:t>
            </a:r>
            <a:endParaRPr lang="en-US" sz="2000" dirty="0"/>
          </a:p>
          <a:p>
            <a:pPr algn="just"/>
            <a:r>
              <a:rPr lang="sr-Cyrl-RS" sz="2000" dirty="0"/>
              <a:t>Наследно-правни положај оставиочеве деце и потомака у свим земљама </a:t>
            </a:r>
            <a:r>
              <a:rPr lang="sr-Cyrl-RS" sz="2000" i="1" dirty="0"/>
              <a:t>није идентичан</a:t>
            </a:r>
            <a:r>
              <a:rPr lang="sr-Cyrl-RS" sz="2000" dirty="0"/>
              <a:t>, с обзиром да он директно зависи од наследноправног положаја оставиочевог супружника, који у зависности од земље различит.</a:t>
            </a:r>
            <a:endParaRPr lang="en-US" sz="2000" dirty="0"/>
          </a:p>
          <a:p>
            <a:pPr algn="just"/>
            <a:r>
              <a:rPr lang="sr-Cyrl-RS" sz="2000" b="1" i="1" dirty="0"/>
              <a:t>Супружник оставиоца </a:t>
            </a:r>
            <a:r>
              <a:rPr lang="sr-Cyrl-RS" sz="2000" dirty="0" smtClean="0"/>
              <a:t>улази </a:t>
            </a:r>
            <a:r>
              <a:rPr lang="sr-Cyrl-RS" sz="2000" dirty="0"/>
              <a:t>у први законски наследни </a:t>
            </a:r>
            <a:r>
              <a:rPr lang="sr-Cyrl-RS" sz="2000" dirty="0" smtClean="0"/>
              <a:t>ред и позива се на наслеђе  </a:t>
            </a:r>
            <a:r>
              <a:rPr lang="sr-Cyrl-RS" sz="2000" dirty="0"/>
              <a:t>истовремено са децом оставиоца (односно са њиховим даљим потомцима, уколико има места примени права </a:t>
            </a:r>
            <a:r>
              <a:rPr lang="sr-Cyrl-RS" sz="2000" dirty="0" smtClean="0"/>
              <a:t>представљања);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48377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990600"/>
          </a:xfrm>
        </p:spPr>
        <p:txBody>
          <a:bodyPr>
            <a:noAutofit/>
          </a:bodyPr>
          <a:lstStyle/>
          <a:p>
            <a:pPr algn="ctr"/>
            <a:r>
              <a:rPr lang="sr-Cyrl-RS" sz="3400" b="1" dirty="0"/>
              <a:t>Законски </a:t>
            </a:r>
            <a:r>
              <a:rPr lang="sr-Cyrl-RS" sz="3400" b="1" dirty="0" smtClean="0"/>
              <a:t>наследници</a:t>
            </a:r>
            <a:br>
              <a:rPr lang="sr-Cyrl-RS" sz="3400" b="1" dirty="0" smtClean="0"/>
            </a:br>
            <a:r>
              <a:rPr lang="sr-Cyrl-RS" sz="3400" b="1" dirty="0" smtClean="0"/>
              <a:t> првог наследног </a:t>
            </a:r>
            <a:r>
              <a:rPr lang="sr-Cyrl-RS" sz="3400" b="1" dirty="0"/>
              <a:t>реда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i="1" dirty="0"/>
              <a:t>У аустријском праву</a:t>
            </a:r>
            <a:r>
              <a:rPr lang="sr-Cyrl-RS" sz="2000" dirty="0"/>
              <a:t> -  када супружник оставиоца конкурише на наслеђе са  децом, односно њиховим даљим потомцима, може наследити 1/3 </a:t>
            </a:r>
            <a:r>
              <a:rPr lang="sr-Cyrl-RS" sz="2000" dirty="0" smtClean="0"/>
              <a:t>заоставштине, а деца оставиоца деле </a:t>
            </a:r>
            <a:r>
              <a:rPr lang="sr-Cyrl-RS" sz="2000" dirty="0"/>
              <a:t>преостале 2/3 </a:t>
            </a:r>
            <a:r>
              <a:rPr lang="sr-Cyrl-RS" sz="2000" dirty="0" smtClean="0"/>
              <a:t>заоставштине;</a:t>
            </a:r>
            <a:endParaRPr lang="en-US" sz="2000" dirty="0"/>
          </a:p>
          <a:p>
            <a:pPr algn="just"/>
            <a:r>
              <a:rPr lang="sr-Cyrl-RS" sz="2000" i="1" dirty="0"/>
              <a:t>У немачком праву- </a:t>
            </a:r>
            <a:r>
              <a:rPr lang="sr-Cyrl-RS" sz="2000" dirty="0"/>
              <a:t>супружник оставиоца  добија</a:t>
            </a:r>
            <a:r>
              <a:rPr lang="sr-Cyrl-RS" sz="2000" i="1" dirty="0"/>
              <a:t> </a:t>
            </a:r>
            <a:r>
              <a:rPr lang="sr-Cyrl-RS" sz="2000" dirty="0"/>
              <a:t> 1/4 заоставштине, </a:t>
            </a:r>
            <a:r>
              <a:rPr lang="sr-Cyrl-RS" sz="2000" dirty="0" smtClean="0"/>
              <a:t>а деца </a:t>
            </a:r>
            <a:r>
              <a:rPr lang="sr-Cyrl-RS" sz="2000" dirty="0"/>
              <a:t>оставиоца деле преостале 3/4 заоставштине</a:t>
            </a:r>
            <a:r>
              <a:rPr lang="sr-Cyrl-RS" sz="2000" dirty="0" smtClean="0"/>
              <a:t>;</a:t>
            </a:r>
            <a:endParaRPr lang="sr-Cyrl-RS" sz="2000" i="1" dirty="0" smtClean="0"/>
          </a:p>
          <a:p>
            <a:pPr algn="just"/>
            <a:r>
              <a:rPr lang="sr-Cyrl-RS" sz="2000" i="1" dirty="0" smtClean="0"/>
              <a:t>У </a:t>
            </a:r>
            <a:r>
              <a:rPr lang="sr-Cyrl-RS" sz="2000" i="1" dirty="0"/>
              <a:t>праву Швајцарске- </a:t>
            </a:r>
            <a:r>
              <a:rPr lang="sr-Cyrl-RS" sz="2000" dirty="0" smtClean="0"/>
              <a:t>када  </a:t>
            </a:r>
            <a:r>
              <a:rPr lang="sr-Cyrl-RS" sz="2000" dirty="0"/>
              <a:t>наслеђује у првом наследном </a:t>
            </a:r>
            <a:r>
              <a:rPr lang="sr-Cyrl-RS" sz="2000" dirty="0" smtClean="0"/>
              <a:t>реду</a:t>
            </a:r>
            <a:r>
              <a:rPr lang="sr-Cyrl-RS" sz="2000" dirty="0"/>
              <a:t> супружник оставиоца</a:t>
            </a:r>
            <a:r>
              <a:rPr lang="sr-Cyrl-RS" sz="2000" dirty="0" smtClean="0"/>
              <a:t> </a:t>
            </a:r>
            <a:r>
              <a:rPr lang="sr-Cyrl-RS" sz="2000" dirty="0"/>
              <a:t>може наследити </a:t>
            </a:r>
            <a:r>
              <a:rPr lang="sr-Cyrl-RS" sz="2000" dirty="0" smtClean="0"/>
              <a:t>1/2 </a:t>
            </a:r>
            <a:r>
              <a:rPr lang="sr-Cyrl-RS" sz="2000" dirty="0"/>
              <a:t>заоставштине (тако да деци као законским наследницима првог наследног реда преостаје 1/2 заоставштина коју они деле на једнаке делове). </a:t>
            </a:r>
            <a:endParaRPr lang="en-US" sz="2000" dirty="0"/>
          </a:p>
          <a:p>
            <a:pPr algn="just"/>
            <a:r>
              <a:rPr lang="sr-Cyrl-RS" sz="2000" dirty="0" smtClean="0"/>
              <a:t>У </a:t>
            </a:r>
            <a:r>
              <a:rPr lang="sr-Cyrl-RS" sz="2000" dirty="0"/>
              <a:t>свим овим земљама цела заоставштина ће се делити између првостепених потомака оставиоца уколико </a:t>
            </a:r>
            <a:r>
              <a:rPr lang="sr-Cyrl-RS" sz="2000" dirty="0" smtClean="0"/>
              <a:t>супружник оставиоца </a:t>
            </a:r>
            <a:r>
              <a:rPr lang="sr-Cyrl-RS" sz="2000" dirty="0"/>
              <a:t>не конкурише на наслеђе</a:t>
            </a:r>
            <a:r>
              <a:rPr lang="sr-Cyrl-R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614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RS" sz="3400" b="1" dirty="0"/>
              <a:t>Законски наследници </a:t>
            </a:r>
            <a:r>
              <a:rPr lang="sr-Cyrl-RS" sz="3400" b="1" dirty="0" smtClean="0"/>
              <a:t/>
            </a:r>
            <a:br>
              <a:rPr lang="sr-Cyrl-RS" sz="3400" b="1" dirty="0" smtClean="0"/>
            </a:br>
            <a:r>
              <a:rPr lang="sr-Cyrl-RS" sz="3400" b="1" dirty="0" smtClean="0"/>
              <a:t>првог наследног </a:t>
            </a:r>
            <a:r>
              <a:rPr lang="sr-Cyrl-RS" sz="3400" b="1" dirty="0"/>
              <a:t>реда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97952" cy="4800600"/>
          </a:xfrm>
        </p:spPr>
        <p:txBody>
          <a:bodyPr>
            <a:normAutofit/>
          </a:bodyPr>
          <a:lstStyle/>
          <a:p>
            <a:pPr algn="just"/>
            <a:r>
              <a:rPr lang="sr-Cyrl-RS" sz="2000" i="1" dirty="0"/>
              <a:t>Према Француском грађанском </a:t>
            </a:r>
            <a:r>
              <a:rPr lang="sr-Cyrl-RS" sz="2000" i="1" dirty="0" smtClean="0"/>
              <a:t>законику</a:t>
            </a:r>
            <a:r>
              <a:rPr lang="sr-Cyrl-RS" sz="2000" dirty="0" smtClean="0"/>
              <a:t> - преживели супружник такође </a:t>
            </a:r>
            <a:r>
              <a:rPr lang="sr-Cyrl-RS" sz="2000" dirty="0"/>
              <a:t>улази у први наследни ред </a:t>
            </a:r>
            <a:r>
              <a:rPr lang="sr-Cyrl-RS" sz="2000" dirty="0" smtClean="0"/>
              <a:t>(у </a:t>
            </a:r>
            <a:r>
              <a:rPr lang="sr-Cyrl-RS" sz="2000" dirty="0"/>
              <a:t>који  улази и сво потомство </a:t>
            </a:r>
            <a:r>
              <a:rPr lang="sr-Cyrl-RS" sz="2000" dirty="0" smtClean="0"/>
              <a:t>оставиоца);</a:t>
            </a:r>
            <a:endParaRPr lang="sr-Cyrl-RS" sz="2000" dirty="0"/>
          </a:p>
          <a:p>
            <a:pPr algn="just"/>
            <a:r>
              <a:rPr lang="sr-Cyrl-RS" sz="2000" dirty="0" smtClean="0"/>
              <a:t>Уколико </a:t>
            </a:r>
            <a:r>
              <a:rPr lang="sr-Cyrl-RS" sz="2000" dirty="0"/>
              <a:t>је потомство са </a:t>
            </a:r>
            <a:r>
              <a:rPr lang="sr-Cyrl-RS" sz="2000" dirty="0" smtClean="0"/>
              <a:t>којим супружник конкурише </a:t>
            </a:r>
            <a:r>
              <a:rPr lang="sr-Cyrl-RS" sz="2000" dirty="0"/>
              <a:t>на наслеђе  истовремено и његово потомство, он има право да изабере: </a:t>
            </a:r>
            <a:endParaRPr lang="sr-Cyrl-RS" sz="2000" dirty="0" smtClean="0"/>
          </a:p>
          <a:p>
            <a:pPr algn="just">
              <a:buFont typeface="Wingdings" pitchFamily="2" charset="2"/>
              <a:buChar char="§"/>
            </a:pPr>
            <a:r>
              <a:rPr lang="sr-Cyrl-RS" sz="2000" dirty="0" smtClean="0"/>
              <a:t>или </a:t>
            </a:r>
            <a:r>
              <a:rPr lang="sr-Cyrl-RS" sz="2000" dirty="0"/>
              <a:t>право на плодоуживање на целој заоставштини </a:t>
            </a:r>
            <a:r>
              <a:rPr lang="sr-Cyrl-RS" sz="2000" dirty="0" smtClean="0"/>
              <a:t>(када цела </a:t>
            </a:r>
            <a:r>
              <a:rPr lang="sr-Cyrl-RS" sz="2000" dirty="0"/>
              <a:t>заоставштина </a:t>
            </a:r>
            <a:r>
              <a:rPr lang="sr-Cyrl-RS" sz="2000" dirty="0" smtClean="0"/>
              <a:t>припада оставиочевој деци у својину, </a:t>
            </a:r>
            <a:r>
              <a:rPr lang="sr-Cyrl-RS" sz="2000" dirty="0"/>
              <a:t>односно њиховим потомцима по праву </a:t>
            </a:r>
            <a:r>
              <a:rPr lang="sr-Cyrl-RS" sz="2000" dirty="0" smtClean="0"/>
              <a:t>представљања)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sz="2000" dirty="0" smtClean="0"/>
              <a:t>или </a:t>
            </a:r>
            <a:r>
              <a:rPr lang="sr-Cyrl-RS" sz="2000" dirty="0"/>
              <a:t>да наследи у својину 1/4 заоставштине </a:t>
            </a:r>
            <a:r>
              <a:rPr lang="sr-Cyrl-RS" sz="2000" dirty="0" smtClean="0"/>
              <a:t>(када  </a:t>
            </a:r>
            <a:r>
              <a:rPr lang="sr-Cyrl-RS" sz="2000" dirty="0"/>
              <a:t>се преостале 3/4 заоставштине </a:t>
            </a:r>
            <a:r>
              <a:rPr lang="sr-Cyrl-RS" sz="2000" dirty="0" smtClean="0"/>
              <a:t>деле </a:t>
            </a:r>
            <a:r>
              <a:rPr lang="sr-Cyrl-RS" sz="2000" dirty="0"/>
              <a:t>између деце, односно </a:t>
            </a:r>
            <a:r>
              <a:rPr lang="sr-Cyrl-RS" sz="2000" dirty="0" smtClean="0"/>
              <a:t>потомака оставиоца).</a:t>
            </a:r>
            <a:endParaRPr lang="en-US" sz="2000" dirty="0"/>
          </a:p>
          <a:p>
            <a:pPr algn="just"/>
            <a:r>
              <a:rPr lang="sr-Cyrl-RS" sz="2000" dirty="0" smtClean="0"/>
              <a:t>Када </a:t>
            </a:r>
            <a:r>
              <a:rPr lang="sr-Cyrl-RS" sz="2000" dirty="0"/>
              <a:t>супружник оставиоца конкурише на наслеђе са  децом оставиоца, која нису истовремено и његова деца, тада нема наведено право избора; у том случају увек наслеђује у својину 1/4 заоставштине.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z="3800" b="1" dirty="0" smtClean="0"/>
              <a:t/>
            </a:r>
            <a:br>
              <a:rPr lang="sr-Cyrl-RS" sz="3800" b="1" dirty="0" smtClean="0"/>
            </a:br>
            <a:r>
              <a:rPr lang="sr-Cyrl-RS" sz="3800" b="1" dirty="0" smtClean="0"/>
              <a:t>Законски </a:t>
            </a:r>
            <a:r>
              <a:rPr lang="sr-Cyrl-RS" sz="3800" b="1" dirty="0"/>
              <a:t>наследници </a:t>
            </a:r>
            <a:r>
              <a:rPr lang="sr-Cyrl-RS" sz="3800" b="1" dirty="0" smtClean="0"/>
              <a:t/>
            </a:r>
            <a:br>
              <a:rPr lang="sr-Cyrl-RS" sz="3800" b="1" dirty="0" smtClean="0"/>
            </a:br>
            <a:r>
              <a:rPr lang="sr-Cyrl-RS" sz="3800" b="1" dirty="0" smtClean="0"/>
              <a:t>другог</a:t>
            </a:r>
            <a:r>
              <a:rPr lang="sr-Cyrl-RS" sz="3800" b="1" dirty="0"/>
              <a:t> </a:t>
            </a:r>
            <a:r>
              <a:rPr lang="sr-Cyrl-RS" sz="3800" b="1" dirty="0" smtClean="0"/>
              <a:t>наследног </a:t>
            </a:r>
            <a:r>
              <a:rPr lang="sr-Cyrl-RS" sz="3800" b="1" dirty="0"/>
              <a:t>реда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7848600" cy="4724400"/>
          </a:xfrm>
        </p:spPr>
        <p:txBody>
          <a:bodyPr>
            <a:normAutofit fontScale="32500" lnSpcReduction="20000"/>
          </a:bodyPr>
          <a:lstStyle/>
          <a:p>
            <a:pPr algn="just"/>
            <a:endParaRPr lang="sr-Cyrl-RS" sz="6200" i="1" dirty="0" smtClean="0"/>
          </a:p>
          <a:p>
            <a:pPr algn="just">
              <a:lnSpc>
                <a:spcPts val="2400"/>
              </a:lnSpc>
            </a:pPr>
            <a:r>
              <a:rPr lang="sr-Cyrl-RS" sz="6200" b="1" i="1" dirty="0" smtClean="0"/>
              <a:t>Други </a:t>
            </a:r>
            <a:r>
              <a:rPr lang="sr-Cyrl-RS" sz="6200" b="1" i="1" dirty="0"/>
              <a:t>наследни ред </a:t>
            </a:r>
            <a:r>
              <a:rPr lang="sr-Cyrl-RS" sz="6200" dirty="0"/>
              <a:t>чини </a:t>
            </a:r>
            <a:r>
              <a:rPr lang="sr-Cyrl-RS" sz="6200" b="1" dirty="0"/>
              <a:t>супружник оставиоца </a:t>
            </a:r>
            <a:r>
              <a:rPr lang="sr-Cyrl-RS" sz="6200" dirty="0"/>
              <a:t>(када не наслеђује у првом наследном реду), </a:t>
            </a:r>
            <a:r>
              <a:rPr lang="sr-Cyrl-RS" sz="6200" b="1" dirty="0"/>
              <a:t>родитељи оставиоца </a:t>
            </a:r>
            <a:r>
              <a:rPr lang="sr-Cyrl-RS" sz="6200" dirty="0"/>
              <a:t>и </a:t>
            </a:r>
            <a:r>
              <a:rPr lang="sr-Cyrl-RS" sz="6200" b="1" dirty="0"/>
              <a:t>њихово потомство. </a:t>
            </a:r>
            <a:endParaRPr lang="en-US" sz="6200" b="1" dirty="0"/>
          </a:p>
          <a:p>
            <a:pPr algn="just">
              <a:lnSpc>
                <a:spcPts val="2400"/>
              </a:lnSpc>
            </a:pPr>
            <a:r>
              <a:rPr lang="sr-Cyrl-RS" sz="6200" i="1" dirty="0"/>
              <a:t>У праву Швајцарске</a:t>
            </a:r>
            <a:r>
              <a:rPr lang="sr-Cyrl-RS" sz="6200" dirty="0"/>
              <a:t> наследни део </a:t>
            </a:r>
            <a:r>
              <a:rPr lang="sr-Cyrl-RS" sz="6200" dirty="0" smtClean="0"/>
              <a:t>супружника оставиоца износи </a:t>
            </a:r>
            <a:r>
              <a:rPr lang="sr-Cyrl-RS" sz="6200" dirty="0"/>
              <a:t>3/4 заоставштине, а преосталу 1/4 заоставштине деле родитељи, односно њихово потомство по праву представљања које се у овом наследном реду примењује неограничено. </a:t>
            </a:r>
            <a:endParaRPr lang="sr-Cyrl-RS" sz="6200" dirty="0" smtClean="0"/>
          </a:p>
          <a:p>
            <a:pPr algn="just">
              <a:lnSpc>
                <a:spcPts val="2400"/>
              </a:lnSpc>
            </a:pPr>
            <a:r>
              <a:rPr lang="sr-Cyrl-RS" sz="6200" dirty="0" smtClean="0"/>
              <a:t>У </a:t>
            </a:r>
            <a:r>
              <a:rPr lang="sr-Cyrl-RS" sz="6200" dirty="0"/>
              <a:t>праву </a:t>
            </a:r>
            <a:r>
              <a:rPr lang="sr-Cyrl-RS" sz="6200" i="1" dirty="0"/>
              <a:t>Немачке</a:t>
            </a:r>
            <a:r>
              <a:rPr lang="sr-Cyrl-RS" sz="6200" dirty="0"/>
              <a:t>,</a:t>
            </a:r>
            <a:r>
              <a:rPr lang="sr-Cyrl-RS" sz="6200" i="1" dirty="0"/>
              <a:t> Словеније</a:t>
            </a:r>
            <a:r>
              <a:rPr lang="sr-Cyrl-RS" sz="6200" dirty="0"/>
              <a:t>, </a:t>
            </a:r>
            <a:r>
              <a:rPr lang="sr-Cyrl-RS" sz="6200" i="1" dirty="0"/>
              <a:t>Македоније</a:t>
            </a:r>
            <a:r>
              <a:rPr lang="sr-Cyrl-RS" sz="6200" dirty="0"/>
              <a:t>, као и у праву </a:t>
            </a:r>
            <a:r>
              <a:rPr lang="sr-Cyrl-RS" sz="6200" i="1" dirty="0"/>
              <a:t>Србије</a:t>
            </a:r>
            <a:r>
              <a:rPr lang="sr-Cyrl-RS" sz="6200" dirty="0"/>
              <a:t>,  законски наследни део супружника  у другом наследном реду износи 1/2 заоставштине, док се преостала половина заоставштине дели између оставиочевих родитеља, односно њихових потомака по праву представљања, чија је примена у овом наследном реду неограничена.</a:t>
            </a:r>
            <a:endParaRPr lang="en-US" sz="62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38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RS" sz="3400" b="1" dirty="0"/>
              <a:t>Законски наследници </a:t>
            </a:r>
            <a:r>
              <a:rPr lang="sr-Cyrl-RS" sz="3400" b="1" dirty="0" smtClean="0"/>
              <a:t/>
            </a:r>
            <a:br>
              <a:rPr lang="sr-Cyrl-RS" sz="3400" b="1" dirty="0" smtClean="0"/>
            </a:br>
            <a:r>
              <a:rPr lang="sr-Cyrl-RS" sz="3400" b="1" dirty="0" smtClean="0"/>
              <a:t>другог наследног </a:t>
            </a:r>
            <a:r>
              <a:rPr lang="sr-Cyrl-RS" sz="3400" b="1" dirty="0"/>
              <a:t>реда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/>
              <a:t>У ситуацији да умрли родитељ (или родитељ који из неког другог разлога не наслеђује) нема свог потомства, његов део припашће другом родитељу, а уколико ни он није жив, наследиће његови потомци по праву представљања. Тек у случају када иза оставиоца није остао брачни друг, оставиочеви родитељи ће поделити целу заоставштину на једнаке делове, при чему и овде важи правило према којем се и њихови потомци могу позивати на наслеђе по праву представљања неограничено</a:t>
            </a:r>
            <a:r>
              <a:rPr lang="sr-Cyrl-RS" sz="1800" dirty="0"/>
              <a:t>. </a:t>
            </a:r>
            <a:endParaRPr lang="sr-Cyrl-RS" sz="2000" dirty="0" smtClean="0"/>
          </a:p>
          <a:p>
            <a:pPr algn="just"/>
            <a:r>
              <a:rPr lang="sr-Cyrl-RS" sz="2000" dirty="0" smtClean="0"/>
              <a:t>У  свим овим правима (осим у праву Немачке), супружник оставиоца као наследник другог законског наследног реда, може наследити целу заоставштину уколико су оба родитеља оставиоца умрла пре оставиоца (или из других разлога не наслеђују), а нису иза себе оставили потомке. </a:t>
            </a:r>
            <a:endParaRPr lang="en-US" sz="2000" dirty="0" smtClean="0"/>
          </a:p>
          <a:p>
            <a:pPr algn="just"/>
            <a:endParaRPr lang="sr-Cyrl-RS" sz="20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3800" b="1" dirty="0" smtClean="0"/>
              <a:t/>
            </a:r>
            <a:br>
              <a:rPr lang="sr-Cyrl-RS" sz="3800" b="1" dirty="0" smtClean="0"/>
            </a:br>
            <a:r>
              <a:rPr lang="sr-Cyrl-RS" sz="3800" b="1" dirty="0" smtClean="0"/>
              <a:t>Законски </a:t>
            </a:r>
            <a:r>
              <a:rPr lang="sr-Cyrl-RS" sz="3800" b="1" dirty="0"/>
              <a:t>наследници </a:t>
            </a:r>
            <a:r>
              <a:rPr lang="sr-Cyrl-RS" sz="3800" b="1" dirty="0" smtClean="0"/>
              <a:t/>
            </a:r>
            <a:br>
              <a:rPr lang="sr-Cyrl-RS" sz="3800" b="1" dirty="0" smtClean="0"/>
            </a:br>
            <a:r>
              <a:rPr lang="sr-Cyrl-RS" sz="3800" b="1" dirty="0" smtClean="0"/>
              <a:t>трећег наследног реда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24000"/>
            <a:ext cx="8156448" cy="51816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b="1" i="1" dirty="0" smtClean="0"/>
              <a:t>У трећем </a:t>
            </a:r>
            <a:r>
              <a:rPr lang="sr-Cyrl-RS" b="1" i="1" dirty="0"/>
              <a:t>законском наследном реду </a:t>
            </a:r>
            <a:r>
              <a:rPr lang="sr-Cyrl-RS" dirty="0" smtClean="0"/>
              <a:t>заоставштина се дели на </a:t>
            </a:r>
            <a:r>
              <a:rPr lang="sr-Cyrl-RS" dirty="0"/>
              <a:t>једнаке делове између родоначелника овог наследног реда, односно </a:t>
            </a:r>
            <a:r>
              <a:rPr lang="sr-Cyrl-RS" b="1" i="1" dirty="0"/>
              <a:t>деда и баба </a:t>
            </a:r>
            <a:r>
              <a:rPr lang="sr-Cyrl-RS" b="1" i="1" dirty="0" smtClean="0"/>
              <a:t>оставиоца</a:t>
            </a:r>
            <a:r>
              <a:rPr lang="sr-Cyrl-RS" dirty="0" smtClean="0"/>
              <a:t>; </a:t>
            </a:r>
            <a:r>
              <a:rPr lang="sr-Cyrl-RS" i="1" dirty="0" smtClean="0"/>
              <a:t>њихово потомство </a:t>
            </a:r>
            <a:r>
              <a:rPr lang="sr-Cyrl-RS" dirty="0" smtClean="0"/>
              <a:t>се позива  </a:t>
            </a:r>
            <a:r>
              <a:rPr lang="sr-Cyrl-RS" dirty="0"/>
              <a:t>на </a:t>
            </a:r>
            <a:r>
              <a:rPr lang="sr-Cyrl-RS" dirty="0" smtClean="0"/>
              <a:t>наслеђе по </a:t>
            </a:r>
            <a:r>
              <a:rPr lang="sr-Cyrl-RS" dirty="0"/>
              <a:t>принципу представљања, чија је примена неограничена и у овом наследном реду. </a:t>
            </a:r>
            <a:endParaRPr lang="sr-Cyrl-RS" dirty="0" smtClean="0"/>
          </a:p>
          <a:p>
            <a:pPr algn="just">
              <a:buFont typeface="Wingdings" pitchFamily="2" charset="2"/>
              <a:buChar char="§"/>
            </a:pPr>
            <a:r>
              <a:rPr lang="sr-Cyrl-RS" dirty="0"/>
              <a:t>у</a:t>
            </a:r>
            <a:r>
              <a:rPr lang="sr-Cyrl-RS" dirty="0" smtClean="0"/>
              <a:t>колико </a:t>
            </a:r>
            <a:r>
              <a:rPr lang="sr-Cyrl-RS" dirty="0"/>
              <a:t>неко од деда и баба није жив у моменту смрти оставиоца (или из других разлога не наслеђује), а нема потомака, део заоставштине који би му припао да је надживео оставиоца припашће другом претку из исте </a:t>
            </a:r>
            <a:r>
              <a:rPr lang="sr-Cyrl-RS" dirty="0" smtClean="0"/>
              <a:t>лозе; </a:t>
            </a:r>
          </a:p>
          <a:p>
            <a:pPr algn="just">
              <a:buFont typeface="Wingdings" pitchFamily="2" charset="2"/>
              <a:buChar char="§"/>
            </a:pPr>
            <a:r>
              <a:rPr lang="sr-Cyrl-RS" dirty="0" smtClean="0"/>
              <a:t>ако </a:t>
            </a:r>
            <a:r>
              <a:rPr lang="sr-Cyrl-RS" dirty="0"/>
              <a:t>су и деда и баба из једне лозе умрли пре оставиоца, а немају потомака, онда ће део заоставштине који би им припао да су надживели оставиоца наследити деда и баба из друге лозе, односно њихово потомство по праву представљања. </a:t>
            </a:r>
            <a:endParaRPr lang="sr-Cyrl-RS" dirty="0" smtClean="0"/>
          </a:p>
          <a:p>
            <a:pPr algn="just"/>
            <a:r>
              <a:rPr lang="sr-Cyrl-RS" dirty="0"/>
              <a:t>Н</a:t>
            </a:r>
            <a:r>
              <a:rPr lang="sr-Cyrl-RS" dirty="0" smtClean="0"/>
              <a:t>аведена </a:t>
            </a:r>
            <a:r>
              <a:rPr lang="sr-Cyrl-RS" dirty="0"/>
              <a:t>правила законског наслеђивања предвиђају поједина </a:t>
            </a:r>
            <a:r>
              <a:rPr lang="sr-Cyrl-RS" dirty="0" smtClean="0"/>
              <a:t>савремена </a:t>
            </a:r>
            <a:r>
              <a:rPr lang="sr-Cyrl-RS" dirty="0"/>
              <a:t>права, попут права </a:t>
            </a:r>
            <a:r>
              <a:rPr lang="sr-Cyrl-RS" i="1" dirty="0"/>
              <a:t>Швајцарске, </a:t>
            </a:r>
            <a:r>
              <a:rPr lang="sr-Cyrl-RS" i="1" dirty="0" smtClean="0"/>
              <a:t>Хрватске</a:t>
            </a:r>
            <a:r>
              <a:rPr lang="sr-Cyrl-RS" i="1" dirty="0"/>
              <a:t>, Македоније, </a:t>
            </a:r>
            <a:r>
              <a:rPr lang="sr-Cyrl-RS" i="1" dirty="0" smtClean="0"/>
              <a:t>Словеније</a:t>
            </a:r>
            <a:r>
              <a:rPr lang="sr-Cyrl-RS" dirty="0"/>
              <a:t>, те </a:t>
            </a:r>
            <a:r>
              <a:rPr lang="sr-Cyrl-RS" dirty="0" smtClean="0"/>
              <a:t>српског </a:t>
            </a:r>
            <a:r>
              <a:rPr lang="sr-Cyrl-RS" dirty="0"/>
              <a:t>права. </a:t>
            </a:r>
            <a:endParaRPr lang="sr-Cyrl-RS" dirty="0" smtClean="0"/>
          </a:p>
          <a:p>
            <a:pPr algn="just"/>
            <a:r>
              <a:rPr lang="sr-Cyrl-RS" dirty="0" smtClean="0"/>
              <a:t>(</a:t>
            </a:r>
            <a:r>
              <a:rPr lang="sr-Cyrl-RS" dirty="0"/>
              <a:t>У Швајцарској, Македонији, </a:t>
            </a:r>
            <a:r>
              <a:rPr lang="sr-Cyrl-RS" dirty="0" smtClean="0"/>
              <a:t>Словенији </a:t>
            </a:r>
            <a:r>
              <a:rPr lang="sr-Cyrl-RS" dirty="0"/>
              <a:t>закључно са наведеним законским наследним редом се завршава законско наслеђивање, односно круг потенцијалних законских наследника).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8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143</TotalTime>
  <Words>1534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Законски ред наслеђивања у савременим правним системима</vt:lpstr>
      <vt:lpstr>Модалитети парентеларног система:</vt:lpstr>
      <vt:lpstr>Модалитети парентеларног система:</vt:lpstr>
      <vt:lpstr>Законски наследници  првог наследног реда</vt:lpstr>
      <vt:lpstr>Законски наследници  првог наследног реда</vt:lpstr>
      <vt:lpstr>Законски наследници  првог наследног реда</vt:lpstr>
      <vt:lpstr> Законски наследници  другог наследног реда </vt:lpstr>
      <vt:lpstr>Законски наследници  другог наследног реда</vt:lpstr>
      <vt:lpstr> Законски наследници  трећег наследног реда </vt:lpstr>
      <vt:lpstr>Законски наследници  трећег наследног реда</vt:lpstr>
      <vt:lpstr>Законски наследници  четвртог наследног реда</vt:lpstr>
      <vt:lpstr> Ванбрачни партнери  као законски наследници </vt:lpstr>
      <vt:lpstr>Ванбрачни партнери  као законски наследници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Законски ред наслеђивања у савременим правним системима</dc:title>
  <dc:creator>Voja</dc:creator>
  <cp:lastModifiedBy>Voja</cp:lastModifiedBy>
  <cp:revision>28</cp:revision>
  <dcterms:created xsi:type="dcterms:W3CDTF">2020-04-17T09:36:17Z</dcterms:created>
  <dcterms:modified xsi:type="dcterms:W3CDTF">2020-04-17T11:59:59Z</dcterms:modified>
</cp:coreProperties>
</file>