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8" r:id="rId3"/>
    <p:sldId id="260" r:id="rId4"/>
    <p:sldId id="259" r:id="rId5"/>
    <p:sldId id="270" r:id="rId6"/>
    <p:sldId id="269" r:id="rId7"/>
    <p:sldId id="262" r:id="rId8"/>
    <p:sldId id="263" r:id="rId9"/>
    <p:sldId id="271" r:id="rId10"/>
    <p:sldId id="264" r:id="rId11"/>
    <p:sldId id="265" r:id="rId12"/>
    <p:sldId id="266" r:id="rId13"/>
    <p:sldId id="268"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0A1B00-85C5-47E8-B52B-4E3B593900D0}" type="datetimeFigureOut">
              <a:rPr lang="en-US" smtClean="0"/>
              <a:t>4/30/2020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049402-665A-4FDA-93DA-4497E5E07BC5}" type="slidenum">
              <a:rPr lang="en-US" smtClean="0"/>
              <a:t>‹#›</a:t>
            </a:fld>
            <a:endParaRPr lang="en-US"/>
          </a:p>
        </p:txBody>
      </p:sp>
    </p:spTree>
    <p:extLst>
      <p:ext uri="{BB962C8B-B14F-4D97-AF65-F5344CB8AC3E}">
        <p14:creationId xmlns:p14="http://schemas.microsoft.com/office/powerpoint/2010/main" val="3425406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49A9136B-D5DD-412C-A9C0-644C4370DAF2}" type="datetimeFigureOut">
              <a:rPr lang="en-US" smtClean="0"/>
              <a:t>4/30/2020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BE2FA4C-A9DB-4C72-AC56-F8F76C3E38A6}"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A9136B-D5DD-412C-A9C0-644C4370DAF2}"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E2FA4C-A9DB-4C72-AC56-F8F76C3E38A6}"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A9136B-D5DD-412C-A9C0-644C4370DAF2}"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E2FA4C-A9DB-4C72-AC56-F8F76C3E38A6}"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A9136B-D5DD-412C-A9C0-644C4370DAF2}"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E2FA4C-A9DB-4C72-AC56-F8F76C3E38A6}"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A9136B-D5DD-412C-A9C0-644C4370DAF2}"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E2FA4C-A9DB-4C72-AC56-F8F76C3E38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A9136B-D5DD-412C-A9C0-644C4370DAF2}"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E2FA4C-A9DB-4C72-AC56-F8F76C3E38A6}"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9A9136B-D5DD-412C-A9C0-644C4370DAF2}" type="datetimeFigureOut">
              <a:rPr lang="en-US" smtClean="0"/>
              <a:t>4/30/2020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E2FA4C-A9DB-4C72-AC56-F8F76C3E38A6}"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9A9136B-D5DD-412C-A9C0-644C4370DAF2}" type="datetimeFigureOut">
              <a:rPr lang="en-US" smtClean="0"/>
              <a:t>4/30/2020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E2FA4C-A9DB-4C72-AC56-F8F76C3E38A6}"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9136B-D5DD-412C-A9C0-644C4370DAF2}" type="datetimeFigureOut">
              <a:rPr lang="en-US" smtClean="0"/>
              <a:t>4/30/2020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E2FA4C-A9DB-4C72-AC56-F8F76C3E38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9136B-D5DD-412C-A9C0-644C4370DAF2}"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E2FA4C-A9DB-4C72-AC56-F8F76C3E38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9136B-D5DD-412C-A9C0-644C4370DAF2}"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E2FA4C-A9DB-4C72-AC56-F8F76C3E38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49A9136B-D5DD-412C-A9C0-644C4370DAF2}" type="datetimeFigureOut">
              <a:rPr lang="en-US" smtClean="0"/>
              <a:t>4/30/2020</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BE2FA4C-A9DB-4C72-AC56-F8F76C3E38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387737"/>
            <a:ext cx="8381999" cy="1731982"/>
          </a:xfrm>
        </p:spPr>
        <p:txBody>
          <a:bodyPr>
            <a:normAutofit fontScale="90000"/>
          </a:bodyPr>
          <a:lstStyle/>
          <a:p>
            <a:r>
              <a:rPr lang="sr-Cyrl-RS" dirty="0" smtClean="0"/>
              <a:t>Правни положај нужних наследника  у </a:t>
            </a:r>
            <a:r>
              <a:rPr lang="sr-Cyrl-RS" dirty="0" smtClean="0"/>
              <a:t>савременим правним системима</a:t>
            </a:r>
            <a:endParaRPr lang="en-US" dirty="0"/>
          </a:p>
        </p:txBody>
      </p:sp>
      <p:sp>
        <p:nvSpPr>
          <p:cNvPr id="3" name="Subtitle 2"/>
          <p:cNvSpPr>
            <a:spLocks noGrp="1"/>
          </p:cNvSpPr>
          <p:nvPr>
            <p:ph type="subTitle" idx="1"/>
          </p:nvPr>
        </p:nvSpPr>
        <p:spPr>
          <a:xfrm>
            <a:off x="3505200" y="3810000"/>
            <a:ext cx="6400800" cy="1752600"/>
          </a:xfrm>
        </p:spPr>
        <p:txBody>
          <a:bodyPr/>
          <a:lstStyle/>
          <a:p>
            <a:pPr marL="342900" indent="-342900" algn="l">
              <a:buFont typeface="Wingdings" pitchFamily="2" charset="2"/>
              <a:buChar char="Ø"/>
            </a:pPr>
            <a:r>
              <a:rPr lang="sr-Cyrl-RS" i="1" dirty="0" smtClean="0"/>
              <a:t>Круг нужних наследника</a:t>
            </a:r>
          </a:p>
          <a:p>
            <a:pPr marL="342900" indent="-342900" algn="l">
              <a:buFont typeface="Wingdings" pitchFamily="2" charset="2"/>
              <a:buChar char="Ø"/>
            </a:pPr>
            <a:r>
              <a:rPr lang="sr-Cyrl-RS" i="1" dirty="0" smtClean="0"/>
              <a:t>Величина нужног дела</a:t>
            </a:r>
          </a:p>
          <a:p>
            <a:pPr marL="342900" indent="-342900" algn="l">
              <a:buFont typeface="Wingdings" pitchFamily="2" charset="2"/>
              <a:buChar char="Ø"/>
            </a:pPr>
            <a:r>
              <a:rPr lang="sr-Cyrl-RS" i="1" dirty="0" smtClean="0"/>
              <a:t>Разбаштињење нужних наследника</a:t>
            </a:r>
            <a:endParaRPr lang="en-US" i="1" dirty="0"/>
          </a:p>
        </p:txBody>
      </p:sp>
      <p:sp>
        <p:nvSpPr>
          <p:cNvPr id="4" name="Footer Placeholder 3"/>
          <p:cNvSpPr>
            <a:spLocks noGrp="1"/>
          </p:cNvSpPr>
          <p:nvPr>
            <p:ph type="ftr" sz="quarter" idx="11"/>
          </p:nvPr>
        </p:nvSpPr>
        <p:spPr>
          <a:xfrm>
            <a:off x="5562600" y="5867400"/>
            <a:ext cx="3200400" cy="441325"/>
          </a:xfrm>
        </p:spPr>
        <p:txBody>
          <a:bodyPr/>
          <a:lstStyle/>
          <a:p>
            <a:r>
              <a:rPr lang="sr-Cyrl-RS" sz="1400" i="1" dirty="0" smtClean="0"/>
              <a:t>Доц. др Тамара Ђурђић-Милошевић</a:t>
            </a:r>
            <a:endParaRPr lang="en-US" sz="1400" i="1" dirty="0"/>
          </a:p>
        </p:txBody>
      </p:sp>
    </p:spTree>
    <p:extLst>
      <p:ext uri="{BB962C8B-B14F-4D97-AF65-F5344CB8AC3E}">
        <p14:creationId xmlns:p14="http://schemas.microsoft.com/office/powerpoint/2010/main" val="37543434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305800" cy="4572000"/>
          </a:xfrm>
        </p:spPr>
        <p:txBody>
          <a:bodyPr>
            <a:normAutofit lnSpcReduction="10000"/>
          </a:bodyPr>
          <a:lstStyle/>
          <a:p>
            <a:r>
              <a:rPr lang="ru-RU" sz="2000" dirty="0"/>
              <a:t>В</a:t>
            </a:r>
            <a:r>
              <a:rPr lang="ru-RU" sz="2000" dirty="0" smtClean="0"/>
              <a:t>ећини правних система предвиђена је </a:t>
            </a:r>
            <a:r>
              <a:rPr lang="ru-RU" sz="2000" b="1" dirty="0" smtClean="0">
                <a:solidFill>
                  <a:schemeClr val="accent2"/>
                </a:solidFill>
              </a:rPr>
              <a:t>могућност разбаштињења нужног наследника </a:t>
            </a:r>
            <a:r>
              <a:rPr lang="ru-RU" sz="2000" dirty="0" smtClean="0"/>
              <a:t>као манифестација слободе тестатора у погледу именовања наследника, при чему је њен опсег детерминисан могућим разлозима разбаштињења, кругом лица која могу бити разбаштињена, обимом, начином и модалитетима разбаштињења.</a:t>
            </a:r>
          </a:p>
          <a:p>
            <a:r>
              <a:rPr lang="ru-RU" sz="2000" dirty="0" smtClean="0"/>
              <a:t>Под разбаштињењем нужних наследника првенствено се подразумева њихово </a:t>
            </a:r>
            <a:r>
              <a:rPr lang="ru-RU" sz="2000" b="1" i="1" dirty="0" smtClean="0">
                <a:solidFill>
                  <a:schemeClr val="accent2"/>
                </a:solidFill>
              </a:rPr>
              <a:t>искључење из наслеђа вољом завештаоца (exheredatio nota causa</a:t>
            </a:r>
            <a:r>
              <a:rPr lang="ru-RU" sz="2000" i="1" dirty="0" smtClean="0"/>
              <a:t>). </a:t>
            </a:r>
            <a:r>
              <a:rPr lang="ru-RU" sz="2000" dirty="0" smtClean="0"/>
              <a:t>Oно има за последицу губитак наследних права искљученог лица у мери у којој је искључен (делимично или потпуно), као да наследник није ни доживео моменат делације. </a:t>
            </a:r>
          </a:p>
          <a:p>
            <a:r>
              <a:rPr lang="ru-RU" sz="2000" dirty="0" smtClean="0"/>
              <a:t> Поједина права, пре свега права германске правне традиције, предвиђају као посебан модалитет разбаштињења </a:t>
            </a:r>
            <a:r>
              <a:rPr lang="ru-RU" sz="2000" b="1" i="1" dirty="0" smtClean="0">
                <a:solidFill>
                  <a:schemeClr val="accent2"/>
                </a:solidFill>
              </a:rPr>
              <a:t>exheredatio bona mente тј. разбаштињења у доброј намери</a:t>
            </a:r>
            <a:r>
              <a:rPr lang="ru-RU" sz="2000" dirty="0" smtClean="0"/>
              <a:t>, које подаразумева лишење потомака из права на нужни део где је, заправо, реч о вољном увођењу права представљања;</a:t>
            </a:r>
            <a:endParaRPr lang="en-US" sz="2000" dirty="0"/>
          </a:p>
        </p:txBody>
      </p:sp>
      <p:sp>
        <p:nvSpPr>
          <p:cNvPr id="2" name="Title 1"/>
          <p:cNvSpPr>
            <a:spLocks noGrp="1"/>
          </p:cNvSpPr>
          <p:nvPr>
            <p:ph type="title"/>
          </p:nvPr>
        </p:nvSpPr>
        <p:spPr/>
        <p:txBody>
          <a:bodyPr/>
          <a:lstStyle/>
          <a:p>
            <a:r>
              <a:rPr lang="sr-Cyrl-RS" sz="3800" dirty="0" smtClean="0"/>
              <a:t>Разбаштињење нужних наследника</a:t>
            </a:r>
            <a:endParaRPr lang="en-US" sz="3800" dirty="0"/>
          </a:p>
        </p:txBody>
      </p:sp>
    </p:spTree>
    <p:extLst>
      <p:ext uri="{BB962C8B-B14F-4D97-AF65-F5344CB8AC3E}">
        <p14:creationId xmlns:p14="http://schemas.microsoft.com/office/powerpoint/2010/main" val="3417901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133600"/>
            <a:ext cx="8458199" cy="4381053"/>
          </a:xfrm>
        </p:spPr>
        <p:txBody>
          <a:bodyPr>
            <a:normAutofit fontScale="92500" lnSpcReduction="10000"/>
          </a:bodyPr>
          <a:lstStyle/>
          <a:p>
            <a:pPr algn="just"/>
            <a:r>
              <a:rPr lang="ru-RU" sz="2000" dirty="0" smtClean="0"/>
              <a:t>У </a:t>
            </a:r>
            <a:r>
              <a:rPr lang="ru-RU" sz="2000" b="1" dirty="0" smtClean="0"/>
              <a:t>разлоге искључења </a:t>
            </a:r>
            <a:r>
              <a:rPr lang="ru-RU" sz="2000" dirty="0" smtClean="0"/>
              <a:t>из права на нужни део који су по правилу дефинисани методом енумерације</a:t>
            </a:r>
            <a:r>
              <a:rPr lang="ru-RU" sz="2000" dirty="0"/>
              <a:t> у упоредним правним </a:t>
            </a:r>
            <a:r>
              <a:rPr lang="ru-RU" sz="2000" dirty="0" smtClean="0"/>
              <a:t>системима, првенствено се увршћује: </a:t>
            </a:r>
            <a:r>
              <a:rPr lang="ru-RU" sz="2000" i="1" dirty="0" smtClean="0"/>
              <a:t>извршење кривичних дела од стране нужног наследника према завештаоцу и његовим најближим сродницима и брачном партнеру, грубо занемаривање породичних обавеза посебно према тестатору и економски несамосталним (зависним) члановима породице као и неизвршење законске обавезе издржавања, противправни утицај на вољу завештаоца приликом сачињавања завештања;</a:t>
            </a:r>
          </a:p>
          <a:p>
            <a:pPr algn="just"/>
            <a:r>
              <a:rPr lang="ru-RU" sz="2000" dirty="0" smtClean="0"/>
              <a:t>Интересантно је напоменути да се у упоредном праву посебан акценат </a:t>
            </a:r>
            <a:r>
              <a:rPr lang="ru-RU" sz="2100" dirty="0" smtClean="0"/>
              <a:t>ставља на </a:t>
            </a:r>
            <a:r>
              <a:rPr lang="ru-RU" sz="2100" i="1" dirty="0" smtClean="0"/>
              <a:t>квалитет међусобних односа оставиоца и нужних наследника</a:t>
            </a:r>
            <a:r>
              <a:rPr lang="ru-RU" sz="2100" dirty="0"/>
              <a:t> </a:t>
            </a:r>
            <a:r>
              <a:rPr lang="ru-RU" sz="2100" dirty="0" smtClean="0"/>
              <a:t>који нарочито долази до изражаја код  </a:t>
            </a:r>
            <a:r>
              <a:rPr lang="ru-RU" sz="2100" dirty="0"/>
              <a:t>редукције величине нужног </a:t>
            </a:r>
            <a:r>
              <a:rPr lang="ru-RU" sz="2100" dirty="0" smtClean="0"/>
              <a:t>дела, у </a:t>
            </a:r>
            <a:r>
              <a:rPr lang="ru-RU" sz="2100" dirty="0"/>
              <a:t>случају отуђења између тестатора и потенцијалног нужног наследика </a:t>
            </a:r>
            <a:r>
              <a:rPr lang="ru-RU" sz="2100" dirty="0" smtClean="0"/>
              <a:t> (Немачка, Аустрија, Швајцарска); </a:t>
            </a:r>
          </a:p>
          <a:p>
            <a:pPr algn="just"/>
            <a:r>
              <a:rPr lang="ru-RU" sz="2100" dirty="0" smtClean="0"/>
              <a:t>Такође се у појединим правима у разлоге искључења нужног наследника из наслеђа уврштавају они </a:t>
            </a:r>
            <a:r>
              <a:rPr lang="ru-RU" sz="2100" dirty="0"/>
              <a:t>који се темеље на поремећеним или прекинутим породичним </a:t>
            </a:r>
            <a:r>
              <a:rPr lang="ru-RU" sz="2100" dirty="0" smtClean="0"/>
              <a:t>везама</a:t>
            </a:r>
            <a:r>
              <a:rPr lang="ru-RU" sz="2100" dirty="0"/>
              <a:t> </a:t>
            </a:r>
            <a:r>
              <a:rPr lang="ru-RU" sz="2100" dirty="0" smtClean="0"/>
              <a:t>(</a:t>
            </a:r>
            <a:r>
              <a:rPr lang="ru-RU" sz="2100" i="1" dirty="0" smtClean="0"/>
              <a:t>право Аустрије, Шпаније</a:t>
            </a:r>
            <a:r>
              <a:rPr lang="ru-RU" sz="2100" dirty="0" smtClean="0"/>
              <a:t>); </a:t>
            </a:r>
          </a:p>
          <a:p>
            <a:endParaRPr lang="en-US" sz="2000" dirty="0"/>
          </a:p>
        </p:txBody>
      </p:sp>
      <p:sp>
        <p:nvSpPr>
          <p:cNvPr id="2" name="Title 1"/>
          <p:cNvSpPr>
            <a:spLocks noGrp="1"/>
          </p:cNvSpPr>
          <p:nvPr>
            <p:ph type="title"/>
          </p:nvPr>
        </p:nvSpPr>
        <p:spPr>
          <a:xfrm>
            <a:off x="304800" y="570156"/>
            <a:ext cx="8534400" cy="1054250"/>
          </a:xfrm>
        </p:spPr>
        <p:txBody>
          <a:bodyPr/>
          <a:lstStyle/>
          <a:p>
            <a:r>
              <a:rPr lang="sr-Cyrl-RS" sz="3800" dirty="0"/>
              <a:t>Разбаштињење нужних наследника</a:t>
            </a:r>
            <a:endParaRPr lang="en-US" sz="3800" dirty="0"/>
          </a:p>
        </p:txBody>
      </p:sp>
    </p:spTree>
    <p:extLst>
      <p:ext uri="{BB962C8B-B14F-4D97-AF65-F5344CB8AC3E}">
        <p14:creationId xmlns:p14="http://schemas.microsoft.com/office/powerpoint/2010/main" val="2887138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ru-RU" sz="2100" dirty="0" smtClean="0"/>
              <a:t>Земље </a:t>
            </a:r>
            <a:r>
              <a:rPr lang="ru-RU" sz="2100" i="1" dirty="0" smtClean="0"/>
              <a:t>романске правне традиције</a:t>
            </a:r>
            <a:r>
              <a:rPr lang="ru-RU" sz="2100" dirty="0" smtClean="0"/>
              <a:t>, </a:t>
            </a:r>
            <a:r>
              <a:rPr lang="ru-RU" sz="2100" b="1" i="1" dirty="0" smtClean="0"/>
              <a:t>не предвиђају могућност искључења или лишења нужног</a:t>
            </a:r>
            <a:r>
              <a:rPr lang="ru-RU" sz="2100" b="1" dirty="0" smtClean="0"/>
              <a:t> </a:t>
            </a:r>
            <a:r>
              <a:rPr lang="ru-RU" sz="2100" dirty="0" smtClean="0"/>
              <a:t>наследника из наслеђа (</a:t>
            </a:r>
            <a:r>
              <a:rPr lang="ru-RU" sz="2100" i="1" dirty="0" smtClean="0"/>
              <a:t>Италија, Француска</a:t>
            </a:r>
            <a:r>
              <a:rPr lang="ru-RU" sz="2100" dirty="0" smtClean="0"/>
              <a:t>), или га предвиђају </a:t>
            </a:r>
            <a:r>
              <a:rPr lang="ru-RU" sz="2100" b="1" i="1" dirty="0" smtClean="0"/>
              <a:t>у ограниченом обиму</a:t>
            </a:r>
            <a:r>
              <a:rPr lang="ru-RU" sz="2100" dirty="0" smtClean="0"/>
              <a:t> </a:t>
            </a:r>
            <a:r>
              <a:rPr lang="ru-RU" sz="2100" i="1" dirty="0" smtClean="0"/>
              <a:t>(Белгија);</a:t>
            </a:r>
            <a:r>
              <a:rPr lang="ru-RU" sz="2100" dirty="0" smtClean="0"/>
              <a:t> </a:t>
            </a:r>
          </a:p>
          <a:p>
            <a:r>
              <a:rPr lang="ru-RU" sz="2100" dirty="0"/>
              <a:t>Као аргумент оваквог </a:t>
            </a:r>
            <a:r>
              <a:rPr lang="ru-RU" sz="2100" dirty="0" smtClean="0"/>
              <a:t>приступа се </a:t>
            </a:r>
            <a:r>
              <a:rPr lang="ru-RU" sz="2100" dirty="0"/>
              <a:t>наводи да завешталац не може својевољно ограничити законом гарантовано право на нужни део</a:t>
            </a:r>
            <a:r>
              <a:rPr lang="ru-RU" sz="2100" dirty="0" smtClean="0"/>
              <a:t>.</a:t>
            </a:r>
          </a:p>
          <a:p>
            <a:r>
              <a:rPr lang="ru-RU" sz="2100" dirty="0"/>
              <a:t>О</a:t>
            </a:r>
            <a:r>
              <a:rPr lang="ru-RU" sz="2100" dirty="0" smtClean="0"/>
              <a:t>дузимање </a:t>
            </a:r>
            <a:r>
              <a:rPr lang="ru-RU" sz="2100" dirty="0"/>
              <a:t>права нужног наслеђивања </a:t>
            </a:r>
            <a:r>
              <a:rPr lang="ru-RU" sz="2100" dirty="0" smtClean="0"/>
              <a:t>се остварује кроз </a:t>
            </a:r>
            <a:r>
              <a:rPr lang="ru-RU" sz="2100" i="1" dirty="0" smtClean="0"/>
              <a:t>установу  проглашења </a:t>
            </a:r>
            <a:r>
              <a:rPr lang="ru-RU" sz="2100" i="1" dirty="0"/>
              <a:t>наследника </a:t>
            </a:r>
            <a:r>
              <a:rPr lang="ru-RU" sz="2100" i="1" dirty="0" smtClean="0"/>
              <a:t>недостојним </a:t>
            </a:r>
            <a:r>
              <a:rPr lang="ru-RU" sz="2100" dirty="0" smtClean="0"/>
              <a:t>(Италија, Белгија); </a:t>
            </a:r>
          </a:p>
        </p:txBody>
      </p:sp>
      <p:sp>
        <p:nvSpPr>
          <p:cNvPr id="2" name="Title 1"/>
          <p:cNvSpPr>
            <a:spLocks noGrp="1"/>
          </p:cNvSpPr>
          <p:nvPr>
            <p:ph type="title"/>
          </p:nvPr>
        </p:nvSpPr>
        <p:spPr/>
        <p:txBody>
          <a:bodyPr/>
          <a:lstStyle/>
          <a:p>
            <a:r>
              <a:rPr lang="sr-Cyrl-RS" sz="3800" dirty="0"/>
              <a:t>Разбаштињење нужних наследника</a:t>
            </a:r>
            <a:endParaRPr lang="en-US" sz="3800" dirty="0"/>
          </a:p>
        </p:txBody>
      </p:sp>
    </p:spTree>
    <p:extLst>
      <p:ext uri="{BB962C8B-B14F-4D97-AF65-F5344CB8AC3E}">
        <p14:creationId xmlns:p14="http://schemas.microsoft.com/office/powerpoint/2010/main" val="3824080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247" y="2209801"/>
            <a:ext cx="7745505" cy="4419600"/>
          </a:xfrm>
        </p:spPr>
        <p:txBody>
          <a:bodyPr>
            <a:normAutofit fontScale="92500" lnSpcReduction="20000"/>
          </a:bodyPr>
          <a:lstStyle/>
          <a:p>
            <a:pPr algn="just"/>
            <a:r>
              <a:rPr lang="ru-RU" sz="2000" dirty="0" smtClean="0"/>
              <a:t>У </a:t>
            </a:r>
            <a:r>
              <a:rPr lang="ru-RU" sz="2000" i="1" dirty="0" smtClean="0"/>
              <a:t>српском праву</a:t>
            </a:r>
            <a:r>
              <a:rPr lang="ru-RU" sz="2000" dirty="0" smtClean="0"/>
              <a:t>, као и другим законодавствима, заступљена је установа ексхередитације у два стандардна модалитета: </a:t>
            </a:r>
            <a:r>
              <a:rPr lang="ru-RU" sz="2000" b="1" i="1" dirty="0" smtClean="0"/>
              <a:t>искључење из права на нужни део и лишење потомака из права на нужни део</a:t>
            </a:r>
            <a:r>
              <a:rPr lang="ru-RU" sz="2000" dirty="0" smtClean="0"/>
              <a:t>. </a:t>
            </a:r>
          </a:p>
          <a:p>
            <a:pPr algn="just"/>
            <a:r>
              <a:rPr lang="ru-RU" sz="2000" b="1" i="1" dirty="0" smtClean="0"/>
              <a:t>Искључење нужног наследника </a:t>
            </a:r>
            <a:r>
              <a:rPr lang="ru-RU" sz="2000" dirty="0" smtClean="0"/>
              <a:t>има казнени карактер, јер нужни наследник губи наследна права у односу на конкретног оставиоца у мери у којој је искључен.</a:t>
            </a:r>
          </a:p>
          <a:p>
            <a:pPr algn="just"/>
            <a:r>
              <a:rPr lang="ru-RU" sz="2000" dirty="0" smtClean="0"/>
              <a:t> Када је реч о </a:t>
            </a:r>
            <a:r>
              <a:rPr lang="ru-RU" sz="2000" b="1" i="1" dirty="0" smtClean="0"/>
              <a:t>лишењу нужног наследника у корист потомака</a:t>
            </a:r>
            <a:r>
              <a:rPr lang="ru-RU" sz="2000" dirty="0" smtClean="0"/>
              <a:t>, ова установа поред казненог има и превентивно дејство, јер се њоме штити инетереси привилегованих оставиочевих потомака, под законом предвиђеним условима</a:t>
            </a:r>
          </a:p>
          <a:p>
            <a:pPr algn="just"/>
            <a:r>
              <a:rPr lang="ru-RU" sz="2000" dirty="0" smtClean="0"/>
              <a:t>У </a:t>
            </a:r>
            <a:r>
              <a:rPr lang="ru-RU" sz="2000" dirty="0"/>
              <a:t>нашем праву разбаштињење нужних наследника (било да је реч о искључењу или лишењу) мора бити учињено </a:t>
            </a:r>
            <a:r>
              <a:rPr lang="ru-RU" sz="2000" b="1" i="1" dirty="0"/>
              <a:t>у облику који је предвиђен за завештање</a:t>
            </a:r>
            <a:r>
              <a:rPr lang="ru-RU" sz="2000" dirty="0"/>
              <a:t>, да би произвело правно дејство</a:t>
            </a:r>
            <a:r>
              <a:rPr lang="ru-RU" sz="2000" dirty="0" smtClean="0"/>
              <a:t>.</a:t>
            </a:r>
          </a:p>
          <a:p>
            <a:pPr algn="just"/>
            <a:r>
              <a:rPr lang="ru-RU" sz="2000" dirty="0" smtClean="0"/>
              <a:t> За пуноважност разбаштињења неопходно је </a:t>
            </a:r>
            <a:r>
              <a:rPr lang="ru-RU" sz="2000" b="1" i="1" dirty="0" smtClean="0"/>
              <a:t>постојање законом предвиђених разлога </a:t>
            </a:r>
            <a:r>
              <a:rPr lang="ru-RU" sz="2000" dirty="0" smtClean="0"/>
              <a:t>(за искључење или лишење из рава на нужни део) као  и </a:t>
            </a:r>
            <a:r>
              <a:rPr lang="ru-RU" sz="2000" b="1" i="1" dirty="0" smtClean="0"/>
              <a:t>постојање намере разбаштињења  (animus exherеdandi) </a:t>
            </a:r>
            <a:r>
              <a:rPr lang="ru-RU" sz="2000" dirty="0" smtClean="0"/>
              <a:t>која мора </a:t>
            </a:r>
            <a:r>
              <a:rPr lang="ru-RU" sz="2000" dirty="0"/>
              <a:t>на несумњив начин </a:t>
            </a:r>
            <a:r>
              <a:rPr lang="ru-RU" sz="2000" dirty="0" smtClean="0"/>
              <a:t>да буде </a:t>
            </a:r>
            <a:r>
              <a:rPr lang="ru-RU" sz="2000" dirty="0"/>
              <a:t>изражена у </a:t>
            </a:r>
            <a:r>
              <a:rPr lang="ru-RU" sz="2000" dirty="0" smtClean="0"/>
              <a:t>завештању.</a:t>
            </a:r>
          </a:p>
        </p:txBody>
      </p:sp>
      <p:sp>
        <p:nvSpPr>
          <p:cNvPr id="2" name="Title 1"/>
          <p:cNvSpPr>
            <a:spLocks noGrp="1"/>
          </p:cNvSpPr>
          <p:nvPr>
            <p:ph type="title"/>
          </p:nvPr>
        </p:nvSpPr>
        <p:spPr>
          <a:xfrm>
            <a:off x="533400" y="457200"/>
            <a:ext cx="7756263" cy="1054250"/>
          </a:xfrm>
        </p:spPr>
        <p:txBody>
          <a:bodyPr/>
          <a:lstStyle/>
          <a:p>
            <a:r>
              <a:rPr lang="sr-Cyrl-RS" sz="3800" dirty="0" smtClean="0"/>
              <a:t>Разбаштињење нужних наследника у српском праву</a:t>
            </a:r>
            <a:endParaRPr lang="en-US" sz="3800" dirty="0"/>
          </a:p>
        </p:txBody>
      </p:sp>
    </p:spTree>
    <p:extLst>
      <p:ext uri="{BB962C8B-B14F-4D97-AF65-F5344CB8AC3E}">
        <p14:creationId xmlns:p14="http://schemas.microsoft.com/office/powerpoint/2010/main" val="7208930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sr-Cyrl-RS" dirty="0"/>
              <a:t>Д.Ђурђевић, </a:t>
            </a:r>
            <a:r>
              <a:rPr lang="sr-Cyrl-RS" i="1" dirty="0"/>
              <a:t>Институције наследног права, </a:t>
            </a:r>
            <a:r>
              <a:rPr lang="sr-Cyrl-RS" dirty="0"/>
              <a:t>Београд</a:t>
            </a:r>
            <a:r>
              <a:rPr lang="sr-Cyrl-RS"/>
              <a:t>, </a:t>
            </a:r>
            <a:r>
              <a:rPr lang="sr-Cyrl-RS" smtClean="0"/>
              <a:t>2017, </a:t>
            </a:r>
            <a:r>
              <a:rPr lang="sr-Cyrl-RS" dirty="0"/>
              <a:t>стр. </a:t>
            </a:r>
            <a:r>
              <a:rPr lang="sr-Cyrl-RS" dirty="0" smtClean="0"/>
              <a:t>207-228;  </a:t>
            </a:r>
          </a:p>
          <a:p>
            <a:r>
              <a:rPr lang="sr-Cyrl-RS" dirty="0" smtClean="0"/>
              <a:t>Н</a:t>
            </a:r>
            <a:r>
              <a:rPr lang="sr-Cyrl-RS" dirty="0"/>
              <a:t>. Стојановић, </a:t>
            </a:r>
            <a:r>
              <a:rPr lang="sr-Cyrl-RS" i="1" dirty="0"/>
              <a:t>Наследно право,</a:t>
            </a:r>
            <a:r>
              <a:rPr lang="sr-Cyrl-RS" dirty="0"/>
              <a:t> Ниш, 2011, 150-170</a:t>
            </a:r>
            <a:r>
              <a:rPr lang="sr-Cyrl-CS" dirty="0" smtClean="0"/>
              <a:t>;</a:t>
            </a:r>
          </a:p>
          <a:p>
            <a:r>
              <a:rPr lang="sr-Cyrl-RS" dirty="0"/>
              <a:t>Т.Ђурђић-Милошевић, </a:t>
            </a:r>
            <a:r>
              <a:rPr lang="sr-Cyrl-RS" i="1" dirty="0"/>
              <a:t>Ограничење слободе завештајних располагања - докторска дисертација, </a:t>
            </a:r>
            <a:r>
              <a:rPr lang="sr-Cyrl-RS" dirty="0"/>
              <a:t>одбрањена </a:t>
            </a:r>
            <a:r>
              <a:rPr lang="sr-Cyrl-RS" i="1" dirty="0"/>
              <a:t>2018, </a:t>
            </a:r>
            <a:r>
              <a:rPr lang="sr-Cyrl-RS" dirty="0"/>
              <a:t>Крагујевац, </a:t>
            </a:r>
            <a:r>
              <a:rPr lang="sr-Cyrl-RS" i="1" dirty="0"/>
              <a:t>стр</a:t>
            </a:r>
            <a:r>
              <a:rPr lang="sr-Cyrl-RS" dirty="0"/>
              <a:t>. </a:t>
            </a:r>
            <a:r>
              <a:rPr lang="sr-Cyrl-RS" dirty="0" smtClean="0"/>
              <a:t>276-304, 308-334;</a:t>
            </a:r>
            <a:endParaRPr lang="en-US" dirty="0"/>
          </a:p>
        </p:txBody>
      </p:sp>
      <p:sp>
        <p:nvSpPr>
          <p:cNvPr id="3" name="Title 2"/>
          <p:cNvSpPr>
            <a:spLocks noGrp="1"/>
          </p:cNvSpPr>
          <p:nvPr>
            <p:ph type="title"/>
          </p:nvPr>
        </p:nvSpPr>
        <p:spPr/>
        <p:txBody>
          <a:bodyPr/>
          <a:lstStyle/>
          <a:p>
            <a:r>
              <a:rPr lang="sr-Cyrl-RS" sz="3800" dirty="0" smtClean="0"/>
              <a:t>Литература:</a:t>
            </a:r>
            <a:endParaRPr lang="en-US" sz="3800" dirty="0"/>
          </a:p>
        </p:txBody>
      </p:sp>
    </p:spTree>
    <p:extLst>
      <p:ext uri="{BB962C8B-B14F-4D97-AF65-F5344CB8AC3E}">
        <p14:creationId xmlns:p14="http://schemas.microsoft.com/office/powerpoint/2010/main" val="4228969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381053"/>
          </a:xfrm>
        </p:spPr>
        <p:txBody>
          <a:bodyPr>
            <a:normAutofit fontScale="85000" lnSpcReduction="20000"/>
          </a:bodyPr>
          <a:lstStyle/>
          <a:p>
            <a:r>
              <a:rPr lang="ru-RU" dirty="0">
                <a:latin typeface="Cambria" pitchFamily="18" charset="0"/>
                <a:ea typeface="Cambria" pitchFamily="18" charset="0"/>
              </a:rPr>
              <a:t>Круг нужних наследника у упоредним правима различито је дeфинисан</a:t>
            </a:r>
            <a:r>
              <a:rPr lang="ru-RU" dirty="0" smtClean="0">
                <a:latin typeface="Cambria" pitchFamily="18" charset="0"/>
                <a:ea typeface="Cambria" pitchFamily="18" charset="0"/>
              </a:rPr>
              <a:t>.</a:t>
            </a:r>
          </a:p>
          <a:p>
            <a:r>
              <a:rPr lang="ru-RU" dirty="0" smtClean="0">
                <a:latin typeface="Cambria" pitchFamily="18" charset="0"/>
                <a:ea typeface="Cambria" pitchFamily="18" charset="0"/>
              </a:rPr>
              <a:t> </a:t>
            </a:r>
            <a:r>
              <a:rPr lang="ru-RU" dirty="0">
                <a:latin typeface="Cambria" pitchFamily="18" charset="0"/>
                <a:ea typeface="Cambria" pitchFamily="18" charset="0"/>
              </a:rPr>
              <a:t>Када је реч о земљама </a:t>
            </a:r>
            <a:r>
              <a:rPr lang="ru-RU" b="1" i="1" dirty="0">
                <a:latin typeface="Cambria" pitchFamily="18" charset="0"/>
                <a:ea typeface="Cambria" pitchFamily="18" charset="0"/>
              </a:rPr>
              <a:t>германске </a:t>
            </a:r>
            <a:r>
              <a:rPr lang="ru-RU" b="1" i="1" dirty="0" smtClean="0">
                <a:latin typeface="Cambria" pitchFamily="18" charset="0"/>
                <a:ea typeface="Cambria" pitchFamily="18" charset="0"/>
              </a:rPr>
              <a:t>правне традиције </a:t>
            </a:r>
            <a:r>
              <a:rPr lang="ru-RU" i="1" dirty="0">
                <a:latin typeface="Cambria" pitchFamily="18" charset="0"/>
                <a:ea typeface="Cambria" pitchFamily="18" charset="0"/>
              </a:rPr>
              <a:t>(Аустрија, Немачка, Швајцарска), </a:t>
            </a:r>
            <a:r>
              <a:rPr lang="ru-RU" dirty="0">
                <a:latin typeface="Cambria" pitchFamily="18" charset="0"/>
                <a:ea typeface="Cambria" pitchFamily="18" charset="0"/>
              </a:rPr>
              <a:t>круг нужних наследника </a:t>
            </a:r>
            <a:r>
              <a:rPr lang="ru-RU" i="1" dirty="0">
                <a:latin typeface="Cambria" pitchFamily="18" charset="0"/>
                <a:ea typeface="Cambria" pitchFamily="18" charset="0"/>
              </a:rPr>
              <a:t>широко је постављен</a:t>
            </a:r>
            <a:r>
              <a:rPr lang="ru-RU" i="1" dirty="0" smtClean="0">
                <a:latin typeface="Cambria" pitchFamily="18" charset="0"/>
                <a:ea typeface="Cambria" pitchFamily="18" charset="0"/>
              </a:rPr>
              <a:t>.</a:t>
            </a:r>
          </a:p>
          <a:p>
            <a:r>
              <a:rPr lang="ru-RU" dirty="0" smtClean="0">
                <a:latin typeface="Cambria" pitchFamily="18" charset="0"/>
                <a:ea typeface="Cambria" pitchFamily="18" charset="0"/>
              </a:rPr>
              <a:t> </a:t>
            </a:r>
            <a:r>
              <a:rPr lang="ru-RU" dirty="0">
                <a:latin typeface="Cambria" pitchFamily="18" charset="0"/>
                <a:ea typeface="Cambria" pitchFamily="18" charset="0"/>
              </a:rPr>
              <a:t>У сва три правна система, у круг нужних наследника спадају </a:t>
            </a:r>
            <a:r>
              <a:rPr lang="ru-RU" b="1" i="1" dirty="0">
                <a:latin typeface="Cambria" pitchFamily="18" charset="0"/>
                <a:ea typeface="Cambria" pitchFamily="18" charset="0"/>
              </a:rPr>
              <a:t>брачни партнери и партнери из регистрованих заједница живота</a:t>
            </a:r>
            <a:r>
              <a:rPr lang="ru-RU" i="1" dirty="0">
                <a:latin typeface="Cambria" pitchFamily="18" charset="0"/>
                <a:ea typeface="Cambria" pitchFamily="18" charset="0"/>
              </a:rPr>
              <a:t>, као и </a:t>
            </a:r>
            <a:r>
              <a:rPr lang="ru-RU" b="1" i="1" dirty="0" smtClean="0">
                <a:latin typeface="Cambria" pitchFamily="18" charset="0"/>
                <a:ea typeface="Cambria" pitchFamily="18" charset="0"/>
              </a:rPr>
              <a:t>потомци</a:t>
            </a:r>
            <a:r>
              <a:rPr lang="ru-RU" i="1" dirty="0" smtClean="0">
                <a:latin typeface="Cambria" pitchFamily="18" charset="0"/>
                <a:ea typeface="Cambria" pitchFamily="18" charset="0"/>
              </a:rPr>
              <a:t>.</a:t>
            </a:r>
          </a:p>
          <a:p>
            <a:r>
              <a:rPr lang="ru-RU" dirty="0" smtClean="0">
                <a:latin typeface="Cambria" pitchFamily="18" charset="0"/>
                <a:ea typeface="Cambria" pitchFamily="18" charset="0"/>
              </a:rPr>
              <a:t>Што </a:t>
            </a:r>
            <a:r>
              <a:rPr lang="ru-RU" dirty="0">
                <a:latin typeface="Cambria" pitchFamily="18" charset="0"/>
                <a:ea typeface="Cambria" pitchFamily="18" charset="0"/>
              </a:rPr>
              <a:t>се тиче </a:t>
            </a:r>
            <a:r>
              <a:rPr lang="ru-RU" b="1" i="1" dirty="0">
                <a:latin typeface="Cambria" pitchFamily="18" charset="0"/>
                <a:ea typeface="Cambria" pitchFamily="18" charset="0"/>
              </a:rPr>
              <a:t>родитеља</a:t>
            </a:r>
            <a:r>
              <a:rPr lang="ru-RU" dirty="0">
                <a:latin typeface="Cambria" pitchFamily="18" charset="0"/>
                <a:ea typeface="Cambria" pitchFamily="18" charset="0"/>
              </a:rPr>
              <a:t>, они су нужни наследници у праву </a:t>
            </a:r>
            <a:r>
              <a:rPr lang="ru-RU" i="1" dirty="0">
                <a:latin typeface="Cambria" pitchFamily="18" charset="0"/>
                <a:ea typeface="Cambria" pitchFamily="18" charset="0"/>
              </a:rPr>
              <a:t>Немачке и Швајцарске</a:t>
            </a:r>
            <a:r>
              <a:rPr lang="ru-RU" dirty="0">
                <a:latin typeface="Cambria" pitchFamily="18" charset="0"/>
                <a:ea typeface="Cambria" pitchFamily="18" charset="0"/>
              </a:rPr>
              <a:t>, док су у </a:t>
            </a:r>
            <a:r>
              <a:rPr lang="ru-RU" i="1" dirty="0">
                <a:latin typeface="Cambria" pitchFamily="18" charset="0"/>
                <a:ea typeface="Cambria" pitchFamily="18" charset="0"/>
              </a:rPr>
              <a:t>праву Аустрије </a:t>
            </a:r>
            <a:r>
              <a:rPr lang="ru-RU" dirty="0">
                <a:latin typeface="Cambria" pitchFamily="18" charset="0"/>
                <a:ea typeface="Cambria" pitchFamily="18" charset="0"/>
              </a:rPr>
              <a:t>реформама наследног права 2015. године сви оставиочеви преци искључени из круга нужних наследника</a:t>
            </a:r>
            <a:r>
              <a:rPr lang="ru-RU" dirty="0" smtClean="0">
                <a:latin typeface="Cambria" pitchFamily="18" charset="0"/>
                <a:ea typeface="Cambria" pitchFamily="18" charset="0"/>
              </a:rPr>
              <a:t>.</a:t>
            </a:r>
          </a:p>
          <a:p>
            <a:r>
              <a:rPr lang="ru-RU" b="1" dirty="0" smtClean="0">
                <a:solidFill>
                  <a:schemeClr val="accent2">
                    <a:lumMod val="75000"/>
                  </a:schemeClr>
                </a:solidFill>
                <a:latin typeface="Cambria" pitchFamily="18" charset="0"/>
                <a:ea typeface="Cambria" pitchFamily="18" charset="0"/>
              </a:rPr>
              <a:t>Предуслов</a:t>
            </a:r>
            <a:r>
              <a:rPr lang="ru-RU" dirty="0" smtClean="0">
                <a:latin typeface="Cambria" pitchFamily="18" charset="0"/>
                <a:ea typeface="Cambria" pitchFamily="18" charset="0"/>
              </a:rPr>
              <a:t> </a:t>
            </a:r>
            <a:r>
              <a:rPr lang="ru-RU" dirty="0">
                <a:latin typeface="Cambria" pitchFamily="18" charset="0"/>
                <a:ea typeface="Cambria" pitchFamily="18" charset="0"/>
              </a:rPr>
              <a:t>за остваривање права на нужни део јесте </a:t>
            </a:r>
            <a:r>
              <a:rPr lang="ru-RU" i="1" dirty="0">
                <a:latin typeface="Cambria" pitchFamily="18" charset="0"/>
                <a:ea typeface="Cambria" pitchFamily="18" charset="0"/>
              </a:rPr>
              <a:t>да је оставилац путем завештајног располагања повредио нужни </a:t>
            </a:r>
            <a:r>
              <a:rPr lang="ru-RU" i="1" dirty="0" smtClean="0">
                <a:latin typeface="Cambria" pitchFamily="18" charset="0"/>
                <a:ea typeface="Cambria" pitchFamily="18" charset="0"/>
              </a:rPr>
              <a:t>део</a:t>
            </a:r>
            <a:r>
              <a:rPr lang="ru-RU" dirty="0" smtClean="0">
                <a:latin typeface="Cambria" pitchFamily="18" charset="0"/>
                <a:ea typeface="Cambria" pitchFamily="18" charset="0"/>
              </a:rPr>
              <a:t>.</a:t>
            </a:r>
            <a:endParaRPr lang="en-US" dirty="0">
              <a:latin typeface="Cambria" pitchFamily="18" charset="0"/>
              <a:ea typeface="Cambria" pitchFamily="18" charset="0"/>
            </a:endParaRPr>
          </a:p>
        </p:txBody>
      </p:sp>
      <p:sp>
        <p:nvSpPr>
          <p:cNvPr id="3" name="Title 2"/>
          <p:cNvSpPr>
            <a:spLocks noGrp="1"/>
          </p:cNvSpPr>
          <p:nvPr>
            <p:ph type="title"/>
          </p:nvPr>
        </p:nvSpPr>
        <p:spPr/>
        <p:txBody>
          <a:bodyPr/>
          <a:lstStyle/>
          <a:p>
            <a:r>
              <a:rPr lang="sr-Cyrl-RS" sz="3800" dirty="0" smtClean="0"/>
              <a:t>Круг нужних наследника</a:t>
            </a:r>
            <a:endParaRPr lang="en-US" sz="3800" dirty="0"/>
          </a:p>
        </p:txBody>
      </p:sp>
    </p:spTree>
    <p:extLst>
      <p:ext uri="{BB962C8B-B14F-4D97-AF65-F5344CB8AC3E}">
        <p14:creationId xmlns:p14="http://schemas.microsoft.com/office/powerpoint/2010/main" val="7127953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4495800"/>
          </a:xfrm>
        </p:spPr>
        <p:txBody>
          <a:bodyPr>
            <a:normAutofit/>
          </a:bodyPr>
          <a:lstStyle/>
          <a:p>
            <a:r>
              <a:rPr lang="ru-RU" sz="2000" dirty="0">
                <a:latin typeface="Cambria" pitchFamily="18" charset="0"/>
                <a:ea typeface="Cambria" pitchFamily="18" charset="0"/>
              </a:rPr>
              <a:t>Од </a:t>
            </a:r>
            <a:r>
              <a:rPr lang="ru-RU" sz="2000" i="1" dirty="0">
                <a:latin typeface="Cambria" pitchFamily="18" charset="0"/>
                <a:ea typeface="Cambria" pitchFamily="18" charset="0"/>
              </a:rPr>
              <a:t>земаља </a:t>
            </a:r>
            <a:r>
              <a:rPr lang="ru-RU" sz="2000" b="1" i="1" dirty="0">
                <a:latin typeface="Cambria" pitchFamily="18" charset="0"/>
                <a:ea typeface="Cambria" pitchFamily="18" charset="0"/>
              </a:rPr>
              <a:t>романске праве традиције</a:t>
            </a:r>
            <a:r>
              <a:rPr lang="ru-RU" sz="2000" dirty="0">
                <a:latin typeface="Cambria" pitchFamily="18" charset="0"/>
                <a:ea typeface="Cambria" pitchFamily="18" charset="0"/>
              </a:rPr>
              <a:t>, круг нужних наследника нашире је постављен у </a:t>
            </a:r>
            <a:r>
              <a:rPr lang="ru-RU" sz="2000" i="1" dirty="0">
                <a:latin typeface="Cambria" pitchFamily="18" charset="0"/>
                <a:ea typeface="Cambria" pitchFamily="18" charset="0"/>
              </a:rPr>
              <a:t>праву Италије</a:t>
            </a:r>
            <a:r>
              <a:rPr lang="ru-RU" sz="2000" dirty="0">
                <a:latin typeface="Cambria" pitchFamily="18" charset="0"/>
                <a:ea typeface="Cambria" pitchFamily="18" charset="0"/>
              </a:rPr>
              <a:t>, и чине </a:t>
            </a:r>
            <a:r>
              <a:rPr lang="ru-RU" sz="2000" dirty="0" smtClean="0">
                <a:latin typeface="Cambria" pitchFamily="18" charset="0"/>
                <a:ea typeface="Cambria" pitchFamily="18" charset="0"/>
              </a:rPr>
              <a:t>га</a:t>
            </a:r>
            <a:r>
              <a:rPr lang="sr-Cyrl-RS" sz="2000" dirty="0" smtClean="0">
                <a:latin typeface="Cambria" pitchFamily="18" charset="0"/>
                <a:ea typeface="Cambria" pitchFamily="18" charset="0"/>
              </a:rPr>
              <a:t>: </a:t>
            </a:r>
            <a:r>
              <a:rPr lang="ru-RU" sz="2000" dirty="0" smtClean="0">
                <a:latin typeface="Cambria" pitchFamily="18" charset="0"/>
                <a:ea typeface="Cambria" pitchFamily="18" charset="0"/>
              </a:rPr>
              <a:t> </a:t>
            </a:r>
            <a:r>
              <a:rPr lang="ru-RU" sz="2000" b="1" i="1" dirty="0">
                <a:latin typeface="Cambria" pitchFamily="18" charset="0"/>
                <a:ea typeface="Cambria" pitchFamily="18" charset="0"/>
              </a:rPr>
              <a:t>супружник </a:t>
            </a:r>
            <a:r>
              <a:rPr lang="ru-RU" sz="2000" i="1" dirty="0">
                <a:latin typeface="Cambria" pitchFamily="18" charset="0"/>
                <a:ea typeface="Cambria" pitchFamily="18" charset="0"/>
              </a:rPr>
              <a:t>оставиоца</a:t>
            </a:r>
            <a:r>
              <a:rPr lang="ru-RU" sz="2000" dirty="0">
                <a:latin typeface="Cambria" pitchFamily="18" charset="0"/>
                <a:ea typeface="Cambria" pitchFamily="18" charset="0"/>
              </a:rPr>
              <a:t>, затим његови </a:t>
            </a:r>
            <a:r>
              <a:rPr lang="ru-RU" sz="2000" b="1" i="1" dirty="0">
                <a:latin typeface="Cambria" pitchFamily="18" charset="0"/>
                <a:ea typeface="Cambria" pitchFamily="18" charset="0"/>
              </a:rPr>
              <a:t>потомци</a:t>
            </a:r>
            <a:r>
              <a:rPr lang="ru-RU" sz="2000" dirty="0">
                <a:latin typeface="Cambria" pitchFamily="18" charset="0"/>
                <a:ea typeface="Cambria" pitchFamily="18" charset="0"/>
              </a:rPr>
              <a:t> (брачни, ванбрачни, усвојеници) и </a:t>
            </a:r>
            <a:r>
              <a:rPr lang="ru-RU" sz="2000" b="1" i="1" dirty="0">
                <a:latin typeface="Cambria" pitchFamily="18" charset="0"/>
                <a:ea typeface="Cambria" pitchFamily="18" charset="0"/>
              </a:rPr>
              <a:t>преци</a:t>
            </a:r>
            <a:r>
              <a:rPr lang="ru-RU" sz="2000" i="1" dirty="0">
                <a:latin typeface="Cambria" pitchFamily="18" charset="0"/>
                <a:ea typeface="Cambria" pitchFamily="18" charset="0"/>
              </a:rPr>
              <a:t> </a:t>
            </a:r>
            <a:r>
              <a:rPr lang="ru-RU" sz="2000" dirty="0">
                <a:latin typeface="Cambria" pitchFamily="18" charset="0"/>
                <a:ea typeface="Cambria" pitchFamily="18" charset="0"/>
              </a:rPr>
              <a:t>који наслеђују када нема потомака оставиоца и када су га </a:t>
            </a:r>
            <a:r>
              <a:rPr lang="ru-RU" sz="2000" dirty="0" smtClean="0">
                <a:latin typeface="Cambria" pitchFamily="18" charset="0"/>
                <a:ea typeface="Cambria" pitchFamily="18" charset="0"/>
              </a:rPr>
              <a:t>надживели.</a:t>
            </a:r>
          </a:p>
          <a:p>
            <a:r>
              <a:rPr lang="ru-RU" sz="2000" dirty="0" smtClean="0">
                <a:latin typeface="Cambria" pitchFamily="18" charset="0"/>
                <a:ea typeface="Cambria" pitchFamily="18" charset="0"/>
              </a:rPr>
              <a:t>Слично </a:t>
            </a:r>
            <a:r>
              <a:rPr lang="ru-RU" sz="2000" dirty="0">
                <a:latin typeface="Cambria" pitchFamily="18" charset="0"/>
                <a:ea typeface="Cambria" pitchFamily="18" charset="0"/>
              </a:rPr>
              <a:t>решење предвиђено је </a:t>
            </a:r>
            <a:r>
              <a:rPr lang="ru-RU" sz="2000" i="1" dirty="0" smtClean="0">
                <a:latin typeface="Cambria" pitchFamily="18" charset="0"/>
                <a:ea typeface="Cambria" pitchFamily="18" charset="0"/>
              </a:rPr>
              <a:t>у праву Белгије</a:t>
            </a:r>
            <a:r>
              <a:rPr lang="ru-RU" sz="2000" dirty="0" smtClean="0">
                <a:latin typeface="Cambria" pitchFamily="18" charset="0"/>
                <a:ea typeface="Cambria" pitchFamily="18" charset="0"/>
              </a:rPr>
              <a:t>, као и  </a:t>
            </a:r>
            <a:r>
              <a:rPr lang="ru-RU" sz="2000" i="1" dirty="0" smtClean="0">
                <a:latin typeface="Cambria" pitchFamily="18" charset="0"/>
                <a:ea typeface="Cambria" pitchFamily="18" charset="0"/>
              </a:rPr>
              <a:t>у </a:t>
            </a:r>
            <a:r>
              <a:rPr lang="ru-RU" sz="2000" i="1" dirty="0">
                <a:latin typeface="Cambria" pitchFamily="18" charset="0"/>
                <a:ea typeface="Cambria" pitchFamily="18" charset="0"/>
              </a:rPr>
              <a:t>праву </a:t>
            </a:r>
            <a:r>
              <a:rPr lang="ru-RU" sz="2000" i="1" dirty="0" smtClean="0">
                <a:latin typeface="Cambria" pitchFamily="18" charset="0"/>
                <a:ea typeface="Cambria" pitchFamily="18" charset="0"/>
              </a:rPr>
              <a:t>Шпаније</a:t>
            </a:r>
            <a:r>
              <a:rPr lang="ru-RU" sz="2000" dirty="0">
                <a:latin typeface="Cambria" pitchFamily="18" charset="0"/>
                <a:ea typeface="Cambria" pitchFamily="18" charset="0"/>
              </a:rPr>
              <a:t> </a:t>
            </a:r>
            <a:r>
              <a:rPr lang="ru-RU" sz="2000" dirty="0" smtClean="0">
                <a:latin typeface="Cambria" pitchFamily="18" charset="0"/>
                <a:ea typeface="Cambria" pitchFamily="18" charset="0"/>
              </a:rPr>
              <a:t>у којем се супружнику </a:t>
            </a:r>
            <a:r>
              <a:rPr lang="ru-RU" sz="2000" dirty="0">
                <a:latin typeface="Cambria" pitchFamily="18" charset="0"/>
                <a:ea typeface="Cambria" pitchFamily="18" charset="0"/>
              </a:rPr>
              <a:t>оставиоца на име нужног </a:t>
            </a:r>
            <a:r>
              <a:rPr lang="ru-RU" sz="2000" dirty="0" smtClean="0">
                <a:latin typeface="Cambria" pitchFamily="18" charset="0"/>
                <a:ea typeface="Cambria" pitchFamily="18" charset="0"/>
              </a:rPr>
              <a:t>дела признаје  </a:t>
            </a:r>
            <a:r>
              <a:rPr lang="ru-RU" sz="2000" i="1" dirty="0" smtClean="0">
                <a:latin typeface="Cambria" pitchFamily="18" charset="0"/>
                <a:ea typeface="Cambria" pitchFamily="18" charset="0"/>
              </a:rPr>
              <a:t>право </a:t>
            </a:r>
            <a:r>
              <a:rPr lang="ru-RU" sz="2000" i="1" dirty="0">
                <a:latin typeface="Cambria" pitchFamily="18" charset="0"/>
                <a:ea typeface="Cambria" pitchFamily="18" charset="0"/>
              </a:rPr>
              <a:t>полодоуживања </a:t>
            </a:r>
            <a:r>
              <a:rPr lang="ru-RU" sz="2000" dirty="0">
                <a:latin typeface="Cambria" pitchFamily="18" charset="0"/>
                <a:ea typeface="Cambria" pitchFamily="18" charset="0"/>
              </a:rPr>
              <a:t>одређеног дела </a:t>
            </a:r>
            <a:r>
              <a:rPr lang="ru-RU" sz="2000" dirty="0" smtClean="0">
                <a:latin typeface="Cambria" pitchFamily="18" charset="0"/>
                <a:ea typeface="Cambria" pitchFamily="18" charset="0"/>
              </a:rPr>
              <a:t>заоставштине, </a:t>
            </a:r>
            <a:r>
              <a:rPr lang="ru-RU" sz="2000" dirty="0">
                <a:latin typeface="Cambria" pitchFamily="18" charset="0"/>
                <a:ea typeface="Cambria" pitchFamily="18" charset="0"/>
              </a:rPr>
              <a:t>уместо права </a:t>
            </a:r>
            <a:r>
              <a:rPr lang="ru-RU" sz="2000" dirty="0" smtClean="0">
                <a:latin typeface="Cambria" pitchFamily="18" charset="0"/>
                <a:ea typeface="Cambria" pitchFamily="18" charset="0"/>
              </a:rPr>
              <a:t>својине.</a:t>
            </a:r>
          </a:p>
          <a:p>
            <a:r>
              <a:rPr lang="ru-RU" sz="2000" dirty="0" smtClean="0">
                <a:latin typeface="Cambria" pitchFamily="18" charset="0"/>
                <a:ea typeface="Cambria" pitchFamily="18" charset="0"/>
              </a:rPr>
              <a:t>По </a:t>
            </a:r>
            <a:r>
              <a:rPr lang="ru-RU" sz="2000" dirty="0">
                <a:latin typeface="Cambria" pitchFamily="18" charset="0"/>
                <a:ea typeface="Cambria" pitchFamily="18" charset="0"/>
              </a:rPr>
              <a:t>свом нормативном концепту нужног наслеђивaња посебно се издваја</a:t>
            </a:r>
            <a:r>
              <a:rPr lang="ru-RU" sz="2000" i="1" dirty="0">
                <a:latin typeface="Cambria" pitchFamily="18" charset="0"/>
                <a:ea typeface="Cambria" pitchFamily="18" charset="0"/>
              </a:rPr>
              <a:t> Холандија </a:t>
            </a:r>
            <a:r>
              <a:rPr lang="ru-RU" sz="2000" dirty="0">
                <a:latin typeface="Cambria" pitchFamily="18" charset="0"/>
                <a:ea typeface="Cambria" pitchFamily="18" charset="0"/>
              </a:rPr>
              <a:t>у којој је круг нужних наследика </a:t>
            </a:r>
            <a:r>
              <a:rPr lang="ru-RU" sz="2000" b="1" i="1" dirty="0">
                <a:latin typeface="Cambria" pitchFamily="18" charset="0"/>
                <a:ea typeface="Cambria" pitchFamily="18" charset="0"/>
              </a:rPr>
              <a:t>ограничен само на потомке </a:t>
            </a:r>
            <a:r>
              <a:rPr lang="ru-RU" sz="2000" b="1" i="1" dirty="0" smtClean="0">
                <a:latin typeface="Cambria" pitchFamily="18" charset="0"/>
                <a:ea typeface="Cambria" pitchFamily="18" charset="0"/>
              </a:rPr>
              <a:t>оставиоца </a:t>
            </a:r>
            <a:r>
              <a:rPr lang="ru-RU" sz="2000" i="1" dirty="0" smtClean="0">
                <a:latin typeface="Cambria" pitchFamily="18" charset="0"/>
                <a:ea typeface="Cambria" pitchFamily="18" charset="0"/>
              </a:rPr>
              <a:t>(а </a:t>
            </a:r>
            <a:r>
              <a:rPr lang="ru-RU" sz="2000" dirty="0">
                <a:latin typeface="Cambria" pitchFamily="18" charset="0"/>
                <a:ea typeface="Cambria" pitchFamily="18" charset="0"/>
              </a:rPr>
              <a:t>слично решење предвиђено је и у праву Чешке </a:t>
            </a:r>
            <a:r>
              <a:rPr lang="ru-RU" sz="2000" dirty="0" smtClean="0">
                <a:latin typeface="Cambria" pitchFamily="18" charset="0"/>
                <a:ea typeface="Cambria" pitchFamily="18" charset="0"/>
              </a:rPr>
              <a:t>Републике);</a:t>
            </a:r>
            <a:endParaRPr lang="en-US" sz="2000" dirty="0">
              <a:latin typeface="Cambria" pitchFamily="18" charset="0"/>
              <a:ea typeface="Cambria" pitchFamily="18" charset="0"/>
            </a:endParaRPr>
          </a:p>
        </p:txBody>
      </p:sp>
      <p:sp>
        <p:nvSpPr>
          <p:cNvPr id="3" name="Title 2"/>
          <p:cNvSpPr>
            <a:spLocks noGrp="1"/>
          </p:cNvSpPr>
          <p:nvPr>
            <p:ph type="title"/>
          </p:nvPr>
        </p:nvSpPr>
        <p:spPr>
          <a:xfrm>
            <a:off x="762000" y="533400"/>
            <a:ext cx="7756263" cy="1054250"/>
          </a:xfrm>
        </p:spPr>
        <p:txBody>
          <a:bodyPr/>
          <a:lstStyle/>
          <a:p>
            <a:r>
              <a:rPr lang="sr-Cyrl-RS" sz="3800" dirty="0"/>
              <a:t>Круг нужних наследника</a:t>
            </a:r>
            <a:endParaRPr lang="en-US" sz="3800" dirty="0"/>
          </a:p>
        </p:txBody>
      </p:sp>
    </p:spTree>
    <p:extLst>
      <p:ext uri="{BB962C8B-B14F-4D97-AF65-F5344CB8AC3E}">
        <p14:creationId xmlns:p14="http://schemas.microsoft.com/office/powerpoint/2010/main" val="1989451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48347"/>
            <a:ext cx="8381999" cy="4381053"/>
          </a:xfrm>
        </p:spPr>
        <p:txBody>
          <a:bodyPr>
            <a:normAutofit fontScale="85000" lnSpcReduction="10000"/>
          </a:bodyPr>
          <a:lstStyle/>
          <a:p>
            <a:r>
              <a:rPr lang="ru-RU" sz="2000" i="1" dirty="0" smtClean="0"/>
              <a:t>Земаље бивше СФРЈ </a:t>
            </a:r>
            <a:r>
              <a:rPr lang="ru-RU" sz="2000" dirty="0" smtClean="0"/>
              <a:t>карактерише широк круг нужних наследника: </a:t>
            </a:r>
          </a:p>
          <a:p>
            <a:pPr algn="just"/>
            <a:r>
              <a:rPr lang="ru-RU" sz="2000" dirty="0" smtClean="0"/>
              <a:t>Оно што је специфично за ова права је то што поред оставиочевих потомака, одређених категорија предака, у круг нужних наследника улазе и </a:t>
            </a:r>
            <a:r>
              <a:rPr lang="ru-RU" sz="2000" b="1" i="1" dirty="0" smtClean="0"/>
              <a:t>браћа и сестре оставиоца </a:t>
            </a:r>
            <a:r>
              <a:rPr lang="ru-RU" sz="2000" dirty="0" smtClean="0"/>
              <a:t>(са изузетком Хрватске, која је ове побочне сроднике искључила из круга нужних наследника,)</a:t>
            </a:r>
          </a:p>
          <a:p>
            <a:r>
              <a:rPr lang="ru-RU" sz="2000" b="1" i="1" dirty="0" smtClean="0"/>
              <a:t>Тенденција</a:t>
            </a:r>
            <a:r>
              <a:rPr lang="ru-RU" sz="2000" dirty="0" smtClean="0"/>
              <a:t> у овим законодавствима је </a:t>
            </a:r>
            <a:r>
              <a:rPr lang="ru-RU" sz="2000" b="1" dirty="0" smtClean="0"/>
              <a:t> </a:t>
            </a:r>
            <a:r>
              <a:rPr lang="ru-RU" sz="2000" b="1" i="1" dirty="0" smtClean="0"/>
              <a:t>искључивању предака из категорије нужних наследника</a:t>
            </a:r>
            <a:r>
              <a:rPr lang="ru-RU" sz="2000" dirty="0" smtClean="0"/>
              <a:t>, </a:t>
            </a:r>
            <a:r>
              <a:rPr lang="ru-RU" sz="2000" i="1" dirty="0" smtClean="0"/>
              <a:t>осим родитеља </a:t>
            </a:r>
            <a:r>
              <a:rPr lang="ru-RU" sz="2000" dirty="0" smtClean="0"/>
              <a:t>који </a:t>
            </a:r>
            <a:r>
              <a:rPr lang="ru-RU" sz="2000" dirty="0"/>
              <a:t>остају у кругу нужних </a:t>
            </a:r>
            <a:r>
              <a:rPr lang="ru-RU" sz="2000" dirty="0" smtClean="0"/>
              <a:t>наследника </a:t>
            </a:r>
            <a:r>
              <a:rPr lang="ru-RU" sz="2000" dirty="0"/>
              <a:t>у праву БиХ и Републике Српске, односно његових </a:t>
            </a:r>
            <a:r>
              <a:rPr lang="ru-RU" sz="2000" i="1" dirty="0"/>
              <a:t>деда и баба, </a:t>
            </a:r>
            <a:r>
              <a:rPr lang="ru-RU" sz="2000" dirty="0"/>
              <a:t>у праву Словеније и Црне </a:t>
            </a:r>
            <a:r>
              <a:rPr lang="ru-RU" sz="2000" dirty="0" smtClean="0"/>
              <a:t>Горе. / Изузетак </a:t>
            </a:r>
            <a:r>
              <a:rPr lang="ru-RU" sz="2000" dirty="0"/>
              <a:t>у том погледу је Хрватска где се родитељима и осталим прецима оставиоца признаје право на нужни део, при чему су они сврстани у ред релативних нужних наследника (наследника који наслеђују према објективно-субјективном критерујуму</a:t>
            </a:r>
            <a:r>
              <a:rPr lang="ru-RU" sz="2000" dirty="0" smtClean="0"/>
              <a:t>)</a:t>
            </a:r>
          </a:p>
          <a:p>
            <a:r>
              <a:rPr lang="ru-RU" sz="2000" dirty="0" smtClean="0"/>
              <a:t> У праву </a:t>
            </a:r>
            <a:r>
              <a:rPr lang="ru-RU" sz="2000" i="1" dirty="0" smtClean="0"/>
              <a:t>Македоније, Босне </a:t>
            </a:r>
            <a:r>
              <a:rPr lang="ru-RU" sz="2000" i="1" dirty="0"/>
              <a:t>и </a:t>
            </a:r>
            <a:r>
              <a:rPr lang="ru-RU" sz="2000" i="1" dirty="0" smtClean="0"/>
              <a:t>Херцеговине, </a:t>
            </a:r>
            <a:r>
              <a:rPr lang="ru-RU" sz="2000" i="1" dirty="0"/>
              <a:t>Република </a:t>
            </a:r>
            <a:r>
              <a:rPr lang="ru-RU" sz="2000" i="1" dirty="0" smtClean="0"/>
              <a:t>Српске</a:t>
            </a:r>
            <a:r>
              <a:rPr lang="ru-RU" sz="2000" dirty="0" smtClean="0"/>
              <a:t>, у </a:t>
            </a:r>
            <a:r>
              <a:rPr lang="ru-RU" sz="2000" dirty="0"/>
              <a:t>круг релативних нужних </a:t>
            </a:r>
            <a:r>
              <a:rPr lang="ru-RU" sz="2000" dirty="0" smtClean="0"/>
              <a:t>наследника се </a:t>
            </a:r>
            <a:r>
              <a:rPr lang="ru-RU" sz="2000" dirty="0"/>
              <a:t>осим оставиочевих родитеља,</a:t>
            </a:r>
            <a:r>
              <a:rPr lang="ru-RU" sz="2000" dirty="0" smtClean="0"/>
              <a:t> </a:t>
            </a:r>
            <a:r>
              <a:rPr lang="ru-RU" sz="2000" dirty="0"/>
              <a:t>сврставају и сви оставиочеви потомци (изузев деце и усвојеника из потпуног </a:t>
            </a:r>
            <a:r>
              <a:rPr lang="ru-RU" sz="2000" dirty="0" smtClean="0"/>
              <a:t>усвојења,  док </a:t>
            </a:r>
            <a:r>
              <a:rPr lang="ru-RU" sz="2000" dirty="0"/>
              <a:t>се браћа и сестре оставиоца стандардно сматрају релативним нужним наследницима.</a:t>
            </a:r>
            <a:endParaRPr lang="en-US" sz="2000" dirty="0"/>
          </a:p>
        </p:txBody>
      </p:sp>
      <p:sp>
        <p:nvSpPr>
          <p:cNvPr id="2" name="Title 1"/>
          <p:cNvSpPr>
            <a:spLocks noGrp="1"/>
          </p:cNvSpPr>
          <p:nvPr>
            <p:ph type="title"/>
          </p:nvPr>
        </p:nvSpPr>
        <p:spPr/>
        <p:txBody>
          <a:bodyPr/>
          <a:lstStyle/>
          <a:p>
            <a:r>
              <a:rPr lang="sr-Cyrl-RS" sz="3800" dirty="0"/>
              <a:t>Круг нужних наследника</a:t>
            </a:r>
            <a:endParaRPr lang="en-US" sz="3800" dirty="0"/>
          </a:p>
        </p:txBody>
      </p:sp>
    </p:spTree>
    <p:extLst>
      <p:ext uri="{BB962C8B-B14F-4D97-AF65-F5344CB8AC3E}">
        <p14:creationId xmlns:p14="http://schemas.microsoft.com/office/powerpoint/2010/main" val="14843280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1" y="2133600"/>
            <a:ext cx="8534400" cy="4724399"/>
          </a:xfrm>
        </p:spPr>
        <p:txBody>
          <a:bodyPr>
            <a:normAutofit fontScale="62500" lnSpcReduction="20000"/>
          </a:bodyPr>
          <a:lstStyle/>
          <a:p>
            <a:r>
              <a:rPr lang="sr-Cyrl-RS" sz="3200" dirty="0" smtClean="0"/>
              <a:t>У</a:t>
            </a:r>
            <a:r>
              <a:rPr lang="sr-Cyrl-RS" sz="3200" i="1" dirty="0" smtClean="0"/>
              <a:t> </a:t>
            </a:r>
            <a:r>
              <a:rPr lang="sr-Cyrl-RS" sz="3200" i="1" dirty="0"/>
              <a:t>Енглеској </a:t>
            </a:r>
            <a:r>
              <a:rPr lang="sr-Cyrl-RS" sz="3200" b="1" dirty="0"/>
              <a:t>не постоји установа нужног наслеђивања</a:t>
            </a:r>
            <a:r>
              <a:rPr lang="sr-Cyrl-RS" sz="3200" dirty="0"/>
              <a:t>, али постоје други механизми који су пандан нужном наслеђивању у функционалном смислу-право на наследноправни захтев - </a:t>
            </a:r>
            <a:r>
              <a:rPr lang="en-US" sz="3200" i="1" dirty="0" err="1"/>
              <a:t>Potentional</a:t>
            </a:r>
            <a:r>
              <a:rPr lang="en-US" sz="3200" i="1" dirty="0"/>
              <a:t> inheritance claim</a:t>
            </a:r>
            <a:r>
              <a:rPr lang="en-US" sz="3200" dirty="0"/>
              <a:t>.  </a:t>
            </a:r>
            <a:endParaRPr lang="sr-Cyrl-RS" sz="3200" dirty="0" smtClean="0"/>
          </a:p>
          <a:p>
            <a:r>
              <a:rPr lang="sr-Cyrl-RS" sz="3200" dirty="0" smtClean="0"/>
              <a:t>Овај </a:t>
            </a:r>
            <a:r>
              <a:rPr lang="sr-Cyrl-RS" sz="3200" dirty="0"/>
              <a:t>захтев се не примењује аутоматски, већ судија има дискреционо право да процењује основаност истакнутог захтева</a:t>
            </a:r>
            <a:r>
              <a:rPr lang="sr-Cyrl-RS" sz="3200" dirty="0" smtClean="0"/>
              <a:t>;</a:t>
            </a:r>
          </a:p>
          <a:p>
            <a:r>
              <a:rPr lang="sr-Cyrl-RS" sz="3200" dirty="0"/>
              <a:t>Приликом оцене, судија утврђује да ли је воља оставиоца разумна/оправдана </a:t>
            </a:r>
            <a:r>
              <a:rPr lang="sr-Cyrl-RS" sz="3200" i="1" dirty="0">
                <a:latin typeface="Cambria" pitchFamily="18" charset="0"/>
                <a:ea typeface="Cambria" pitchFamily="18" charset="0"/>
              </a:rPr>
              <a:t>(</a:t>
            </a:r>
            <a:r>
              <a:rPr lang="en-US" sz="3200" i="1" dirty="0" err="1">
                <a:latin typeface="Cambria" pitchFamily="18" charset="0"/>
                <a:ea typeface="Cambria" pitchFamily="18" charset="0"/>
              </a:rPr>
              <a:t>resonable</a:t>
            </a:r>
            <a:r>
              <a:rPr lang="en-US" sz="3200" i="1" dirty="0">
                <a:latin typeface="Cambria" pitchFamily="18" charset="0"/>
                <a:ea typeface="Cambria" pitchFamily="18" charset="0"/>
              </a:rPr>
              <a:t>), </a:t>
            </a:r>
            <a:r>
              <a:rPr lang="sr-Cyrl-RS" sz="3200" dirty="0"/>
              <a:t>и ако није, коју одредбу </a:t>
            </a:r>
            <a:r>
              <a:rPr lang="sr-Cyrl-RS" sz="3200" i="1" dirty="0"/>
              <a:t>„</a:t>
            </a:r>
            <a:r>
              <a:rPr lang="en-US" sz="3200" i="1" dirty="0"/>
              <a:t>Provision on Family - </a:t>
            </a:r>
            <a:r>
              <a:rPr lang="en-US" sz="3200" i="1" dirty="0" err="1"/>
              <a:t>Dependants</a:t>
            </a:r>
            <a:r>
              <a:rPr lang="en-US" sz="3200" i="1" dirty="0"/>
              <a:t> Act 1975“</a:t>
            </a:r>
            <a:r>
              <a:rPr lang="en-US" sz="3200" dirty="0"/>
              <a:t> </a:t>
            </a:r>
            <a:r>
              <a:rPr lang="sr-Cyrl-RS" sz="3200" dirty="0"/>
              <a:t>би било разумно применити. </a:t>
            </a:r>
            <a:endParaRPr lang="sr-Cyrl-RS" sz="3200" dirty="0" smtClean="0"/>
          </a:p>
          <a:p>
            <a:r>
              <a:rPr lang="sr-Cyrl-RS" sz="3200" dirty="0" smtClean="0"/>
              <a:t>Шта </a:t>
            </a:r>
            <a:r>
              <a:rPr lang="sr-Cyrl-RS" sz="3200" dirty="0"/>
              <a:t>се сматра разумном одредбом, суд оцењује у сваком конкретном случају узимајући у обзир релевантне околности. </a:t>
            </a:r>
            <a:endParaRPr lang="sr-Cyrl-RS" sz="3200" dirty="0" smtClean="0"/>
          </a:p>
          <a:p>
            <a:r>
              <a:rPr lang="sr-Cyrl-RS" sz="3200" dirty="0" smtClean="0"/>
              <a:t>Приликом </a:t>
            </a:r>
            <a:r>
              <a:rPr lang="sr-Cyrl-RS" sz="3200" dirty="0"/>
              <a:t>одлучивања он се руководи и одговорајућим критеријумима који су у </a:t>
            </a:r>
            <a:r>
              <a:rPr lang="en-US" sz="3200" i="1" dirty="0"/>
              <a:t>Family - </a:t>
            </a:r>
            <a:r>
              <a:rPr lang="en-US" sz="3200" i="1" dirty="0" err="1"/>
              <a:t>Dependants</a:t>
            </a:r>
            <a:r>
              <a:rPr lang="en-US" sz="3200" i="1" dirty="0"/>
              <a:t> Act–u </a:t>
            </a:r>
            <a:r>
              <a:rPr lang="sr-Cyrl-RS" sz="3200" dirty="0"/>
              <a:t>таксативно набројни (финансијску позицију овлашћених лица, еветуалне психичке и физичке недостатке, обавезе које је за живота имао оставилац према тим лицима (</a:t>
            </a:r>
            <a:r>
              <a:rPr lang="sr-Cyrl-RS" sz="3200" i="1" dirty="0" smtClean="0"/>
              <a:t>нпр</a:t>
            </a:r>
            <a:r>
              <a:rPr lang="sr-Cyrl-RS" sz="3200" i="1" dirty="0"/>
              <a:t>. обавезу издржавања, укупну вредност имовине оставиоца, дужину трајања брака или цивилног партнерства, допринос овлашћеног лица увећању вредности имовине оставиоца и др.)</a:t>
            </a:r>
            <a:endParaRPr lang="en-US" sz="3200" i="1" dirty="0"/>
          </a:p>
          <a:p>
            <a:endParaRPr lang="en-US" sz="2000" dirty="0"/>
          </a:p>
        </p:txBody>
      </p:sp>
      <p:sp>
        <p:nvSpPr>
          <p:cNvPr id="2" name="Title 1"/>
          <p:cNvSpPr>
            <a:spLocks noGrp="1"/>
          </p:cNvSpPr>
          <p:nvPr>
            <p:ph type="title"/>
          </p:nvPr>
        </p:nvSpPr>
        <p:spPr>
          <a:xfrm>
            <a:off x="457200" y="570156"/>
            <a:ext cx="8305800" cy="1054250"/>
          </a:xfrm>
        </p:spPr>
        <p:txBody>
          <a:bodyPr/>
          <a:lstStyle/>
          <a:p>
            <a:r>
              <a:rPr lang="sr-Cyrl-RS" sz="3800" dirty="0" smtClean="0"/>
              <a:t>Нужни део у англосаксонском праву</a:t>
            </a:r>
            <a:endParaRPr lang="en-US" sz="3800" dirty="0"/>
          </a:p>
        </p:txBody>
      </p:sp>
    </p:spTree>
    <p:extLst>
      <p:ext uri="{BB962C8B-B14F-4D97-AF65-F5344CB8AC3E}">
        <p14:creationId xmlns:p14="http://schemas.microsoft.com/office/powerpoint/2010/main" val="12048500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ru-RU" dirty="0" smtClean="0"/>
              <a:t>У круг тзв. </a:t>
            </a:r>
            <a:r>
              <a:rPr lang="ru-RU" b="1" i="1" dirty="0" smtClean="0">
                <a:solidFill>
                  <a:schemeClr val="accent2">
                    <a:lumMod val="75000"/>
                  </a:schemeClr>
                </a:solidFill>
              </a:rPr>
              <a:t>апсолутних нужних наследника </a:t>
            </a:r>
            <a:r>
              <a:rPr lang="ru-RU" dirty="0" smtClean="0"/>
              <a:t>спадају </a:t>
            </a:r>
            <a:r>
              <a:rPr lang="ru-RU" b="1" i="1" dirty="0" smtClean="0"/>
              <a:t>потомци оставиоца </a:t>
            </a:r>
            <a:r>
              <a:rPr lang="ru-RU" i="1" dirty="0" smtClean="0"/>
              <a:t>(биолошки и адоптивни) без ограничења, затим, </a:t>
            </a:r>
            <a:r>
              <a:rPr lang="ru-RU" b="1" i="1" dirty="0" smtClean="0"/>
              <a:t>супружник оставиоца</a:t>
            </a:r>
            <a:r>
              <a:rPr lang="ru-RU" i="1" dirty="0" smtClean="0"/>
              <a:t>, његови </a:t>
            </a:r>
            <a:r>
              <a:rPr lang="ru-RU" b="1" i="1" dirty="0" smtClean="0"/>
              <a:t>родитељи </a:t>
            </a:r>
            <a:r>
              <a:rPr lang="ru-RU" i="1" dirty="0" smtClean="0"/>
              <a:t>и </a:t>
            </a:r>
            <a:r>
              <a:rPr lang="ru-RU" b="1" i="1" dirty="0" smtClean="0"/>
              <a:t>усвојилац из потпуног усвојења</a:t>
            </a:r>
            <a:r>
              <a:rPr lang="ru-RU" i="1" dirty="0" smtClean="0"/>
              <a:t>.</a:t>
            </a:r>
          </a:p>
          <a:p>
            <a:r>
              <a:rPr lang="ru-RU" dirty="0" smtClean="0"/>
              <a:t> У категорију тзв. </a:t>
            </a:r>
            <a:r>
              <a:rPr lang="ru-RU" b="1" i="1" dirty="0" smtClean="0">
                <a:solidFill>
                  <a:schemeClr val="accent2">
                    <a:lumMod val="75000"/>
                  </a:schemeClr>
                </a:solidFill>
              </a:rPr>
              <a:t>релативних нужних наследника</a:t>
            </a:r>
            <a:r>
              <a:rPr lang="ru-RU" dirty="0" smtClean="0"/>
              <a:t>, која се заснива на објективно-субјективном критеријуму, спадају </a:t>
            </a:r>
            <a:r>
              <a:rPr lang="ru-RU" b="1" i="1" dirty="0" smtClean="0"/>
              <a:t>браћа и сестре</a:t>
            </a:r>
            <a:r>
              <a:rPr lang="ru-RU" dirty="0" smtClean="0"/>
              <a:t>, </a:t>
            </a:r>
            <a:r>
              <a:rPr lang="ru-RU" b="1" i="1" dirty="0" smtClean="0"/>
              <a:t>усвојилац из непотпуног усвојења</a:t>
            </a:r>
            <a:r>
              <a:rPr lang="ru-RU" dirty="0" smtClean="0"/>
              <a:t>, и </a:t>
            </a:r>
            <a:r>
              <a:rPr lang="ru-RU" b="1" i="1" dirty="0" smtClean="0"/>
              <a:t>остали преци оставиоца изузимајући родитеље</a:t>
            </a:r>
            <a:r>
              <a:rPr lang="ru-RU" dirty="0" smtClean="0"/>
              <a:t>.</a:t>
            </a:r>
          </a:p>
          <a:p>
            <a:r>
              <a:rPr lang="ru-RU" dirty="0" smtClean="0"/>
              <a:t> Релативни нужни наследници наслеђују уколико су </a:t>
            </a:r>
            <a:r>
              <a:rPr lang="ru-RU" b="1" i="1" dirty="0" smtClean="0"/>
              <a:t>неспособни за рад и немају нужних средстава за живот, </a:t>
            </a:r>
            <a:r>
              <a:rPr lang="ru-RU" dirty="0" smtClean="0"/>
              <a:t>што су и основне претпоставке за признавање законске алиментације. </a:t>
            </a:r>
            <a:endParaRPr lang="en-US" dirty="0"/>
          </a:p>
        </p:txBody>
      </p:sp>
      <p:sp>
        <p:nvSpPr>
          <p:cNvPr id="2" name="Title 1"/>
          <p:cNvSpPr>
            <a:spLocks noGrp="1"/>
          </p:cNvSpPr>
          <p:nvPr>
            <p:ph type="title"/>
          </p:nvPr>
        </p:nvSpPr>
        <p:spPr/>
        <p:txBody>
          <a:bodyPr/>
          <a:lstStyle/>
          <a:p>
            <a:r>
              <a:rPr lang="sr-Cyrl-RS" sz="3800" dirty="0"/>
              <a:t>Круг нужних наследника у српском праву</a:t>
            </a:r>
            <a:endParaRPr lang="en-US" sz="3800" dirty="0"/>
          </a:p>
        </p:txBody>
      </p:sp>
    </p:spTree>
    <p:extLst>
      <p:ext uri="{BB962C8B-B14F-4D97-AF65-F5344CB8AC3E}">
        <p14:creationId xmlns:p14="http://schemas.microsoft.com/office/powerpoint/2010/main" val="35069689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057400"/>
            <a:ext cx="8991600" cy="4800601"/>
          </a:xfrm>
        </p:spPr>
        <p:txBody>
          <a:bodyPr>
            <a:normAutofit fontScale="40000" lnSpcReduction="20000"/>
          </a:bodyPr>
          <a:lstStyle/>
          <a:p>
            <a:r>
              <a:rPr lang="ru-RU" sz="4500" dirty="0" smtClean="0"/>
              <a:t>Величина нужног дела нужних наследника различито је дефинисан у упоредном праву. </a:t>
            </a:r>
          </a:p>
          <a:p>
            <a:r>
              <a:rPr lang="ru-RU" sz="4500" dirty="0" smtClean="0"/>
              <a:t>Разлике су условљене специфичностима</a:t>
            </a:r>
            <a:r>
              <a:rPr lang="ru-RU" sz="4500" b="1" dirty="0" smtClean="0"/>
              <a:t> </a:t>
            </a:r>
            <a:r>
              <a:rPr lang="ru-RU" sz="4500" b="1" i="1" dirty="0" smtClean="0">
                <a:solidFill>
                  <a:schemeClr val="accent2">
                    <a:lumMod val="75000"/>
                  </a:schemeClr>
                </a:solidFill>
              </a:rPr>
              <a:t>појединачног</a:t>
            </a:r>
            <a:r>
              <a:rPr lang="ru-RU" sz="4500" b="1" dirty="0" smtClean="0">
                <a:solidFill>
                  <a:schemeClr val="accent2">
                    <a:lumMod val="75000"/>
                  </a:schemeClr>
                </a:solidFill>
              </a:rPr>
              <a:t> </a:t>
            </a:r>
            <a:r>
              <a:rPr lang="ru-RU" sz="4500" dirty="0" smtClean="0"/>
              <a:t>или </a:t>
            </a:r>
            <a:r>
              <a:rPr lang="ru-RU" sz="4500" b="1" i="1" dirty="0" smtClean="0">
                <a:solidFill>
                  <a:schemeClr val="accent2">
                    <a:lumMod val="75000"/>
                  </a:schemeClr>
                </a:solidFill>
              </a:rPr>
              <a:t>скупног</a:t>
            </a:r>
            <a:r>
              <a:rPr lang="ru-RU" sz="4500" dirty="0" smtClean="0"/>
              <a:t> начина одређивања нужног дела, али и специфичностима које карактеришу поједина законодавна решења у оквиру истог концепта</a:t>
            </a:r>
          </a:p>
          <a:p>
            <a:r>
              <a:rPr lang="ru-RU" sz="4500" dirty="0" smtClean="0"/>
              <a:t>У законодавствима која су се определила за </a:t>
            </a:r>
            <a:r>
              <a:rPr lang="ru-RU" sz="4500" b="1" i="1" dirty="0" smtClean="0">
                <a:solidFill>
                  <a:schemeClr val="accent2">
                    <a:lumMod val="75000"/>
                  </a:schemeClr>
                </a:solidFill>
              </a:rPr>
              <a:t>поједначни концепт нужног дела</a:t>
            </a:r>
            <a:r>
              <a:rPr lang="ru-RU" sz="4500" b="1" dirty="0" smtClean="0">
                <a:solidFill>
                  <a:schemeClr val="accent2">
                    <a:lumMod val="75000"/>
                  </a:schemeClr>
                </a:solidFill>
              </a:rPr>
              <a:t>, </a:t>
            </a:r>
            <a:r>
              <a:rPr lang="ru-RU" sz="4500" dirty="0" smtClean="0"/>
              <a:t>величина нужног дела одређена је </a:t>
            </a:r>
            <a:r>
              <a:rPr lang="ru-RU" sz="4500" b="1" dirty="0" smtClean="0"/>
              <a:t>фиксно</a:t>
            </a:r>
            <a:r>
              <a:rPr lang="ru-RU" sz="4500" dirty="0" smtClean="0"/>
              <a:t> за исту категорију нужних наследника, и по правилу, </a:t>
            </a:r>
            <a:r>
              <a:rPr lang="ru-RU" sz="4500" b="1" i="1" dirty="0" smtClean="0"/>
              <a:t>највише припада деци оставиоца </a:t>
            </a:r>
            <a:r>
              <a:rPr lang="ru-RU" sz="4500" dirty="0" smtClean="0"/>
              <a:t>(</a:t>
            </a:r>
            <a:r>
              <a:rPr lang="ru-RU" sz="4500" b="1" dirty="0" smtClean="0"/>
              <a:t>1/2 </a:t>
            </a:r>
            <a:r>
              <a:rPr lang="ru-RU" sz="4500" dirty="0" smtClean="0"/>
              <a:t>законског наследог дела у праву </a:t>
            </a:r>
            <a:r>
              <a:rPr lang="ru-RU" sz="4500" i="1" dirty="0" smtClean="0"/>
              <a:t>Аустрије, Немачке, Холандије, земљама бивше СФРЈ</a:t>
            </a:r>
            <a:r>
              <a:rPr lang="ru-RU" sz="4500" dirty="0" smtClean="0"/>
              <a:t>, </a:t>
            </a:r>
            <a:r>
              <a:rPr lang="ru-RU" sz="4500" b="1" dirty="0" smtClean="0"/>
              <a:t>3/4</a:t>
            </a:r>
            <a:r>
              <a:rPr lang="ru-RU" sz="4500" dirty="0" smtClean="0"/>
              <a:t> у </a:t>
            </a:r>
            <a:r>
              <a:rPr lang="ru-RU" sz="4500" i="1" dirty="0" smtClean="0"/>
              <a:t>праву Швајцарске</a:t>
            </a:r>
            <a:r>
              <a:rPr lang="ru-RU" sz="4500" dirty="0" smtClean="0"/>
              <a:t>). </a:t>
            </a:r>
          </a:p>
          <a:p>
            <a:r>
              <a:rPr lang="ru-RU" sz="4500" dirty="0"/>
              <a:t>Р</a:t>
            </a:r>
            <a:r>
              <a:rPr lang="ru-RU" sz="4500" dirty="0" smtClean="0"/>
              <a:t>ешења упоредних законодавстава прилично су изједначена</a:t>
            </a:r>
            <a:r>
              <a:rPr lang="ru-RU" sz="4500" dirty="0"/>
              <a:t> </a:t>
            </a:r>
            <a:r>
              <a:rPr lang="ru-RU" sz="4500" dirty="0" smtClean="0"/>
              <a:t>у </a:t>
            </a:r>
            <a:r>
              <a:rPr lang="ru-RU" sz="4500" dirty="0"/>
              <a:t>погледу дефинисања </a:t>
            </a:r>
            <a:r>
              <a:rPr lang="ru-RU" sz="4500" b="1" i="1" dirty="0"/>
              <a:t>величина нужног </a:t>
            </a:r>
            <a:r>
              <a:rPr lang="ru-RU" sz="4500" b="1" i="1" dirty="0" smtClean="0"/>
              <a:t>дела брачном партнеру</a:t>
            </a:r>
            <a:r>
              <a:rPr lang="ru-RU" sz="4500" i="1" dirty="0" smtClean="0"/>
              <a:t>, </a:t>
            </a:r>
            <a:r>
              <a:rPr lang="ru-RU" sz="4500" dirty="0" smtClean="0"/>
              <a:t>па му се на име нужног дела признаје </a:t>
            </a:r>
            <a:r>
              <a:rPr lang="ru-RU" sz="4500" b="1" dirty="0" smtClean="0"/>
              <a:t>1/2</a:t>
            </a:r>
            <a:r>
              <a:rPr lang="ru-RU" sz="4500" dirty="0" smtClean="0"/>
              <a:t> законског наследног дела (у свим </a:t>
            </a:r>
            <a:r>
              <a:rPr lang="ru-RU" sz="4500" i="1" dirty="0" smtClean="0"/>
              <a:t>германским правима и земљама бивше СФРЈ</a:t>
            </a:r>
            <a:r>
              <a:rPr lang="ru-RU" sz="4500" dirty="0" smtClean="0"/>
              <a:t>). </a:t>
            </a:r>
          </a:p>
          <a:p>
            <a:r>
              <a:rPr lang="ru-RU" sz="4500" dirty="0" smtClean="0"/>
              <a:t>Што се тиче </a:t>
            </a:r>
            <a:r>
              <a:rPr lang="ru-RU" sz="4500" b="1" i="1" dirty="0" smtClean="0"/>
              <a:t>оставиочевих предака</a:t>
            </a:r>
            <a:r>
              <a:rPr lang="ru-RU" sz="4500" dirty="0" smtClean="0"/>
              <a:t>, њихов нужни део се креће од </a:t>
            </a:r>
            <a:r>
              <a:rPr lang="ru-RU" sz="4500" b="1" dirty="0" smtClean="0"/>
              <a:t>1/3 </a:t>
            </a:r>
            <a:r>
              <a:rPr lang="ru-RU" sz="4500" dirty="0" smtClean="0"/>
              <a:t>законског наследног (право Мађарске) до </a:t>
            </a:r>
            <a:r>
              <a:rPr lang="ru-RU" sz="4500" b="1" dirty="0" smtClean="0"/>
              <a:t>1/2 </a:t>
            </a:r>
            <a:r>
              <a:rPr lang="ru-RU" sz="4500" dirty="0" smtClean="0"/>
              <a:t>законског наследног дела (у позитивном праву </a:t>
            </a:r>
            <a:r>
              <a:rPr lang="ru-RU" sz="4500" b="1" dirty="0" smtClean="0"/>
              <a:t>Швајцарске и Немачке</a:t>
            </a:r>
            <a:r>
              <a:rPr lang="ru-RU" sz="4500" dirty="0" smtClean="0"/>
              <a:t>).</a:t>
            </a:r>
          </a:p>
          <a:p>
            <a:r>
              <a:rPr lang="ru-RU" sz="4500" dirty="0" smtClean="0"/>
              <a:t> </a:t>
            </a:r>
            <a:r>
              <a:rPr lang="ru-RU" sz="4500" dirty="0"/>
              <a:t>У германским правима се може уочити </a:t>
            </a:r>
            <a:r>
              <a:rPr lang="ru-RU" sz="4500" b="1" i="1" dirty="0">
                <a:solidFill>
                  <a:schemeClr val="tx1"/>
                </a:solidFill>
              </a:rPr>
              <a:t>тенденција јединственог регулисања величине нужног дела</a:t>
            </a:r>
            <a:r>
              <a:rPr lang="ru-RU" sz="4500" dirty="0"/>
              <a:t> (1/2 од редовног законског наследног дела у </a:t>
            </a:r>
            <a:r>
              <a:rPr lang="ru-RU" sz="4500" i="1" dirty="0"/>
              <a:t>праву Немачке, </a:t>
            </a:r>
            <a:r>
              <a:rPr lang="ru-RU" sz="4500" i="1" dirty="0" smtClean="0"/>
              <a:t>Аустрије</a:t>
            </a:r>
            <a:r>
              <a:rPr lang="ru-RU" sz="4500" dirty="0" smtClean="0"/>
              <a:t>);</a:t>
            </a:r>
            <a:endParaRPr lang="ru-RU" sz="4500" dirty="0"/>
          </a:p>
          <a:p>
            <a:endParaRPr lang="en-US" sz="2000" dirty="0"/>
          </a:p>
        </p:txBody>
      </p:sp>
      <p:sp>
        <p:nvSpPr>
          <p:cNvPr id="2" name="Title 1"/>
          <p:cNvSpPr>
            <a:spLocks noGrp="1"/>
          </p:cNvSpPr>
          <p:nvPr>
            <p:ph type="title"/>
          </p:nvPr>
        </p:nvSpPr>
        <p:spPr/>
        <p:txBody>
          <a:bodyPr>
            <a:normAutofit/>
          </a:bodyPr>
          <a:lstStyle/>
          <a:p>
            <a:r>
              <a:rPr lang="sr-Cyrl-RS" sz="3800" dirty="0" smtClean="0"/>
              <a:t>Величина нужног дела</a:t>
            </a:r>
            <a:endParaRPr lang="en-US" sz="3800" dirty="0"/>
          </a:p>
        </p:txBody>
      </p:sp>
    </p:spTree>
    <p:extLst>
      <p:ext uri="{BB962C8B-B14F-4D97-AF65-F5344CB8AC3E}">
        <p14:creationId xmlns:p14="http://schemas.microsoft.com/office/powerpoint/2010/main" val="10346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48347"/>
            <a:ext cx="8305799" cy="4228653"/>
          </a:xfrm>
        </p:spPr>
        <p:txBody>
          <a:bodyPr>
            <a:normAutofit fontScale="85000" lnSpcReduction="20000"/>
          </a:bodyPr>
          <a:lstStyle/>
          <a:p>
            <a:pPr algn="just"/>
            <a:r>
              <a:rPr lang="ru-RU" dirty="0" smtClean="0"/>
              <a:t>У правима која су прихватила </a:t>
            </a:r>
            <a:r>
              <a:rPr lang="ru-RU" b="1" i="1" dirty="0" smtClean="0">
                <a:solidFill>
                  <a:schemeClr val="accent2"/>
                </a:solidFill>
              </a:rPr>
              <a:t>концепт скупног нужног дела</a:t>
            </a:r>
            <a:r>
              <a:rPr lang="ru-RU" dirty="0" smtClean="0"/>
              <a:t>, величина нужног дела фиксно је одређена и зависи не само од категорије нужног наследника у питању, већ и од броја наследника који конкуришу за наслеђе, као што је случај са правом </a:t>
            </a:r>
            <a:r>
              <a:rPr lang="ru-RU" i="1" dirty="0" smtClean="0"/>
              <a:t>Француске, Белгије и Италије</a:t>
            </a:r>
            <a:r>
              <a:rPr lang="ru-RU" dirty="0" smtClean="0"/>
              <a:t>.</a:t>
            </a:r>
          </a:p>
          <a:p>
            <a:pPr algn="just"/>
            <a:r>
              <a:rPr lang="ru-RU" dirty="0" smtClean="0"/>
              <a:t>У овим правима, нужни део се може кретати у распону од 3/4 до 1/4 целокупне заоставштине.</a:t>
            </a:r>
          </a:p>
          <a:p>
            <a:pPr algn="just"/>
            <a:r>
              <a:rPr lang="ru-RU" dirty="0"/>
              <a:t>н</a:t>
            </a:r>
            <a:r>
              <a:rPr lang="ru-RU" dirty="0" smtClean="0"/>
              <a:t>пр. уколико оставилац има једно дете, оно добија као нужни део једну половину заоставштине; када има два детета, свако добија једну трећину заоствштине; када има троје и више деце, они наслеђују 3/4 укупне заоставштине које деле на једнаке делове;</a:t>
            </a:r>
          </a:p>
          <a:p>
            <a:pPr algn="just"/>
            <a:r>
              <a:rPr lang="ru-RU" dirty="0" smtClean="0"/>
              <a:t>У </a:t>
            </a:r>
            <a:r>
              <a:rPr lang="ru-RU" i="1" dirty="0" smtClean="0"/>
              <a:t>праву Шпаније, </a:t>
            </a:r>
            <a:r>
              <a:rPr lang="ru-RU" dirty="0" smtClean="0"/>
              <a:t>сва деца заједно, без обзира колико их има, наслеђују две трећине заоставштине на име нужног дела. Од тога, једна трећина мора бити подељена међу децом на једнаке делове, док другом трећином тестатор може располагати по својој вољи у корист једног од потомака;</a:t>
            </a:r>
          </a:p>
        </p:txBody>
      </p:sp>
      <p:sp>
        <p:nvSpPr>
          <p:cNvPr id="2" name="Title 1"/>
          <p:cNvSpPr>
            <a:spLocks noGrp="1"/>
          </p:cNvSpPr>
          <p:nvPr>
            <p:ph type="title"/>
          </p:nvPr>
        </p:nvSpPr>
        <p:spPr/>
        <p:txBody>
          <a:bodyPr/>
          <a:lstStyle/>
          <a:p>
            <a:r>
              <a:rPr lang="sr-Cyrl-RS" sz="3800" dirty="0"/>
              <a:t>Величина нужног дела</a:t>
            </a:r>
            <a:endParaRPr lang="en-US" sz="3800" dirty="0"/>
          </a:p>
        </p:txBody>
      </p:sp>
    </p:spTree>
    <p:extLst>
      <p:ext uri="{BB962C8B-B14F-4D97-AF65-F5344CB8AC3E}">
        <p14:creationId xmlns:p14="http://schemas.microsoft.com/office/powerpoint/2010/main" val="3112704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ru-RU" sz="2000" dirty="0" smtClean="0"/>
              <a:t>У српском праву заступљен је </a:t>
            </a:r>
            <a:r>
              <a:rPr lang="ru-RU" sz="2000" b="1" i="1" dirty="0" smtClean="0"/>
              <a:t>концепт појединачног нужног дела</a:t>
            </a:r>
            <a:r>
              <a:rPr lang="ru-RU" sz="2000" dirty="0" smtClean="0"/>
              <a:t>, што значи да се величина нужног дела одређује у законом одређеном разломку од законског наследног дела, који би </a:t>
            </a:r>
            <a:r>
              <a:rPr lang="ru-RU" sz="2000" i="1" dirty="0" smtClean="0"/>
              <a:t>in concreto </a:t>
            </a:r>
            <a:r>
              <a:rPr lang="ru-RU" sz="2000" dirty="0" smtClean="0"/>
              <a:t>добио нужни наследник.</a:t>
            </a:r>
          </a:p>
          <a:p>
            <a:r>
              <a:rPr lang="ru-RU" sz="2000" dirty="0" smtClean="0"/>
              <a:t>У погледу одређивања величине нужног дела, српско право не карактерише јединствени критеријум његовог утврђивања, већ је за </a:t>
            </a:r>
            <a:r>
              <a:rPr lang="ru-RU" sz="2000" i="1" dirty="0" smtClean="0"/>
              <a:t>потомке и супруга оставиоца </a:t>
            </a:r>
            <a:r>
              <a:rPr lang="ru-RU" sz="2000" dirty="0" smtClean="0"/>
              <a:t>прописана </a:t>
            </a:r>
            <a:r>
              <a:rPr lang="ru-RU" sz="2000" b="1" dirty="0" smtClean="0"/>
              <a:t>половина</a:t>
            </a:r>
            <a:r>
              <a:rPr lang="ru-RU" sz="2000" dirty="0" smtClean="0"/>
              <a:t> онога што би добили на име законског наследног дела, а </a:t>
            </a:r>
            <a:r>
              <a:rPr lang="ru-RU" sz="2000" i="1" dirty="0" smtClean="0"/>
              <a:t>за остале нужне наследника </a:t>
            </a:r>
            <a:r>
              <a:rPr lang="ru-RU" sz="2000" dirty="0" smtClean="0"/>
              <a:t>предвиђена је </a:t>
            </a:r>
            <a:r>
              <a:rPr lang="ru-RU" sz="2000" b="1" dirty="0" smtClean="0"/>
              <a:t>једна трећина </a:t>
            </a:r>
            <a:r>
              <a:rPr lang="ru-RU" sz="2000" dirty="0" smtClean="0"/>
              <a:t>од онога што би добили према правилима редовног законског наслеђивања</a:t>
            </a:r>
            <a:endParaRPr lang="en-US" sz="2000" dirty="0"/>
          </a:p>
        </p:txBody>
      </p:sp>
      <p:sp>
        <p:nvSpPr>
          <p:cNvPr id="2" name="Title 1"/>
          <p:cNvSpPr>
            <a:spLocks noGrp="1"/>
          </p:cNvSpPr>
          <p:nvPr>
            <p:ph type="title"/>
          </p:nvPr>
        </p:nvSpPr>
        <p:spPr/>
        <p:txBody>
          <a:bodyPr/>
          <a:lstStyle/>
          <a:p>
            <a:r>
              <a:rPr lang="sr-Cyrl-RS" sz="3800" dirty="0" smtClean="0"/>
              <a:t>Величина нужног дела у српском праву</a:t>
            </a:r>
            <a:endParaRPr lang="en-US" sz="3800" dirty="0"/>
          </a:p>
        </p:txBody>
      </p:sp>
    </p:spTree>
    <p:extLst>
      <p:ext uri="{BB962C8B-B14F-4D97-AF65-F5344CB8AC3E}">
        <p14:creationId xmlns:p14="http://schemas.microsoft.com/office/powerpoint/2010/main" val="11947846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768</TotalTime>
  <Words>1730</Words>
  <Application>Microsoft Office PowerPoint</Application>
  <PresentationFormat>On-screen Show (4:3)</PresentationFormat>
  <Paragraphs>67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Hardcover</vt:lpstr>
      <vt:lpstr>Правни положај нужних наследника  у савременим правним системима</vt:lpstr>
      <vt:lpstr>Круг нужних наследника</vt:lpstr>
      <vt:lpstr>Круг нужних наследника</vt:lpstr>
      <vt:lpstr>Круг нужних наследника</vt:lpstr>
      <vt:lpstr>Нужни део у англосаксонском праву</vt:lpstr>
      <vt:lpstr>Круг нужних наследника у српском праву</vt:lpstr>
      <vt:lpstr>Величина нужног дела</vt:lpstr>
      <vt:lpstr>Величина нужног дела</vt:lpstr>
      <vt:lpstr>Величина нужног дела у српском праву</vt:lpstr>
      <vt:lpstr>Разбаштињење нужних наследника</vt:lpstr>
      <vt:lpstr>Разбаштињење нужних наследника</vt:lpstr>
      <vt:lpstr>Разбаштињење нужних наследника</vt:lpstr>
      <vt:lpstr>Разбаштињење нужних наследника у српском праву</vt:lpstr>
      <vt:lpstr>Литература: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Voja</dc:creator>
  <cp:lastModifiedBy>Voja</cp:lastModifiedBy>
  <cp:revision>29</cp:revision>
  <dcterms:created xsi:type="dcterms:W3CDTF">2020-04-29T21:13:06Z</dcterms:created>
  <dcterms:modified xsi:type="dcterms:W3CDTF">2020-04-30T10:02:41Z</dcterms:modified>
</cp:coreProperties>
</file>