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0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7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8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29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9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5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7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8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52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04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9F965-BE55-4D4E-9664-3666CEC31E9B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65C8A-63D3-4AC3-86AE-FE622EF14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79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РЕЦЕПЦИЈА РИМСКОГ ПРИВАТНОГ ПРАВА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ПОЈАМ И ЗНАЧАЈ РЕЦЕПЦИЈЕ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093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ЈУСТИНИЈАНОВА КОДИФИКАЦИЈА И ЊЕН ЗНАЧАЈ ЗА РАЗВОЈ ГРАЂАНСКОГ ПРАВА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Дакле, тако је Јустинијанова кодификација омогућила да правила римског права постану темељ многих модерних правних института</a:t>
            </a:r>
          </a:p>
          <a:p>
            <a:pPr algn="just"/>
            <a:r>
              <a:rPr lang="sr-Cyrl-RS" dirty="0" smtClean="0"/>
              <a:t>Рад на кодификацији трајао је 528-534</a:t>
            </a:r>
          </a:p>
          <a:p>
            <a:pPr algn="just"/>
            <a:r>
              <a:rPr lang="en-US" i="1" dirty="0" smtClean="0"/>
              <a:t>Codex </a:t>
            </a:r>
            <a:r>
              <a:rPr lang="en-US" i="1" dirty="0" err="1" smtClean="0"/>
              <a:t>Iustinianus</a:t>
            </a:r>
            <a:r>
              <a:rPr lang="sr-Cyrl-RS" i="1" dirty="0" smtClean="0"/>
              <a:t> – </a:t>
            </a:r>
            <a:r>
              <a:rPr lang="sr-Cyrl-RS" dirty="0" smtClean="0"/>
              <a:t>прва збирка која није сачувана, а представљала је кодификацију царских конституција издатих пре Јустинијана</a:t>
            </a:r>
          </a:p>
          <a:p>
            <a:pPr algn="just"/>
            <a:r>
              <a:rPr lang="en-US" i="1" dirty="0" err="1" smtClean="0"/>
              <a:t>Digestae</a:t>
            </a:r>
            <a:r>
              <a:rPr lang="en-US" i="1" dirty="0" smtClean="0"/>
              <a:t> </a:t>
            </a:r>
            <a:r>
              <a:rPr lang="sr-Cyrl-RS" i="1" dirty="0" smtClean="0"/>
              <a:t> </a:t>
            </a:r>
            <a:r>
              <a:rPr lang="sr-Cyrl-RS" dirty="0" smtClean="0"/>
              <a:t>(</a:t>
            </a:r>
            <a:r>
              <a:rPr lang="en-US" i="1" dirty="0" err="1" smtClean="0"/>
              <a:t>Pandectae</a:t>
            </a:r>
            <a:r>
              <a:rPr lang="sr-Cyrl-RS" dirty="0" smtClean="0"/>
              <a:t>) – представља кодификацију правничког права (</a:t>
            </a:r>
            <a:r>
              <a:rPr lang="en-US" i="1" dirty="0" err="1" smtClean="0"/>
              <a:t>ius</a:t>
            </a:r>
            <a:r>
              <a:rPr lang="sr-Cyrl-RS" dirty="0" smtClean="0"/>
              <a:t>) и имаће снагу закона за вечита времена</a:t>
            </a:r>
          </a:p>
          <a:p>
            <a:pPr algn="just"/>
            <a:r>
              <a:rPr lang="sr-Cyrl-RS" dirty="0" smtClean="0"/>
              <a:t>Збирка је сачувана и представља најважнији и најобимнији део кодификације</a:t>
            </a:r>
          </a:p>
          <a:p>
            <a:pPr algn="just"/>
            <a:r>
              <a:rPr lang="sr-Cyrl-RS" dirty="0" smtClean="0"/>
              <a:t>По </a:t>
            </a:r>
            <a:r>
              <a:rPr lang="sr-Cyrl-RS" dirty="0" err="1" smtClean="0"/>
              <a:t>цитираности</a:t>
            </a:r>
            <a:r>
              <a:rPr lang="sr-Cyrl-RS" dirty="0" smtClean="0"/>
              <a:t> само је </a:t>
            </a:r>
            <a:r>
              <a:rPr lang="sr-Cyrl-RS" dirty="0" err="1" smtClean="0"/>
              <a:t>Библија</a:t>
            </a:r>
            <a:r>
              <a:rPr lang="sr-Cyrl-RS" dirty="0" smtClean="0"/>
              <a:t> испред ње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844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ЈУСТИНИЈАНОВА КОДИФИКАЦИЈА И ЊЕН ЗНАЧАЈ ЗА РАЗВОЈ ГРАЂАНСКОГ ПРАВА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Институције (</a:t>
            </a:r>
            <a:r>
              <a:rPr lang="en-US" i="1" dirty="0" err="1" smtClean="0"/>
              <a:t>Institutiones</a:t>
            </a:r>
            <a:r>
              <a:rPr lang="sr-Cyrl-RS" dirty="0" smtClean="0"/>
              <a:t>) – је уџбеник права који је имао законску снагу</a:t>
            </a:r>
          </a:p>
          <a:p>
            <a:pPr algn="just"/>
            <a:r>
              <a:rPr lang="sr-Cyrl-RS" dirty="0" smtClean="0"/>
              <a:t>Уџбеник је дело </a:t>
            </a:r>
            <a:r>
              <a:rPr lang="sr-Cyrl-RS" dirty="0" err="1" smtClean="0"/>
              <a:t>Трибонијана</a:t>
            </a:r>
            <a:r>
              <a:rPr lang="sr-Cyrl-RS" dirty="0" smtClean="0"/>
              <a:t>, Доротеја и Теофила</a:t>
            </a:r>
          </a:p>
          <a:p>
            <a:pPr algn="just"/>
            <a:r>
              <a:rPr lang="sr-Cyrl-RS" dirty="0" smtClean="0"/>
              <a:t>Узор за уџбеник права биле су Гајеве Институције (</a:t>
            </a:r>
            <a:r>
              <a:rPr lang="en-US" i="1" dirty="0" err="1" smtClean="0"/>
              <a:t>Gai</a:t>
            </a:r>
            <a:r>
              <a:rPr lang="en-US" i="1" dirty="0" smtClean="0"/>
              <a:t>, </a:t>
            </a:r>
            <a:r>
              <a:rPr lang="en-US" i="1" dirty="0" err="1" smtClean="0"/>
              <a:t>Institutiones</a:t>
            </a:r>
            <a:r>
              <a:rPr lang="sr-Cyrl-RS" dirty="0" smtClean="0"/>
              <a:t>)</a:t>
            </a:r>
          </a:p>
          <a:p>
            <a:pPr algn="just"/>
            <a:r>
              <a:rPr lang="sr-Cyrl-RS" dirty="0" smtClean="0"/>
              <a:t>Ревидирани кодекс (</a:t>
            </a:r>
            <a:r>
              <a:rPr lang="en-US" i="1" dirty="0" smtClean="0"/>
              <a:t>Codex </a:t>
            </a:r>
            <a:r>
              <a:rPr lang="en-US" i="1" dirty="0" err="1" smtClean="0"/>
              <a:t>repetitae</a:t>
            </a:r>
            <a:r>
              <a:rPr lang="en-US" i="1" dirty="0" smtClean="0"/>
              <a:t> </a:t>
            </a:r>
            <a:r>
              <a:rPr lang="en-US" i="1" dirty="0" err="1" smtClean="0"/>
              <a:t>praelectiones</a:t>
            </a:r>
            <a:r>
              <a:rPr lang="sr-Cyrl-RS" dirty="0" smtClean="0"/>
              <a:t>) – кодекс који садржи ревидиране конституције и педесет нових Јустинијанових конституција</a:t>
            </a:r>
          </a:p>
          <a:p>
            <a:pPr algn="just"/>
            <a:r>
              <a:rPr lang="en-US" i="1" dirty="0" err="1" smtClean="0"/>
              <a:t>Novelae</a:t>
            </a:r>
            <a:r>
              <a:rPr lang="sr-Cyrl-RS" dirty="0" smtClean="0"/>
              <a:t> – представљају 170 нових закона, писаних грчким језиком</a:t>
            </a:r>
          </a:p>
          <a:p>
            <a:pPr algn="just"/>
            <a:r>
              <a:rPr lang="sr-Cyrl-RS" dirty="0" smtClean="0"/>
              <a:t>Сачувана су два рукописа 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52733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ЈУСТИНИЈАНОВА КОДИФИКАЦИЈА И ЊЕН ЗНАЧАЈ ЗА РАЗВОЈ ГРАЂАНСКОГ ПРАВА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Наиме иако је Јустинијан забранио било какве коментаре кодификације, неопходно је било отклонити неке неусклађености или евентуалне грешке</a:t>
            </a:r>
          </a:p>
          <a:p>
            <a:pPr algn="just"/>
            <a:r>
              <a:rPr lang="sr-Cyrl-RS" dirty="0" smtClean="0"/>
              <a:t>Сам Јустинијан имао је потребу да интервенише у неким сферама (породично право, наследно право), те је приступио доношењу нових законских прописа који чине садржину Новела</a:t>
            </a:r>
          </a:p>
          <a:p>
            <a:pPr algn="just"/>
            <a:r>
              <a:rPr lang="sr-Cyrl-RS" dirty="0" smtClean="0"/>
              <a:t>У </a:t>
            </a:r>
            <a:r>
              <a:rPr lang="en-US" dirty="0" smtClean="0"/>
              <a:t>XVI</a:t>
            </a:r>
            <a:r>
              <a:rPr lang="sr-Cyrl-RS" dirty="0" smtClean="0"/>
              <a:t> веку је </a:t>
            </a:r>
            <a:r>
              <a:rPr lang="sr-Cyrl-RS" dirty="0" err="1" smtClean="0"/>
              <a:t>Готофредус</a:t>
            </a:r>
            <a:r>
              <a:rPr lang="sr-Cyrl-RS" dirty="0" smtClean="0"/>
              <a:t> овој кодификацији дао назив </a:t>
            </a:r>
            <a:r>
              <a:rPr lang="en-US" b="1" i="1" dirty="0" smtClean="0"/>
              <a:t>Corpus </a:t>
            </a:r>
            <a:r>
              <a:rPr lang="en-US" b="1" i="1" dirty="0" err="1" smtClean="0"/>
              <a:t>iuris</a:t>
            </a:r>
            <a:r>
              <a:rPr lang="en-US" b="1" i="1" dirty="0" smtClean="0"/>
              <a:t> </a:t>
            </a:r>
            <a:r>
              <a:rPr lang="en-US" b="1" i="1" dirty="0" err="1" smtClean="0"/>
              <a:t>civilis</a:t>
            </a:r>
            <a:r>
              <a:rPr lang="sr-Cyrl-RS" b="1" i="1" dirty="0" smtClean="0"/>
              <a:t> </a:t>
            </a:r>
            <a:r>
              <a:rPr lang="sr-Cyrl-RS" dirty="0" smtClean="0"/>
              <a:t>(Зборник грађанског права)</a:t>
            </a:r>
          </a:p>
          <a:p>
            <a:pPr algn="just"/>
            <a:r>
              <a:rPr lang="sr-Cyrl-RS" dirty="0" smtClean="0"/>
              <a:t>Сазнања о </a:t>
            </a:r>
            <a:r>
              <a:rPr lang="sr-Cyrl-RS" dirty="0" err="1" smtClean="0"/>
              <a:t>Дигестама</a:t>
            </a:r>
            <a:r>
              <a:rPr lang="sr-Cyrl-RS" dirty="0" smtClean="0"/>
              <a:t> заснивамо на манускрипту који је написан вероватно у </a:t>
            </a:r>
            <a:r>
              <a:rPr lang="sr-Cyrl-RS" dirty="0" err="1" smtClean="0"/>
              <a:t>Равени</a:t>
            </a:r>
            <a:r>
              <a:rPr lang="sr-Cyrl-RS" dirty="0" smtClean="0"/>
              <a:t> у </a:t>
            </a:r>
            <a:r>
              <a:rPr lang="en-US" dirty="0" smtClean="0"/>
              <a:t>VII </a:t>
            </a:r>
            <a:r>
              <a:rPr lang="sr-Cyrl-RS" dirty="0" smtClean="0"/>
              <a:t>веку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824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ЈУСТИНИЈАНОВА КОДИФИКАЦИЈА И ЊЕН ЗНАЧАЈ ЗА РАЗВОЈ ГРАЂАНСКОГ ПРАВА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sr-Cyrl-RS" dirty="0" smtClean="0"/>
              <a:t>Од </a:t>
            </a:r>
            <a:r>
              <a:rPr lang="en-US" dirty="0" smtClean="0"/>
              <a:t>VII</a:t>
            </a:r>
            <a:r>
              <a:rPr lang="sr-Cyrl-RS" dirty="0" smtClean="0"/>
              <a:t> до </a:t>
            </a:r>
            <a:r>
              <a:rPr lang="en-US" dirty="0" smtClean="0"/>
              <a:t>XI</a:t>
            </a:r>
            <a:r>
              <a:rPr lang="sr-Cyrl-RS" dirty="0" smtClean="0"/>
              <a:t> је период непоузданих сазнања када се рукопис појавио у Пизи</a:t>
            </a:r>
          </a:p>
          <a:p>
            <a:pPr algn="just"/>
            <a:r>
              <a:rPr lang="sr-Cyrl-RS" dirty="0" err="1" smtClean="0"/>
              <a:t>Дигеста</a:t>
            </a:r>
            <a:r>
              <a:rPr lang="sr-Cyrl-RS" dirty="0" smtClean="0"/>
              <a:t> се помињу 1076. године у једној </a:t>
            </a:r>
            <a:r>
              <a:rPr lang="sr-Cyrl-RS" dirty="0" err="1" smtClean="0"/>
              <a:t>лонгобардској</a:t>
            </a:r>
            <a:r>
              <a:rPr lang="sr-Cyrl-RS" dirty="0" smtClean="0"/>
              <a:t> судској исправи</a:t>
            </a:r>
          </a:p>
          <a:p>
            <a:pPr algn="just"/>
            <a:r>
              <a:rPr lang="sr-Cyrl-RS" dirty="0" smtClean="0"/>
              <a:t>Након борбе између градова, манускрипт са текстом </a:t>
            </a:r>
            <a:r>
              <a:rPr lang="sr-Cyrl-RS" dirty="0" err="1" smtClean="0"/>
              <a:t>Дигеста</a:t>
            </a:r>
            <a:r>
              <a:rPr lang="sr-Cyrl-RS" dirty="0" smtClean="0"/>
              <a:t> град Пиза је морао да преда Фиренци</a:t>
            </a:r>
          </a:p>
          <a:p>
            <a:pPr algn="just"/>
            <a:r>
              <a:rPr lang="sr-Cyrl-RS" dirty="0" smtClean="0"/>
              <a:t>Од тада, после 1406. године, манускрипт се чува у библиотеци </a:t>
            </a:r>
            <a:r>
              <a:rPr lang="sr-Cyrl-RS" dirty="0" err="1" smtClean="0"/>
              <a:t>Лаурензиана</a:t>
            </a:r>
            <a:r>
              <a:rPr lang="sr-Cyrl-RS" dirty="0" smtClean="0"/>
              <a:t>, познат је под називом </a:t>
            </a:r>
            <a:r>
              <a:rPr lang="en-US" i="1" dirty="0" err="1" smtClean="0"/>
              <a:t>Littera</a:t>
            </a:r>
            <a:r>
              <a:rPr lang="en-US" i="1" dirty="0" smtClean="0"/>
              <a:t> </a:t>
            </a:r>
            <a:r>
              <a:rPr lang="en-US" i="1" dirty="0" err="1" smtClean="0"/>
              <a:t>Florentina</a:t>
            </a:r>
            <a:endParaRPr lang="sr-Cyrl-RS" i="1" dirty="0" smtClean="0"/>
          </a:p>
          <a:p>
            <a:pPr algn="just"/>
            <a:r>
              <a:rPr lang="sr-Cyrl-RS" dirty="0" err="1" smtClean="0"/>
              <a:t>Глосатори</a:t>
            </a:r>
            <a:r>
              <a:rPr lang="sr-Cyrl-RS" dirty="0" smtClean="0"/>
              <a:t> су сачинили више рукописа </a:t>
            </a:r>
            <a:r>
              <a:rPr lang="sr-Cyrl-RS" dirty="0" err="1" smtClean="0"/>
              <a:t>Дигеста</a:t>
            </a:r>
            <a:r>
              <a:rPr lang="sr-Cyrl-RS" dirty="0" smtClean="0"/>
              <a:t>, чији је назив данас – </a:t>
            </a:r>
            <a:r>
              <a:rPr lang="sr-Cyrl-RS" i="1" dirty="0" err="1" smtClean="0"/>
              <a:t>Вулгата</a:t>
            </a:r>
            <a:endParaRPr lang="sr-Cyrl-RS" i="1" dirty="0" smtClean="0"/>
          </a:p>
          <a:p>
            <a:pPr algn="just"/>
            <a:r>
              <a:rPr lang="sr-Cyrl-RS" dirty="0" err="1" smtClean="0"/>
              <a:t>Готофредус</a:t>
            </a:r>
            <a:r>
              <a:rPr lang="sr-Cyrl-RS" dirty="0" smtClean="0"/>
              <a:t> је 1583. године издао први прерађен текст </a:t>
            </a:r>
            <a:r>
              <a:rPr lang="sr-Cyrl-RS" dirty="0" err="1" smtClean="0"/>
              <a:t>Дигеста</a:t>
            </a:r>
            <a:endParaRPr lang="sr-Cyrl-RS" dirty="0" smtClean="0"/>
          </a:p>
          <a:p>
            <a:pPr algn="just"/>
            <a:r>
              <a:rPr lang="sr-Cyrl-RS" dirty="0" smtClean="0"/>
              <a:t>Издање </a:t>
            </a:r>
            <a:r>
              <a:rPr lang="en-US" dirty="0" smtClean="0"/>
              <a:t>Th. Mommsen</a:t>
            </a:r>
            <a:r>
              <a:rPr lang="sr-Latn-RS" dirty="0" smtClean="0"/>
              <a:t>-a</a:t>
            </a:r>
            <a:r>
              <a:rPr lang="sr-Cyrl-RS" dirty="0" smtClean="0"/>
              <a:t> и</a:t>
            </a:r>
            <a:r>
              <a:rPr lang="sr-Latn-RS" dirty="0" smtClean="0"/>
              <a:t> </a:t>
            </a:r>
            <a:r>
              <a:rPr lang="sr-Latn-RS" dirty="0" err="1" smtClean="0"/>
              <a:t>Kruger</a:t>
            </a:r>
            <a:r>
              <a:rPr lang="sr-Latn-RS" dirty="0" smtClean="0"/>
              <a:t>-a</a:t>
            </a:r>
            <a:r>
              <a:rPr lang="sr-Cyrl-RS" dirty="0" smtClean="0"/>
              <a:t> из 1870. године сматра се најпоузданијим и више пута </a:t>
            </a:r>
            <a:r>
              <a:rPr lang="sr-Cyrl-RS" smtClean="0"/>
              <a:t>је прештампавано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14608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ВИЗАНТИЈСКО ПРАВО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 smtClean="0"/>
              <a:t>Источно римско царство које је прерасло у Византијско царство трајало је до 1453. године</a:t>
            </a:r>
          </a:p>
          <a:p>
            <a:pPr algn="just"/>
            <a:r>
              <a:rPr lang="sr-Cyrl-RS" dirty="0" smtClean="0"/>
              <a:t>По византологу </a:t>
            </a:r>
            <a:r>
              <a:rPr lang="sr-Cyrl-RS" dirty="0" err="1" smtClean="0"/>
              <a:t>Острогорском</a:t>
            </a:r>
            <a:r>
              <a:rPr lang="sr-Cyrl-RS" dirty="0" smtClean="0"/>
              <a:t>, византијска цивилизација настала је на: </a:t>
            </a:r>
            <a:r>
              <a:rPr lang="sr-Cyrl-RS" dirty="0" smtClean="0">
                <a:solidFill>
                  <a:srgbClr val="7030A0"/>
                </a:solidFill>
              </a:rPr>
              <a:t>грчком, тј. Хеленистичком културном наслеђу, римској државној и правној традицији и хришћанству (православљу)</a:t>
            </a:r>
          </a:p>
          <a:p>
            <a:pPr algn="just"/>
            <a:r>
              <a:rPr lang="sr-Cyrl-RS" dirty="0" err="1" smtClean="0"/>
              <a:t>Византиски</a:t>
            </a:r>
            <a:r>
              <a:rPr lang="sr-Cyrl-RS" dirty="0" smtClean="0"/>
              <a:t> владари били су носиоци политичке и религијске власти</a:t>
            </a:r>
          </a:p>
          <a:p>
            <a:pPr algn="just"/>
            <a:r>
              <a:rPr lang="sr-Cyrl-RS" dirty="0" smtClean="0"/>
              <a:t>Цар је издавао законе који су били званични извори права</a:t>
            </a:r>
          </a:p>
          <a:p>
            <a:pPr algn="just"/>
            <a:r>
              <a:rPr lang="sr-Cyrl-RS" dirty="0" smtClean="0"/>
              <a:t>Ипак наслеђени обичаји настојали су да преживе што им је у неким областима и полазило за руком, примењујући се у исто време са царском легислативом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87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ВИЗАНТИЈСКО ПРАВО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Лав </a:t>
            </a:r>
            <a:r>
              <a:rPr lang="sr-Latn-RS" dirty="0" smtClean="0"/>
              <a:t>III</a:t>
            </a:r>
            <a:r>
              <a:rPr lang="sr-Cyrl-RS" dirty="0" smtClean="0"/>
              <a:t> </a:t>
            </a:r>
            <a:r>
              <a:rPr lang="sr-Cyrl-RS" dirty="0" err="1" smtClean="0"/>
              <a:t>Исавријски</a:t>
            </a:r>
            <a:r>
              <a:rPr lang="sr-Cyrl-RS" dirty="0" smtClean="0"/>
              <a:t> је у </a:t>
            </a:r>
            <a:r>
              <a:rPr lang="sr-Latn-RS" dirty="0" smtClean="0"/>
              <a:t>VIII</a:t>
            </a:r>
            <a:r>
              <a:rPr lang="sr-Cyrl-RS" dirty="0" smtClean="0"/>
              <a:t> веку издао кратку кодификацију на грчком језику под називом – </a:t>
            </a:r>
            <a:r>
              <a:rPr lang="sr-Cyrl-RS" b="1" i="1" dirty="0" smtClean="0"/>
              <a:t>Еклоге</a:t>
            </a:r>
          </a:p>
          <a:p>
            <a:pPr algn="just"/>
            <a:r>
              <a:rPr lang="sr-Cyrl-RS" dirty="0" smtClean="0"/>
              <a:t>Садржински то је била прерада Јустинијанове кодификације из области породичног и облигационог права, са одређеним бројем кривичноправних норми</a:t>
            </a:r>
          </a:p>
          <a:p>
            <a:pPr algn="just"/>
            <a:r>
              <a:rPr lang="sr-Cyrl-RS" dirty="0" smtClean="0"/>
              <a:t>У следећем веку Василије </a:t>
            </a:r>
            <a:r>
              <a:rPr lang="sr-Latn-RS" dirty="0" smtClean="0"/>
              <a:t>I</a:t>
            </a:r>
            <a:r>
              <a:rPr lang="sr-Cyrl-RS" dirty="0" smtClean="0"/>
              <a:t> Македонски издао је </a:t>
            </a:r>
            <a:r>
              <a:rPr lang="sr-Cyrl-RS" b="1" i="1" dirty="0" err="1" smtClean="0"/>
              <a:t>Прохирон</a:t>
            </a:r>
            <a:r>
              <a:rPr lang="sr-Cyrl-RS" b="1" i="1" dirty="0" smtClean="0"/>
              <a:t>,</a:t>
            </a:r>
            <a:r>
              <a:rPr lang="sr-Cyrl-RS" dirty="0" smtClean="0"/>
              <a:t> а нешто касније </a:t>
            </a:r>
            <a:r>
              <a:rPr lang="sr-Cyrl-RS" b="1" i="1" dirty="0" err="1" smtClean="0"/>
              <a:t>Епаногоге</a:t>
            </a:r>
            <a:endParaRPr lang="sr-Cyrl-RS" b="1" i="1" dirty="0" smtClean="0"/>
          </a:p>
          <a:p>
            <a:pPr algn="just"/>
            <a:r>
              <a:rPr lang="sr-Cyrl-RS" dirty="0" smtClean="0"/>
              <a:t>Основа оба зборника је Јустинијанова кодификација, док је суштинска основа прва прерада </a:t>
            </a:r>
            <a:r>
              <a:rPr lang="sr-Cyrl-RS" b="1" i="1" dirty="0" smtClean="0"/>
              <a:t>Еклоге</a:t>
            </a:r>
          </a:p>
          <a:p>
            <a:pPr algn="just"/>
            <a:r>
              <a:rPr lang="sr-Cyrl-RS" dirty="0" smtClean="0"/>
              <a:t>Лав Мудри 892. године издаје </a:t>
            </a:r>
            <a:r>
              <a:rPr lang="sr-Cyrl-RS" b="1" i="1" dirty="0" smtClean="0"/>
              <a:t>Базилике </a:t>
            </a:r>
            <a:r>
              <a:rPr lang="sr-Cyrl-RS" dirty="0" smtClean="0"/>
              <a:t>(царске књиге), које се у знатно већој мери ослањају на Јустинијанову кодификацију</a:t>
            </a:r>
          </a:p>
          <a:p>
            <a:pPr algn="just"/>
            <a:r>
              <a:rPr lang="sr-Cyrl-RS" dirty="0" smtClean="0"/>
              <a:t>Реч је о веома обимном зборнику са знатно више прописа него што су биле стварне потребе византијског друштва тог доба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299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ВИЗАНТИЈСКО ПРАВО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dirty="0" smtClean="0"/>
              <a:t>Позната су бројна скраћена издања Базилика која су рађена водећи рачуна о стварним потребама друштва</a:t>
            </a:r>
          </a:p>
          <a:p>
            <a:r>
              <a:rPr lang="sr-Cyrl-RS" dirty="0" smtClean="0"/>
              <a:t>Најпознатија је прерада Константина </a:t>
            </a:r>
            <a:r>
              <a:rPr lang="sr-Cyrl-RS" dirty="0" err="1" smtClean="0"/>
              <a:t>Арменопулуса</a:t>
            </a:r>
            <a:r>
              <a:rPr lang="sr-Cyrl-RS" dirty="0" smtClean="0"/>
              <a:t>, солунског правника из средине четрнаестог века, под називом </a:t>
            </a:r>
            <a:r>
              <a:rPr lang="sr-Cyrl-RS" b="1" i="1" dirty="0" err="1" smtClean="0"/>
              <a:t>Хексабиблос</a:t>
            </a:r>
            <a:r>
              <a:rPr lang="sr-Cyrl-RS" b="1" i="1" dirty="0" smtClean="0"/>
              <a:t> </a:t>
            </a:r>
            <a:r>
              <a:rPr lang="sr-Cyrl-RS" dirty="0" smtClean="0"/>
              <a:t>(</a:t>
            </a:r>
            <a:r>
              <a:rPr lang="sr-Cyrl-RS" dirty="0" err="1" smtClean="0"/>
              <a:t>шестокњижје</a:t>
            </a:r>
            <a:r>
              <a:rPr lang="sr-Cyrl-RS" dirty="0" smtClean="0"/>
              <a:t>)</a:t>
            </a:r>
          </a:p>
          <a:p>
            <a:r>
              <a:rPr lang="sr-Cyrl-RS" dirty="0" smtClean="0"/>
              <a:t>Овај зборник је примењиван у Грчкој све до ступања на снагу Грађанског законика из 1946. године</a:t>
            </a:r>
          </a:p>
          <a:p>
            <a:r>
              <a:rPr lang="sr-Cyrl-RS" dirty="0" smtClean="0"/>
              <a:t>Дошло је до стварања нове правне науке</a:t>
            </a:r>
          </a:p>
          <a:p>
            <a:r>
              <a:rPr lang="sr-Cyrl-RS" dirty="0" smtClean="0"/>
              <a:t>У </a:t>
            </a:r>
            <a:r>
              <a:rPr lang="sr-Cyrl-RS" dirty="0" err="1" smtClean="0"/>
              <a:t>Констатинопољу</a:t>
            </a:r>
            <a:r>
              <a:rPr lang="sr-Cyrl-RS" dirty="0" smtClean="0"/>
              <a:t> је 1045. године основана правна школа што је означило ренесансу правних студија у Византији</a:t>
            </a:r>
          </a:p>
          <a:p>
            <a:r>
              <a:rPr lang="sr-Cyrl-RS" dirty="0" smtClean="0"/>
              <a:t>Византијско грађанско право представљало је мешавину римских правних правила, грчких обичајних правила и хришћанских норми (морала)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504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ВИЗАНТИЈСКО ПРАВО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sr-Cyrl-RS" dirty="0" smtClean="0"/>
              <a:t>У области породичног права брак добија на важности, развод је отежан, деца добијају на заштити</a:t>
            </a:r>
          </a:p>
          <a:p>
            <a:pPr algn="just"/>
            <a:r>
              <a:rPr lang="sr-Cyrl-RS" dirty="0" smtClean="0"/>
              <a:t>У области наследног права институт наследника добија на важности</a:t>
            </a:r>
          </a:p>
          <a:p>
            <a:pPr algn="just"/>
            <a:r>
              <a:rPr lang="sr-Cyrl-RS" dirty="0" smtClean="0"/>
              <a:t>Византијско право је у великој мери утицало на српско средњевековно право</a:t>
            </a:r>
          </a:p>
          <a:p>
            <a:pPr algn="just"/>
            <a:r>
              <a:rPr lang="sr-Cyrl-RS" dirty="0" smtClean="0"/>
              <a:t>Најпре путем византијског црквеног права</a:t>
            </a:r>
          </a:p>
          <a:p>
            <a:pPr algn="just"/>
            <a:r>
              <a:rPr lang="sr-Cyrl-RS" dirty="0" smtClean="0"/>
              <a:t>Касније се тај утицај јавља у виду традиције и рецепције</a:t>
            </a:r>
          </a:p>
          <a:p>
            <a:pPr algn="just"/>
            <a:r>
              <a:rPr lang="sr-Cyrl-RS" dirty="0" smtClean="0"/>
              <a:t>Сазнања о римском праву у средњевековној Србији била су непосредна, постојеће становништво живело је по правилима византијског права</a:t>
            </a:r>
          </a:p>
          <a:p>
            <a:pPr algn="just"/>
            <a:r>
              <a:rPr lang="sr-Cyrl-RS" dirty="0" smtClean="0"/>
              <a:t>Због великог утицаја Византије на развој средњевековне Србије и српско средњевековно право било је на вишем степену развоја од </a:t>
            </a:r>
            <a:r>
              <a:rPr lang="sr-Cyrl-RS" smtClean="0"/>
              <a:t>права Европе тог доба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246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ПОЈАМ И ЗНАЧАЈ РЕЦЕПЦИЈЕ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Рецепцијом римског права назива се прихватање римског права у средњевековној Европи као важећег, позитивног права</a:t>
            </a:r>
          </a:p>
          <a:p>
            <a:pPr algn="just"/>
            <a:r>
              <a:rPr lang="sr-Cyrl-RS" dirty="0" smtClean="0"/>
              <a:t>Основни разлог за рецепцију јесу </a:t>
            </a:r>
            <a:r>
              <a:rPr lang="sr-Cyrl-RS" dirty="0" smtClean="0">
                <a:solidFill>
                  <a:srgbClr val="7030A0"/>
                </a:solidFill>
              </a:rPr>
              <a:t>развој трговине, појава градова и грађанског сталежа</a:t>
            </a:r>
          </a:p>
          <a:p>
            <a:pPr algn="just"/>
            <a:r>
              <a:rPr lang="sr-Cyrl-RS" dirty="0" smtClean="0"/>
              <a:t>Ове нове појаве су пред правни систем поставиле задатке које тадашње феудално право није могло да реши</a:t>
            </a:r>
          </a:p>
          <a:p>
            <a:pPr algn="just"/>
            <a:r>
              <a:rPr lang="sr-Cyrl-RS" dirty="0" smtClean="0"/>
              <a:t>Римско право је пак имало решења за већину проблема који су доносили све развијенији промет и процват градова</a:t>
            </a:r>
          </a:p>
          <a:p>
            <a:pPr algn="just"/>
            <a:r>
              <a:rPr lang="sr-Cyrl-RS" dirty="0" smtClean="0"/>
              <a:t>Рецепција римског права била је двојака:</a:t>
            </a:r>
          </a:p>
          <a:p>
            <a:pPr algn="just"/>
            <a:r>
              <a:rPr lang="sr-Cyrl-RS" b="1" i="1" dirty="0" smtClean="0"/>
              <a:t>Посредна рецепција </a:t>
            </a:r>
            <a:r>
              <a:rPr lang="sr-Cyrl-RS" dirty="0" smtClean="0"/>
              <a:t>– путем утицаја школованих правника</a:t>
            </a:r>
          </a:p>
          <a:p>
            <a:pPr algn="just"/>
            <a:r>
              <a:rPr lang="sr-Cyrl-RS" b="1" i="1" dirty="0" smtClean="0"/>
              <a:t>Непосредна рецепција </a:t>
            </a:r>
            <a:r>
              <a:rPr lang="sr-Cyrl-RS" dirty="0" smtClean="0"/>
              <a:t>– последица је непосредне одлуке владара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565427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ПОЈАМ И ЗНАЧАЈ РЕЦЕПЦИЈЕ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Након пропасти Западног Римског Царства 476. године није престала историја римског права</a:t>
            </a:r>
          </a:p>
          <a:p>
            <a:pPr algn="just"/>
            <a:r>
              <a:rPr lang="sr-Cyrl-RS" dirty="0" smtClean="0"/>
              <a:t>Ни Јустинијанова кодификација није означила крај правног система старих Римљана</a:t>
            </a:r>
          </a:p>
          <a:p>
            <a:pPr algn="just"/>
            <a:r>
              <a:rPr lang="sr-Cyrl-RS" dirty="0" smtClean="0"/>
              <a:t>У Византији је све до њене пропасти 1453. године примењивано римско право, које је било прилагођавано потребама једног новог феудалног друштва</a:t>
            </a:r>
          </a:p>
          <a:p>
            <a:pPr algn="just"/>
            <a:r>
              <a:rPr lang="sr-Cyrl-RS" dirty="0" smtClean="0"/>
              <a:t>На западу, након најезде варвара и формирања њихових </a:t>
            </a:r>
            <a:r>
              <a:rPr lang="sr-Cyrl-RS" dirty="0" err="1" smtClean="0"/>
              <a:t>ранофеудалних</a:t>
            </a:r>
            <a:r>
              <a:rPr lang="sr-Cyrl-RS" dirty="0" smtClean="0"/>
              <a:t> држава, римско право је скоро ишчезло из употребе</a:t>
            </a:r>
          </a:p>
          <a:p>
            <a:pPr algn="just"/>
            <a:r>
              <a:rPr lang="sr-Cyrl-RS" dirty="0" smtClean="0"/>
              <a:t>У том периоду примењивало се у траговима у градовима у Италији и јужној Француској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85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ПОЈАМ И ЗНАЧАЈ РЕЦЕПЦИЈЕ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r-Cyrl-RS" dirty="0" smtClean="0"/>
              <a:t>Католичка црква која је, која је преузела државну организацију Римског Царства, пренела је европском средњем веку латински језик</a:t>
            </a:r>
          </a:p>
          <a:p>
            <a:pPr algn="just"/>
            <a:r>
              <a:rPr lang="sr-Cyrl-RS" dirty="0" smtClean="0"/>
              <a:t>Византија је остала верна грчком језику</a:t>
            </a:r>
          </a:p>
          <a:p>
            <a:pPr algn="just"/>
            <a:r>
              <a:rPr lang="sr-Cyrl-RS" dirty="0" smtClean="0"/>
              <a:t>На рушевинама антике у Европи су настале </a:t>
            </a:r>
            <a:r>
              <a:rPr lang="sr-Cyrl-RS" dirty="0" err="1" smtClean="0"/>
              <a:t>ранофеудалне</a:t>
            </a:r>
            <a:r>
              <a:rPr lang="sr-Cyrl-RS" dirty="0" smtClean="0"/>
              <a:t> државе са потпуно новим системом</a:t>
            </a:r>
          </a:p>
          <a:p>
            <a:pPr algn="just"/>
            <a:r>
              <a:rPr lang="sr-Cyrl-RS" dirty="0" smtClean="0"/>
              <a:t>Требало је да прођу векови да се развије трговина, градови и да култура достигне одређени ниво да би се схватиле вредности антике</a:t>
            </a:r>
          </a:p>
          <a:p>
            <a:pPr algn="just"/>
            <a:r>
              <a:rPr lang="sr-Cyrl-RS" dirty="0" smtClean="0"/>
              <a:t>Они настоје да успоставе оно што су преци уништили, да открију и прочитају заборављене </a:t>
            </a:r>
            <a:r>
              <a:rPr lang="sr-Cyrl-RS" dirty="0" err="1" smtClean="0"/>
              <a:t>псалимпсесте</a:t>
            </a:r>
            <a:r>
              <a:rPr lang="sr-Cyrl-RS" dirty="0" smtClean="0"/>
              <a:t> и оригиналне текстове које они садрже</a:t>
            </a:r>
          </a:p>
          <a:p>
            <a:pPr algn="just"/>
            <a:r>
              <a:rPr lang="sr-Cyrl-RS" dirty="0" smtClean="0"/>
              <a:t>Тако настаје </a:t>
            </a:r>
            <a:r>
              <a:rPr lang="sr-Cyrl-RS" b="1" i="1" dirty="0" smtClean="0"/>
              <a:t>ренесанса</a:t>
            </a:r>
            <a:r>
              <a:rPr lang="sr-Cyrl-RS" dirty="0" smtClean="0"/>
              <a:t> </a:t>
            </a:r>
          </a:p>
          <a:p>
            <a:pPr algn="just"/>
            <a:r>
              <a:rPr lang="sr-Cyrl-RS" b="1" i="1" dirty="0" smtClean="0"/>
              <a:t>Правна ренесанса </a:t>
            </a:r>
            <a:r>
              <a:rPr lang="sr-Cyrl-RS" dirty="0" smtClean="0"/>
              <a:t>је најранији и најтипичнији вид преображаја који ће Европу од заосталог, претворити у технолошки и културно најнапреднији део света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942512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ПОЈАМ И ЗНАЧАЈ РЕЦЕПЦИЈЕ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626" y="198017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Cyrl-RS" b="1" i="1" dirty="0" smtClean="0"/>
              <a:t>Зашто у Енглеској нема рецепције?</a:t>
            </a:r>
            <a:endParaRPr lang="sr-Cyrl-RS" dirty="0" smtClean="0"/>
          </a:p>
          <a:p>
            <a:pPr algn="just"/>
            <a:r>
              <a:rPr lang="sr-Cyrl-RS" dirty="0" smtClean="0"/>
              <a:t> Енглеској је једно време проучавано римско право</a:t>
            </a:r>
          </a:p>
          <a:p>
            <a:pPr algn="just"/>
            <a:r>
              <a:rPr lang="sr-Cyrl-RS" dirty="0" err="1" smtClean="0"/>
              <a:t>Вакарије</a:t>
            </a:r>
            <a:r>
              <a:rPr lang="sr-Cyrl-RS" dirty="0" smtClean="0"/>
              <a:t>, професор школован на универзитету у Болоњи </a:t>
            </a:r>
            <a:r>
              <a:rPr lang="sr-Cyrl-RS" dirty="0" err="1" smtClean="0"/>
              <a:t>предава</a:t>
            </a:r>
            <a:r>
              <a:rPr lang="sr-Cyrl-RS" dirty="0" smtClean="0"/>
              <a:t> је римско право на Оксфорду</a:t>
            </a:r>
          </a:p>
          <a:p>
            <a:pPr algn="just"/>
            <a:r>
              <a:rPr lang="sr-Cyrl-RS" dirty="0" smtClean="0"/>
              <a:t>Међутим, врло рано, </a:t>
            </a:r>
            <a:r>
              <a:rPr lang="sr-Cyrl-RS" i="1" dirty="0" err="1" smtClean="0"/>
              <a:t>Мертонски</a:t>
            </a:r>
            <a:r>
              <a:rPr lang="sr-Cyrl-RS" i="1" dirty="0" smtClean="0"/>
              <a:t> статутом</a:t>
            </a:r>
            <a:r>
              <a:rPr lang="sr-Cyrl-RS" dirty="0" smtClean="0"/>
              <a:t> из 1236. године, забрањена је његова примена</a:t>
            </a:r>
          </a:p>
          <a:p>
            <a:pPr algn="just"/>
            <a:r>
              <a:rPr lang="sr-Cyrl-RS" dirty="0" smtClean="0"/>
              <a:t>То је била последица бојазни енглеског племства да се уз остале норме римског права не провуче начело да владар није ничим ограничен (</a:t>
            </a:r>
            <a:r>
              <a:rPr lang="en-US" i="1" dirty="0" err="1" smtClean="0"/>
              <a:t>princeps</a:t>
            </a:r>
            <a:r>
              <a:rPr lang="en-US" i="1" dirty="0" smtClean="0"/>
              <a:t> </a:t>
            </a:r>
            <a:r>
              <a:rPr lang="en-US" i="1" dirty="0" err="1" smtClean="0"/>
              <a:t>legibus</a:t>
            </a:r>
            <a:r>
              <a:rPr lang="en-US" i="1" dirty="0" smtClean="0"/>
              <a:t> </a:t>
            </a:r>
            <a:r>
              <a:rPr lang="en-US" i="1" dirty="0" err="1" smtClean="0"/>
              <a:t>solutus</a:t>
            </a:r>
            <a:r>
              <a:rPr lang="sr-Cyrl-RS" dirty="0" smtClean="0"/>
              <a:t>)</a:t>
            </a:r>
          </a:p>
          <a:p>
            <a:pPr algn="just"/>
            <a:r>
              <a:rPr lang="sr-Cyrl-RS" dirty="0" smtClean="0"/>
              <a:t>То је било време у коме се енглеско племство огорчено борило да ограничи власт владара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210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ПОЈАМ И ЗНАЧАЈ РЕЦЕПЦИЈЕ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i="1" dirty="0" smtClean="0"/>
              <a:t>Зашто у Енглеској нема рецепције?</a:t>
            </a:r>
            <a:endParaRPr lang="sr-Cyrl-RS" dirty="0" smtClean="0"/>
          </a:p>
          <a:p>
            <a:pPr algn="just"/>
            <a:r>
              <a:rPr lang="sr-Cyrl-RS" dirty="0" smtClean="0"/>
              <a:t>Поред тога, и владар и племство су наслућивали да се иза римског права крије нова снага, која угрожава поредак</a:t>
            </a:r>
          </a:p>
          <a:p>
            <a:pPr algn="just"/>
            <a:r>
              <a:rPr lang="sr-Cyrl-RS" dirty="0" smtClean="0"/>
              <a:t>Тако је енглеско право остало по страни од општих тенденција у развоју права континенталне Европе и створило своје </a:t>
            </a:r>
            <a:r>
              <a:rPr lang="sr-Cyrl-RS" b="1" i="1" dirty="0" smtClean="0"/>
              <a:t>„опште право“ (</a:t>
            </a:r>
            <a:r>
              <a:rPr lang="en-US" b="1" i="1" dirty="0" smtClean="0"/>
              <a:t>Common law</a:t>
            </a:r>
            <a:r>
              <a:rPr lang="sr-Cyrl-RS" b="1" i="1" dirty="0" smtClean="0"/>
              <a:t>)</a:t>
            </a:r>
            <a:endParaRPr lang="sr-Cyrl-RS" dirty="0" smtClean="0"/>
          </a:p>
          <a:p>
            <a:pPr algn="just"/>
            <a:r>
              <a:rPr lang="sr-Cyrl-RS" dirty="0" smtClean="0"/>
              <a:t>Енглези су остали верни феудалној традицији, а земље континенталне Европе су се развиле у једном другом правцу, највише под утицајем римског права и грађанских револуција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871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ЈУСТИНИЈАНОВА КОДИФИКАЦИЈА И ЊЕН ЗНАЧАЈ ЗА РАЗВОЈ ГРАЂАНСКОГ ПРАВА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dirty="0" smtClean="0"/>
              <a:t>Термином </a:t>
            </a:r>
            <a:r>
              <a:rPr lang="sr-Cyrl-RS" i="1" dirty="0" smtClean="0"/>
              <a:t>грађанско право</a:t>
            </a:r>
            <a:r>
              <a:rPr lang="sr-Cyrl-RS" dirty="0" smtClean="0"/>
              <a:t> означава се она област права која регулише имовинске односе између појединаца у друштву које има </a:t>
            </a:r>
            <a:r>
              <a:rPr lang="sr-Cyrl-RS" dirty="0" err="1" smtClean="0"/>
              <a:t>робноновчану</a:t>
            </a:r>
            <a:r>
              <a:rPr lang="sr-Cyrl-RS" dirty="0" smtClean="0"/>
              <a:t> привреду</a:t>
            </a:r>
          </a:p>
          <a:p>
            <a:pPr algn="just"/>
            <a:r>
              <a:rPr lang="sr-Cyrl-RS" dirty="0" smtClean="0"/>
              <a:t>Назив је настао од римског </a:t>
            </a:r>
            <a:r>
              <a:rPr lang="en-US" i="1" dirty="0" err="1" smtClean="0"/>
              <a:t>ius</a:t>
            </a:r>
            <a:r>
              <a:rPr lang="en-US" i="1" dirty="0" smtClean="0"/>
              <a:t> </a:t>
            </a:r>
            <a:r>
              <a:rPr lang="en-US" i="1" dirty="0" err="1" smtClean="0"/>
              <a:t>civile</a:t>
            </a:r>
            <a:r>
              <a:rPr lang="sr-Cyrl-RS" i="1" dirty="0" smtClean="0"/>
              <a:t> </a:t>
            </a:r>
            <a:r>
              <a:rPr lang="sr-Cyrl-RS" dirty="0" smtClean="0"/>
              <a:t>(грађанско право, односно право грађана Рима)</a:t>
            </a:r>
          </a:p>
          <a:p>
            <a:pPr algn="just"/>
            <a:r>
              <a:rPr lang="sr-Cyrl-RS" dirty="0" smtClean="0"/>
              <a:t>Средњевековно право је из римског права прихватило претежно прописе имовинског карактера, јер у тој области феудално право није могло да одговори потребама</a:t>
            </a:r>
          </a:p>
          <a:p>
            <a:pPr algn="just"/>
            <a:r>
              <a:rPr lang="sr-Cyrl-RS" dirty="0" smtClean="0"/>
              <a:t>Тако </a:t>
            </a:r>
            <a:r>
              <a:rPr lang="en-US" i="1" dirty="0" err="1" smtClean="0"/>
              <a:t>ius</a:t>
            </a:r>
            <a:r>
              <a:rPr lang="en-US" i="1" dirty="0" smtClean="0"/>
              <a:t> </a:t>
            </a:r>
            <a:r>
              <a:rPr lang="en-US" i="1" dirty="0" err="1" smtClean="0"/>
              <a:t>civile</a:t>
            </a:r>
            <a:r>
              <a:rPr lang="sr-Cyrl-RS" dirty="0" smtClean="0"/>
              <a:t> постаје синоним за </a:t>
            </a:r>
            <a:r>
              <a:rPr lang="sr-Cyrl-RS" i="1" dirty="0" smtClean="0"/>
              <a:t>имовинско</a:t>
            </a:r>
            <a:r>
              <a:rPr lang="sr-Cyrl-RS" dirty="0" smtClean="0"/>
              <a:t>, односно </a:t>
            </a:r>
            <a:r>
              <a:rPr lang="sr-Cyrl-RS" i="1" dirty="0" smtClean="0"/>
              <a:t>приватно</a:t>
            </a:r>
            <a:r>
              <a:rPr lang="sr-Cyrl-RS" dirty="0" smtClean="0"/>
              <a:t> право</a:t>
            </a:r>
          </a:p>
          <a:p>
            <a:pPr algn="just"/>
            <a:r>
              <a:rPr lang="sr-Cyrl-RS" dirty="0" smtClean="0"/>
              <a:t>Од средине </a:t>
            </a:r>
            <a:r>
              <a:rPr lang="sr-Latn-RS" dirty="0" smtClean="0"/>
              <a:t>XVIII</a:t>
            </a:r>
            <a:r>
              <a:rPr lang="sr-Cyrl-RS" dirty="0" smtClean="0"/>
              <a:t> века термин </a:t>
            </a:r>
            <a:r>
              <a:rPr lang="sr-Cyrl-RS" i="1" dirty="0" smtClean="0"/>
              <a:t>грађанско право</a:t>
            </a:r>
            <a:r>
              <a:rPr lang="sr-Cyrl-RS" dirty="0" smtClean="0"/>
              <a:t> налази своје место и постаје саставни део назива великих кодификација имовинског права</a:t>
            </a:r>
          </a:p>
          <a:p>
            <a:pPr algn="just"/>
            <a:r>
              <a:rPr lang="sr-Cyrl-RS" dirty="0" smtClean="0"/>
              <a:t>Овај термин у употреби је и данас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03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ЈУСТИНИЈАНОВА КОДИФИКАЦИЈА И ЊЕН ЗНАЧАЈ ЗА РАЗВОЈ ГРАЂАНСКОГ ПРАВА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Јустинијан (527-565), рођен је 483. године у </a:t>
            </a:r>
            <a:r>
              <a:rPr lang="sr-Cyrl-RS" dirty="0" err="1" smtClean="0"/>
              <a:t>Таурезијуму</a:t>
            </a:r>
            <a:r>
              <a:rPr lang="sr-Cyrl-RS" dirty="0" smtClean="0"/>
              <a:t>, за који се по новијој теорији, сматра да је реч о Царичином граду у Јужној Србији, недалеко од Лесковца</a:t>
            </a:r>
          </a:p>
          <a:p>
            <a:r>
              <a:rPr lang="sr-Cyrl-RS" dirty="0" smtClean="0"/>
              <a:t>Био је енергичан, образован, чак суров</a:t>
            </a:r>
          </a:p>
          <a:p>
            <a:r>
              <a:rPr lang="sr-Cyrl-RS" dirty="0" smtClean="0"/>
              <a:t>Постави је себи три циља: </a:t>
            </a:r>
            <a:r>
              <a:rPr lang="sr-Cyrl-RS" dirty="0" smtClean="0">
                <a:solidFill>
                  <a:srgbClr val="7030A0"/>
                </a:solidFill>
              </a:rPr>
              <a:t>обнову Римског царства, учвршћење хришћанске религије и обнову римског права</a:t>
            </a:r>
          </a:p>
          <a:p>
            <a:r>
              <a:rPr lang="sr-Cyrl-RS" dirty="0" smtClean="0"/>
              <a:t>Оставио је највећу цркву тог времена </a:t>
            </a:r>
            <a:r>
              <a:rPr lang="sr-Cyrl-RS" b="1" i="1" dirty="0" err="1" smtClean="0"/>
              <a:t>Агија</a:t>
            </a:r>
            <a:r>
              <a:rPr lang="sr-Cyrl-RS" b="1" i="1" dirty="0" smtClean="0"/>
              <a:t> Софија (црква Свете мудрости)</a:t>
            </a:r>
          </a:p>
          <a:p>
            <a:r>
              <a:rPr lang="sr-Cyrl-RS" dirty="0" smtClean="0"/>
              <a:t>Након смрти опстала и трајну вредност имала је једино </a:t>
            </a:r>
            <a:r>
              <a:rPr lang="sr-Cyrl-RS" i="1" dirty="0" smtClean="0"/>
              <a:t>његова кодификација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824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ЈУСТИНИЈАНОВА КОДИФИКАЦИЈА И ЊЕН ЗНАЧАЈ ЗА РАЗВОЈ ГРАЂАНСКОГ ПРАВА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Јустинијанова кодификација није била први покушај кодификације постојећих правних прописа</a:t>
            </a:r>
          </a:p>
          <a:p>
            <a:pPr algn="just"/>
            <a:r>
              <a:rPr lang="sr-Cyrl-RS" dirty="0" smtClean="0"/>
              <a:t>Значај Јустинијанове кодификације већи је од осталих најпре због начина на који је сачињена, тако и због свог обима</a:t>
            </a:r>
          </a:p>
          <a:p>
            <a:pPr algn="just"/>
            <a:r>
              <a:rPr lang="sr-Cyrl-RS" dirty="0" smtClean="0"/>
              <a:t>Значај самог Јустинијана је пре свега у правилно постављеном циљу, као и избору сарадника, професора правних школа из Константинопоља и Бејрута</a:t>
            </a:r>
          </a:p>
          <a:p>
            <a:pPr algn="just"/>
            <a:r>
              <a:rPr lang="sr-Cyrl-RS" dirty="0" smtClean="0"/>
              <a:t>Правник </a:t>
            </a:r>
            <a:r>
              <a:rPr lang="sr-Cyrl-RS" b="1" dirty="0" err="1" smtClean="0"/>
              <a:t>Трибонијан</a:t>
            </a:r>
            <a:r>
              <a:rPr lang="sr-Cyrl-RS" b="1" dirty="0" smtClean="0"/>
              <a:t> </a:t>
            </a:r>
            <a:r>
              <a:rPr lang="sr-Cyrl-RS" dirty="0" smtClean="0"/>
              <a:t>је био главни градитељ кодификације, али не треба заборавити ни професоре </a:t>
            </a:r>
            <a:r>
              <a:rPr lang="sr-Cyrl-RS" b="1" dirty="0" smtClean="0"/>
              <a:t>Доротеја </a:t>
            </a:r>
            <a:r>
              <a:rPr lang="sr-Cyrl-RS" dirty="0" smtClean="0"/>
              <a:t>и</a:t>
            </a:r>
            <a:r>
              <a:rPr lang="sr-Cyrl-RS" b="1" dirty="0" smtClean="0"/>
              <a:t> Теофила</a:t>
            </a:r>
            <a:endParaRPr lang="sr-Cyrl-RS" dirty="0" smtClean="0"/>
          </a:p>
          <a:p>
            <a:pPr algn="just"/>
            <a:r>
              <a:rPr lang="sr-Cyrl-RS" dirty="0" smtClean="0"/>
              <a:t>Захваљујући срећном стицају околности, Јустинијанова кодификација поново постаје извор права у Италији, а потом и у читавој Европи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65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1514</Words>
  <Application>Microsoft Office PowerPoint</Application>
  <PresentationFormat>Widescreen</PresentationFormat>
  <Paragraphs>110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РЕЦЕПЦИЈА РИМСКОГ ПРИВАТНОГ ПРАВА</vt:lpstr>
      <vt:lpstr>ПОЈАМ И ЗНАЧАЈ РЕЦЕПЦИЈЕ</vt:lpstr>
      <vt:lpstr>ПОЈАМ И ЗНАЧАЈ РЕЦЕПЦИЈЕ</vt:lpstr>
      <vt:lpstr>ПОЈАМ И ЗНАЧАЈ РЕЦЕПЦИЈЕ</vt:lpstr>
      <vt:lpstr>ПОЈАМ И ЗНАЧАЈ РЕЦЕПЦИЈЕ</vt:lpstr>
      <vt:lpstr>ПОЈАМ И ЗНАЧАЈ РЕЦЕПЦИЈЕ</vt:lpstr>
      <vt:lpstr>ЈУСТИНИЈАНОВА КОДИФИКАЦИЈА И ЊЕН ЗНАЧАЈ ЗА РАЗВОЈ ГРАЂАНСКОГ ПРАВА</vt:lpstr>
      <vt:lpstr>ЈУСТИНИЈАНОВА КОДИФИКАЦИЈА И ЊЕН ЗНАЧАЈ ЗА РАЗВОЈ ГРАЂАНСКОГ ПРАВА</vt:lpstr>
      <vt:lpstr>ЈУСТИНИЈАНОВА КОДИФИКАЦИЈА И ЊЕН ЗНАЧАЈ ЗА РАЗВОЈ ГРАЂАНСКОГ ПРАВА</vt:lpstr>
      <vt:lpstr>ЈУСТИНИЈАНОВА КОДИФИКАЦИЈА И ЊЕН ЗНАЧАЈ ЗА РАЗВОЈ ГРАЂАНСКОГ ПРАВА</vt:lpstr>
      <vt:lpstr>ЈУСТИНИЈАНОВА КОДИФИКАЦИЈА И ЊЕН ЗНАЧАЈ ЗА РАЗВОЈ ГРАЂАНСКОГ ПРАВА</vt:lpstr>
      <vt:lpstr>ЈУСТИНИЈАНОВА КОДИФИКАЦИЈА И ЊЕН ЗНАЧАЈ ЗА РАЗВОЈ ГРАЂАНСКОГ ПРАВА</vt:lpstr>
      <vt:lpstr>ЈУСТИНИЈАНОВА КОДИФИКАЦИЈА И ЊЕН ЗНАЧАЈ ЗА РАЗВОЈ ГРАЂАНСКОГ ПРАВА</vt:lpstr>
      <vt:lpstr>ВИЗАНТИЈСКО ПРАВО</vt:lpstr>
      <vt:lpstr>ВИЗАНТИЈСКО ПРАВО</vt:lpstr>
      <vt:lpstr>ВИЗАНТИЈСКО ПРАВО</vt:lpstr>
      <vt:lpstr>ВИЗАНТИЈСКО ПРАВО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23</cp:revision>
  <dcterms:created xsi:type="dcterms:W3CDTF">2020-04-02T11:22:39Z</dcterms:created>
  <dcterms:modified xsi:type="dcterms:W3CDTF">2020-04-02T22:30:41Z</dcterms:modified>
</cp:coreProperties>
</file>