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C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C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66B81F-463A-4042-A0A4-2AFD0DBACFB8}" type="datetimeFigureOut">
              <a:rPr lang="sr-Latn-CS" smtClean="0"/>
              <a:pPr/>
              <a:t>24.4.2020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B4E914-AFB5-45FE-8212-A84A65FE6E94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Moot court-arbitraža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7. Modul – primenjena retorika</a:t>
            </a:r>
            <a:endParaRPr lang="sr-Latn-RS" dirty="0" smtClean="0"/>
          </a:p>
          <a:p>
            <a:r>
              <a:rPr lang="sr-Latn-RS" dirty="0" smtClean="0"/>
              <a:t>Materija predviđena za </a:t>
            </a:r>
            <a:r>
              <a:rPr lang="sr-Latn-RS" dirty="0" smtClean="0"/>
              <a:t>5</a:t>
            </a:r>
            <a:r>
              <a:rPr lang="sr-Latn-RS" dirty="0" smtClean="0"/>
              <a:t>. </a:t>
            </a:r>
            <a:r>
              <a:rPr lang="sr-Latn-RS" dirty="0" smtClean="0"/>
              <a:t>nedelju predavanja</a:t>
            </a:r>
          </a:p>
          <a:p>
            <a:r>
              <a:rPr lang="sr-Latn-RS" dirty="0" smtClean="0"/>
              <a:t>(</a:t>
            </a:r>
            <a:r>
              <a:rPr lang="sr-Latn-RS" dirty="0" smtClean="0"/>
              <a:t>Određivanje, tumačenje i primena merodavnog materijalnog prava</a:t>
            </a:r>
            <a:r>
              <a:rPr lang="sr-Latn-RS" dirty="0" smtClean="0"/>
              <a:t>)</a:t>
            </a:r>
            <a:endParaRPr lang="sr-Latn-R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Hvala na pažnji!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MERODAVNO MATERIJALNO/PROCESNO PRAVO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smtClean="0"/>
              <a:t>Merodavno pravo za arbitražni postupak</a:t>
            </a:r>
            <a:endParaRPr lang="sr-Latn-CS" dirty="0" smtClean="0"/>
          </a:p>
          <a:p>
            <a:pPr algn="just"/>
            <a:r>
              <a:rPr lang="sr-Latn-RS" dirty="0" smtClean="0"/>
              <a:t>Merodavno pravo za meritum spora</a:t>
            </a:r>
            <a:endParaRPr lang="sr-Latn-CS" dirty="0" smtClean="0"/>
          </a:p>
          <a:p>
            <a:pPr algn="just"/>
            <a:r>
              <a:rPr lang="sr-Latn-RS" dirty="0" smtClean="0"/>
              <a:t>Merodavno pravo za postupak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 smtClean="0"/>
              <a:t>Merodavno pravo za arbitražni sporazum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sr-Latn-RS" dirty="0" smtClean="0"/>
              <a:t>Merodavno pravo po kome će se ceniti punovažnost arbitražnog sporazuma je materijalno pravo (</a:t>
            </a:r>
            <a:r>
              <a:rPr lang="sr-Latn-RS" i="1" dirty="0" smtClean="0"/>
              <a:t>ranvoi</a:t>
            </a:r>
            <a:r>
              <a:rPr lang="sr-Latn-RS" dirty="0" smtClean="0"/>
              <a:t> je isključen) koje izaberu stranke ili odrede zakonski i konvencijski propisi (vidi čl.50. Zakona o arbitraži-ZOA).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sr-Latn-RS" dirty="0" smtClean="0"/>
              <a:t>Primenjuje se na pitanja:</a:t>
            </a:r>
            <a:endParaRPr lang="sr-Latn-CS" dirty="0" smtClean="0"/>
          </a:p>
          <a:p>
            <a:pPr algn="just"/>
            <a:r>
              <a:rPr lang="sr-Latn-RS" dirty="0" smtClean="0"/>
              <a:t>1) materijalne punovažnosti sporazuma</a:t>
            </a:r>
            <a:endParaRPr lang="sr-Latn-CS" dirty="0" smtClean="0"/>
          </a:p>
          <a:p>
            <a:pPr algn="just"/>
            <a:r>
              <a:rPr lang="sr-Latn-RS" dirty="0" smtClean="0"/>
              <a:t>2) arbitrabilnosti</a:t>
            </a:r>
            <a:endParaRPr lang="sr-Latn-CS" dirty="0" smtClean="0"/>
          </a:p>
          <a:p>
            <a:pPr algn="just"/>
            <a:r>
              <a:rPr lang="sr-Latn-RS" dirty="0" smtClean="0"/>
              <a:t>3) sposobnosti stranaka da zaključe arbitražni sporazum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/>
              <a:t>Merodavno pravo za arbitražni sporazum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Latn-RS" i="1" dirty="0" smtClean="0"/>
              <a:t>Za </a:t>
            </a:r>
            <a:r>
              <a:rPr lang="sr-Latn-RS" b="1" i="1" dirty="0" smtClean="0">
                <a:solidFill>
                  <a:srgbClr val="FF0000"/>
                </a:solidFill>
              </a:rPr>
              <a:t>arbitrabilnost</a:t>
            </a:r>
            <a:r>
              <a:rPr lang="sr-Latn-RS" i="1" dirty="0" smtClean="0"/>
              <a:t> arbitražnog sporazuma merodavno je:</a:t>
            </a:r>
            <a:endParaRPr lang="sr-Latn-CS" dirty="0" smtClean="0"/>
          </a:p>
          <a:p>
            <a:pPr lvl="0" algn="just"/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voluntatis</a:t>
            </a:r>
            <a:r>
              <a:rPr lang="en-US" dirty="0" smtClean="0"/>
              <a:t>-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podvrgle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arbitražni</a:t>
            </a:r>
            <a:r>
              <a:rPr lang="en-US" dirty="0" smtClean="0"/>
              <a:t> </a:t>
            </a:r>
            <a:r>
              <a:rPr lang="en-US" dirty="0" err="1" smtClean="0"/>
              <a:t>sporazum</a:t>
            </a:r>
            <a:r>
              <a:rPr lang="en-US" dirty="0" smtClean="0"/>
              <a:t>;</a:t>
            </a:r>
            <a:endParaRPr lang="sr-Latn-CS" dirty="0" smtClean="0"/>
          </a:p>
          <a:p>
            <a:pPr lvl="0" algn="just"/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arbitri</a:t>
            </a:r>
            <a:r>
              <a:rPr lang="en-US" dirty="0" smtClean="0"/>
              <a:t> - 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donese</a:t>
            </a:r>
            <a:endParaRPr lang="sr-Latn-CS" dirty="0" smtClean="0"/>
          </a:p>
          <a:p>
            <a:pPr algn="just"/>
            <a:r>
              <a:rPr lang="sr-Latn-RS" i="1" dirty="0" smtClean="0"/>
              <a:t>Za </a:t>
            </a:r>
            <a:r>
              <a:rPr lang="sr-Latn-RS" b="1" i="1" dirty="0" smtClean="0">
                <a:solidFill>
                  <a:srgbClr val="FF0000"/>
                </a:solidFill>
              </a:rPr>
              <a:t>materijalnu</a:t>
            </a:r>
            <a:r>
              <a:rPr lang="sr-Latn-RS" i="1" dirty="0" smtClean="0"/>
              <a:t> punovažnost arbitražnog sporazuma:</a:t>
            </a:r>
            <a:endParaRPr lang="sr-Latn-CS" dirty="0" smtClean="0"/>
          </a:p>
          <a:p>
            <a:pPr algn="just"/>
            <a:endParaRPr lang="sr-Latn-CS" dirty="0" smtClean="0"/>
          </a:p>
          <a:p>
            <a:pPr lvl="0" algn="just"/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voluntatis</a:t>
            </a:r>
            <a:r>
              <a:rPr lang="en-US" dirty="0" smtClean="0"/>
              <a:t>-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kome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podvrgle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arbitražni</a:t>
            </a:r>
            <a:r>
              <a:rPr lang="en-US" dirty="0" smtClean="0"/>
              <a:t> </a:t>
            </a:r>
            <a:r>
              <a:rPr lang="en-US" dirty="0" err="1" smtClean="0"/>
              <a:t>sporazum</a:t>
            </a:r>
            <a:r>
              <a:rPr lang="en-US" dirty="0" smtClean="0"/>
              <a:t>;</a:t>
            </a:r>
            <a:endParaRPr lang="sr-Latn-CS" dirty="0" smtClean="0"/>
          </a:p>
          <a:p>
            <a:pPr lvl="0" algn="just"/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causae</a:t>
            </a:r>
            <a:r>
              <a:rPr lang="en-US" i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merodavno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 smtClean="0"/>
              <a:t>ugovor</a:t>
            </a:r>
            <a:endParaRPr lang="sr-Latn-CS" dirty="0" smtClean="0"/>
          </a:p>
          <a:p>
            <a:pPr lvl="0" algn="just"/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arbitri</a:t>
            </a:r>
            <a:r>
              <a:rPr lang="en-US" dirty="0" smtClean="0"/>
              <a:t> - 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donese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i="1" dirty="0" smtClean="0"/>
              <a:t>in </a:t>
            </a:r>
            <a:r>
              <a:rPr lang="en-US" i="1" dirty="0" err="1" smtClean="0"/>
              <a:t>favorem</a:t>
            </a:r>
            <a:r>
              <a:rPr lang="en-US" i="1" dirty="0" smtClean="0"/>
              <a:t> </a:t>
            </a:r>
            <a:r>
              <a:rPr lang="en-US" i="1" dirty="0" err="1" smtClean="0"/>
              <a:t>validitatis</a:t>
            </a:r>
            <a:endParaRPr lang="en-US" i="1" dirty="0" smtClean="0"/>
          </a:p>
          <a:p>
            <a:pPr algn="just"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Sposobnost stranaka da zaključe arbitražni sporazum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sposobnost</a:t>
            </a:r>
            <a:r>
              <a:rPr lang="en-US" i="1" dirty="0" smtClean="0"/>
              <a:t> </a:t>
            </a:r>
            <a:r>
              <a:rPr lang="en-US" i="1" dirty="0" err="1" smtClean="0"/>
              <a:t>stranaka</a:t>
            </a:r>
            <a:r>
              <a:rPr lang="en-US" i="1" dirty="0" smtClean="0"/>
              <a:t> </a:t>
            </a:r>
            <a:r>
              <a:rPr lang="en-US" i="1" dirty="0" err="1" smtClean="0"/>
              <a:t>da</a:t>
            </a:r>
            <a:r>
              <a:rPr lang="en-US" i="1" dirty="0" smtClean="0"/>
              <a:t> </a:t>
            </a:r>
            <a:r>
              <a:rPr lang="en-US" i="1" dirty="0" err="1" smtClean="0"/>
              <a:t>zaključe</a:t>
            </a:r>
            <a:r>
              <a:rPr lang="en-US" i="1" dirty="0" smtClean="0"/>
              <a:t> </a:t>
            </a:r>
            <a:r>
              <a:rPr lang="en-US" i="1" dirty="0" err="1" smtClean="0"/>
              <a:t>arbitražni</a:t>
            </a:r>
            <a:r>
              <a:rPr lang="en-US" i="1" dirty="0" smtClean="0"/>
              <a:t> </a:t>
            </a:r>
            <a:r>
              <a:rPr lang="en-US" i="1" dirty="0" err="1" smtClean="0"/>
              <a:t>sporazum</a:t>
            </a:r>
            <a:r>
              <a:rPr lang="en-US" i="1" dirty="0" smtClean="0"/>
              <a:t> </a:t>
            </a:r>
            <a:r>
              <a:rPr lang="en-US" i="1" dirty="0" err="1" smtClean="0"/>
              <a:t>merodavno</a:t>
            </a:r>
            <a:r>
              <a:rPr lang="en-US" i="1" dirty="0" smtClean="0"/>
              <a:t> je: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en-US" dirty="0" smtClean="0"/>
              <a:t>1)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primenjuje</a:t>
            </a:r>
            <a:endParaRPr lang="sr-Latn-CS" dirty="0" smtClean="0"/>
          </a:p>
          <a:p>
            <a:pPr algn="just">
              <a:buNone/>
            </a:pPr>
            <a:r>
              <a:rPr lang="en-US" dirty="0" smtClean="0"/>
              <a:t> </a:t>
            </a:r>
            <a:endParaRPr lang="sr-Latn-CS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fizičkih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merodavno</a:t>
            </a:r>
            <a:r>
              <a:rPr lang="en-US" dirty="0" smtClean="0"/>
              <a:t> je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personalno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bazirano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državljanstvu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domicilu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kolizione</a:t>
            </a:r>
            <a:r>
              <a:rPr lang="en-US" dirty="0" smtClean="0"/>
              <a:t> </a:t>
            </a:r>
            <a:r>
              <a:rPr lang="en-US" dirty="0" err="1" smtClean="0"/>
              <a:t>norme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baziraju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kriterijumu</a:t>
            </a:r>
            <a:r>
              <a:rPr lang="en-US" dirty="0" smtClean="0"/>
              <a:t> </a:t>
            </a:r>
            <a:r>
              <a:rPr lang="en-US" dirty="0" err="1" smtClean="0"/>
              <a:t>inkorporacije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stvarnog</a:t>
            </a:r>
            <a:r>
              <a:rPr lang="en-US" dirty="0" smtClean="0"/>
              <a:t> </a:t>
            </a:r>
            <a:r>
              <a:rPr lang="en-US" dirty="0" err="1" smtClean="0"/>
              <a:t>sedišta</a:t>
            </a:r>
            <a:r>
              <a:rPr lang="en-US" dirty="0" smtClean="0"/>
              <a:t>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našem</a:t>
            </a:r>
            <a:r>
              <a:rPr lang="en-US" dirty="0" smtClean="0"/>
              <a:t> </a:t>
            </a:r>
            <a:r>
              <a:rPr lang="en-US" dirty="0" err="1" smtClean="0"/>
              <a:t>pravu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fizička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 err="1" smtClean="0"/>
              <a:t>državljanstva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 err="1" smtClean="0"/>
              <a:t>inkorporacije</a:t>
            </a:r>
            <a:r>
              <a:rPr lang="en-US" dirty="0" smtClean="0"/>
              <a:t>, </a:t>
            </a:r>
            <a:r>
              <a:rPr lang="en-US" dirty="0" err="1" smtClean="0"/>
              <a:t>korigovan</a:t>
            </a:r>
            <a:r>
              <a:rPr lang="en-US" dirty="0" smtClean="0"/>
              <a:t> </a:t>
            </a:r>
            <a:r>
              <a:rPr lang="en-US" dirty="0" err="1" smtClean="0"/>
              <a:t>principom</a:t>
            </a:r>
            <a:r>
              <a:rPr lang="en-US" dirty="0" smtClean="0"/>
              <a:t> </a:t>
            </a:r>
            <a:r>
              <a:rPr lang="en-US" dirty="0" err="1" smtClean="0"/>
              <a:t>stvarnog</a:t>
            </a:r>
            <a:r>
              <a:rPr lang="en-US" dirty="0" smtClean="0"/>
              <a:t> </a:t>
            </a:r>
            <a:r>
              <a:rPr lang="en-US" dirty="0" err="1" smtClean="0"/>
              <a:t>sedišta</a:t>
            </a:r>
            <a:r>
              <a:rPr lang="en-US" dirty="0" smtClean="0"/>
              <a:t> (čl.14. </a:t>
            </a:r>
            <a:r>
              <a:rPr lang="en-US" dirty="0" err="1" smtClean="0"/>
              <a:t>i</a:t>
            </a:r>
            <a:r>
              <a:rPr lang="en-US" dirty="0" smtClean="0"/>
              <a:t> čl.17. ZMPP).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Merodavno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meritum</a:t>
            </a:r>
            <a:r>
              <a:rPr lang="en-US" b="1" dirty="0" smtClean="0"/>
              <a:t> </a:t>
            </a:r>
            <a:r>
              <a:rPr lang="en-US" b="1" dirty="0" err="1" smtClean="0"/>
              <a:t>spora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Autonomija</a:t>
            </a:r>
            <a:r>
              <a:rPr lang="en-US" dirty="0" smtClean="0"/>
              <a:t> </a:t>
            </a:r>
            <a:r>
              <a:rPr lang="en-US" dirty="0" err="1" smtClean="0"/>
              <a:t>volje</a:t>
            </a:r>
            <a:r>
              <a:rPr lang="en-US" dirty="0" smtClean="0"/>
              <a:t> </a:t>
            </a:r>
            <a:r>
              <a:rPr lang="en-US" dirty="0" err="1" smtClean="0"/>
              <a:t>stranaka</a:t>
            </a:r>
            <a:r>
              <a:rPr lang="en-US" dirty="0" smtClean="0"/>
              <a:t> je </a:t>
            </a:r>
            <a:r>
              <a:rPr lang="en-US" dirty="0" err="1" smtClean="0"/>
              <a:t>ključni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primarni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en-US" dirty="0" smtClean="0"/>
              <a:t> (</a:t>
            </a:r>
            <a:r>
              <a:rPr lang="en-US" i="1" dirty="0" err="1" smtClean="0"/>
              <a:t>lex</a:t>
            </a:r>
            <a:r>
              <a:rPr lang="en-US" i="1" dirty="0" smtClean="0"/>
              <a:t> </a:t>
            </a:r>
            <a:r>
              <a:rPr lang="en-US" i="1" dirty="0" err="1" smtClean="0"/>
              <a:t>voluntatis</a:t>
            </a:r>
            <a:r>
              <a:rPr lang="en-US" dirty="0" smtClean="0"/>
              <a:t>) (čl.50.st.1. </a:t>
            </a:r>
            <a:r>
              <a:rPr lang="en-US" dirty="0" err="1" smtClean="0"/>
              <a:t>Zakona</a:t>
            </a:r>
            <a:r>
              <a:rPr lang="en-US" dirty="0" smtClean="0"/>
              <a:t>)</a:t>
            </a:r>
            <a:endParaRPr lang="sr-Latn-CS" dirty="0" smtClean="0"/>
          </a:p>
          <a:p>
            <a:pPr algn="just"/>
            <a:r>
              <a:rPr lang="en-US" dirty="0" err="1" smtClean="0"/>
              <a:t>Stranke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izabrati</a:t>
            </a:r>
            <a:r>
              <a:rPr lang="en-US" dirty="0" smtClean="0"/>
              <a:t>:</a:t>
            </a:r>
            <a:endParaRPr lang="sr-Latn-CS" dirty="0" smtClean="0"/>
          </a:p>
          <a:p>
            <a:pPr algn="just"/>
            <a:r>
              <a:rPr lang="en-US" dirty="0" smtClean="0"/>
              <a:t>1)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nacionalno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(u </a:t>
            </a:r>
            <a:r>
              <a:rPr lang="en-US" dirty="0" err="1" smtClean="0"/>
              <a:t>pitanju</a:t>
            </a:r>
            <a:r>
              <a:rPr lang="en-US" dirty="0" smtClean="0"/>
              <a:t> je </a:t>
            </a:r>
            <a:r>
              <a:rPr lang="en-US" dirty="0" err="1" smtClean="0"/>
              <a:t>uvek</a:t>
            </a:r>
            <a:r>
              <a:rPr lang="en-US" dirty="0" smtClean="0"/>
              <a:t> </a:t>
            </a:r>
            <a:r>
              <a:rPr lang="en-US" dirty="0" err="1" smtClean="0"/>
              <a:t>materijalno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je </a:t>
            </a:r>
            <a:r>
              <a:rPr lang="en-US" i="1" dirty="0" err="1" smtClean="0"/>
              <a:t>renvoi</a:t>
            </a:r>
            <a:r>
              <a:rPr lang="en-US" i="1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</a:t>
            </a:r>
            <a:r>
              <a:rPr lang="en-US" dirty="0" err="1" smtClean="0"/>
              <a:t>isključen</a:t>
            </a:r>
            <a:r>
              <a:rPr lang="en-US" dirty="0" smtClean="0"/>
              <a:t>). </a:t>
            </a:r>
            <a:endParaRPr lang="sr-Latn-CS" dirty="0" smtClean="0"/>
          </a:p>
          <a:p>
            <a:pPr algn="just"/>
            <a:r>
              <a:rPr lang="en-US" dirty="0" smtClean="0"/>
              <a:t>2) </a:t>
            </a:r>
            <a:r>
              <a:rPr lang="en-US" dirty="0" err="1" smtClean="0"/>
              <a:t>nenacionalna</a:t>
            </a:r>
            <a:r>
              <a:rPr lang="en-US" dirty="0" smtClean="0"/>
              <a:t> </a:t>
            </a:r>
            <a:r>
              <a:rPr lang="en-US" dirty="0" err="1" smtClean="0"/>
              <a:t>pravna</a:t>
            </a:r>
            <a:r>
              <a:rPr lang="en-US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nastala</a:t>
            </a:r>
            <a:r>
              <a:rPr lang="en-US" dirty="0" smtClean="0"/>
              <a:t> </a:t>
            </a:r>
            <a:r>
              <a:rPr lang="en-US" dirty="0" err="1" smtClean="0"/>
              <a:t>mimo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izvan</a:t>
            </a:r>
            <a:r>
              <a:rPr lang="en-US" dirty="0" smtClean="0"/>
              <a:t> </a:t>
            </a:r>
            <a:r>
              <a:rPr lang="en-US" dirty="0" err="1" smtClean="0"/>
              <a:t>državnog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adekvatan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međunarodne</a:t>
            </a:r>
            <a:r>
              <a:rPr lang="en-US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(</a:t>
            </a:r>
            <a:r>
              <a:rPr lang="sr-Latn-RS" dirty="0" smtClean="0"/>
              <a:t>međunarodne  konvencije, neoficijelne kodifikacije kao što su UNIDROIT principi, pravila privatnih organizacija (Incoterms), opšti principi prava, mogu da izaberu </a:t>
            </a:r>
            <a:r>
              <a:rPr lang="sr-Latn-RS" i="1" dirty="0" smtClean="0"/>
              <a:t>lex mercatoria </a:t>
            </a:r>
            <a:r>
              <a:rPr lang="sr-Latn-RS" dirty="0" smtClean="0"/>
              <a:t>ili</a:t>
            </a:r>
            <a:endParaRPr lang="sr-Latn-CS" dirty="0" smtClean="0"/>
          </a:p>
          <a:p>
            <a:pPr algn="just"/>
            <a:r>
              <a:rPr lang="sr-Latn-RS" dirty="0" smtClean="0"/>
              <a:t>3) da se spor reši po pravičnosti (</a:t>
            </a:r>
            <a:r>
              <a:rPr lang="sr-Latn-RS" i="1" dirty="0" smtClean="0"/>
              <a:t>ex aequo et bono</a:t>
            </a:r>
            <a:r>
              <a:rPr lang="sr-Latn-RS" dirty="0" smtClean="0"/>
              <a:t>). Stranke mogu izabrati sva ona pravila autonomnog prava međunarodne trgovine koja smatraju primenljivim na konkretan ugovorni odnos (čl.50. Zakona).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sr-Latn-RS" dirty="0" smtClean="0"/>
              <a:t>Ma koje pravo ili pravila da su stranke izabrale, arbitri takav izbor moraju poštovati i izabrano pravo primeniti.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Ako stranke nisu odabrale merodavno pravo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RS" dirty="0" smtClean="0"/>
              <a:t>Ukoliko stranke nisu izabrale merodavno pravo, izbor će učiniti arbitri i to na osnovu: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-kolizione norme koju smatraju prikladnom datom ugovoru (čl.50. st.3. Zakona)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-kolizione norme sedišta arbitraže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-direktnog metoda </a:t>
            </a:r>
            <a:r>
              <a:rPr lang="en-US" dirty="0" smtClean="0"/>
              <a:t>(</a:t>
            </a:r>
            <a:r>
              <a:rPr lang="en-US" i="1" dirty="0" err="1" smtClean="0"/>
              <a:t>voie</a:t>
            </a:r>
            <a:r>
              <a:rPr lang="en-US" i="1" dirty="0" smtClean="0"/>
              <a:t> </a:t>
            </a:r>
            <a:r>
              <a:rPr lang="en-US" i="1" dirty="0" err="1" smtClean="0"/>
              <a:t>directe</a:t>
            </a:r>
            <a:r>
              <a:rPr lang="en-US" dirty="0" smtClean="0"/>
              <a:t>)</a:t>
            </a:r>
            <a:r>
              <a:rPr lang="sr-Latn-RS" dirty="0" smtClean="0"/>
              <a:t>-  </a:t>
            </a:r>
            <a:r>
              <a:rPr lang="en-US" dirty="0" err="1" smtClean="0"/>
              <a:t>zaobilaženja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 err="1" smtClean="0"/>
              <a:t>kolizionog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direktne</a:t>
            </a:r>
            <a:r>
              <a:rPr lang="en-US" dirty="0" smtClean="0"/>
              <a:t> </a:t>
            </a:r>
            <a:r>
              <a:rPr lang="en-US" dirty="0" err="1" smtClean="0"/>
              <a:t>primene</a:t>
            </a:r>
            <a:r>
              <a:rPr lang="en-US" dirty="0" smtClean="0"/>
              <a:t> </a:t>
            </a:r>
            <a:r>
              <a:rPr lang="en-US" dirty="0" err="1" smtClean="0"/>
              <a:t>nacionalnih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nenacionalnih</a:t>
            </a:r>
            <a:r>
              <a:rPr lang="en-US" dirty="0" smtClean="0"/>
              <a:t> </a:t>
            </a:r>
            <a:r>
              <a:rPr lang="en-US" dirty="0" err="1" smtClean="0"/>
              <a:t>materijalna</a:t>
            </a:r>
            <a:r>
              <a:rPr lang="en-US" dirty="0" smtClean="0"/>
              <a:t>  </a:t>
            </a:r>
            <a:r>
              <a:rPr lang="en-US" dirty="0" err="1" smtClean="0"/>
              <a:t>pravila</a:t>
            </a:r>
            <a:r>
              <a:rPr lang="en-US" dirty="0" smtClean="0"/>
              <a:t>. </a:t>
            </a:r>
            <a:endParaRPr lang="sr-Latn-CS" dirty="0" smtClean="0"/>
          </a:p>
          <a:p>
            <a:pPr algn="just"/>
            <a:endParaRPr lang="sr-Latn-CS" dirty="0" smtClean="0"/>
          </a:p>
          <a:p>
            <a:pPr algn="just"/>
            <a:r>
              <a:rPr lang="en-US" dirty="0" err="1" smtClean="0"/>
              <a:t>Arbitražni</a:t>
            </a:r>
            <a:r>
              <a:rPr lang="en-US" dirty="0" smtClean="0"/>
              <a:t> </a:t>
            </a:r>
            <a:r>
              <a:rPr lang="en-US" dirty="0" err="1" smtClean="0"/>
              <a:t>sud</a:t>
            </a:r>
            <a:r>
              <a:rPr lang="en-US" dirty="0" smtClean="0"/>
              <a:t> </a:t>
            </a:r>
            <a:r>
              <a:rPr lang="en-US" dirty="0" err="1" smtClean="0"/>
              <a:t>uvek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voditi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o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običajima</a:t>
            </a:r>
            <a:r>
              <a:rPr lang="en-US" dirty="0" smtClean="0"/>
              <a:t> (čl.50.st.4. </a:t>
            </a:r>
            <a:r>
              <a:rPr lang="en-US" dirty="0" err="1" smtClean="0"/>
              <a:t>Zakona</a:t>
            </a:r>
            <a:r>
              <a:rPr lang="en-US" dirty="0" smtClean="0"/>
              <a:t>)</a:t>
            </a: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Merodavno</a:t>
            </a:r>
            <a:r>
              <a:rPr lang="en-US" b="1" dirty="0" smtClean="0"/>
              <a:t> </a:t>
            </a:r>
            <a:r>
              <a:rPr lang="en-US" b="1" dirty="0" err="1" smtClean="0"/>
              <a:t>pravo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arbitražni</a:t>
            </a:r>
            <a:r>
              <a:rPr lang="en-US" b="1" dirty="0" smtClean="0"/>
              <a:t> </a:t>
            </a:r>
            <a:r>
              <a:rPr lang="en-US" b="1" dirty="0" err="1" smtClean="0"/>
              <a:t>postupak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Latn-RS" i="1" dirty="0" smtClean="0"/>
              <a:t>Autonomija volje</a:t>
            </a:r>
            <a:r>
              <a:rPr lang="sr-Latn-RS" dirty="0" smtClean="0"/>
              <a:t> osnovni princip- stranke su slobodne da same, sporazumno odrede pravila postupka po kojima će arbitražni sud postupati. One mogu: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-sporazumno, same kreirati postupak, odnosno oblikovati ga prema svojim potrebama i potrebama datog slučaja(kako arbitražna praksa pokazuje, ovo pravo stranke ipak retko koriste).   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-uputiti  na </a:t>
            </a:r>
            <a:r>
              <a:rPr lang="sr-Latn-RS" i="1" dirty="0" smtClean="0"/>
              <a:t>određena, </a:t>
            </a:r>
            <a:r>
              <a:rPr lang="sr-Latn-RS" dirty="0" smtClean="0"/>
              <a:t>već postojeća arbitražna pravila.</a:t>
            </a:r>
            <a:endParaRPr lang="sr-Latn-CS" dirty="0" smtClean="0"/>
          </a:p>
          <a:p>
            <a:pPr lvl="0" algn="just">
              <a:buNone/>
            </a:pPr>
            <a:r>
              <a:rPr lang="sr-Latn-RS" dirty="0" smtClean="0"/>
              <a:t>-da  izaberu primenu  nekog stranog procesnog prava. 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sr-Latn-RS" dirty="0" smtClean="0"/>
              <a:t>Ma koja pravila da su stranke izabrale, arbitri postupak moraju sprovesti u skladu sa izabranimpravilima, jer u suprotnom  odluka može biti poništena ili joj se može uskratiti priznanje i izvršenje.</a:t>
            </a:r>
            <a:endParaRPr lang="sr-Latn-C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Ograničenja autonomije volje stranaka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Latn-RS" dirty="0" smtClean="0"/>
              <a:t>Imperativna pravila arbitražnog zakona i drugih zakona  relevantnih za sprovođenje arbitražnog postupka zemlje sedišta arbitraže (</a:t>
            </a:r>
            <a:r>
              <a:rPr lang="sr-Latn-RS" i="1" dirty="0" smtClean="0"/>
              <a:t>lex arbitri</a:t>
            </a:r>
            <a:r>
              <a:rPr lang="sr-Latn-RS" dirty="0" smtClean="0"/>
              <a:t>)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r>
              <a:rPr lang="sr-Latn-RS" dirty="0" smtClean="0"/>
              <a:t>Ukoliko se stranke  ne izjasne  po kojim pravilima bi želele da se postupak vodi, arbitražni sud može voditi postupak na način koji smatra celishodnim, što znači da odluku o tome donosi sama arbitraža (čl.32.st.3. ZOA). U svakom slučaju, arbitri mogu direktno da odrede procesna pravila po kojima će postupati ili mogu da upute na postojeći pravilnik date arbitraže, kao i arbitražni zakon zemlje sedišta arbitraže.</a:t>
            </a:r>
            <a:endParaRPr lang="sr-Latn-CS" dirty="0" smtClean="0"/>
          </a:p>
          <a:p>
            <a:pPr algn="just">
              <a:buNone/>
            </a:pPr>
            <a:endParaRPr lang="sr-Latn-CS" dirty="0" smtClean="0"/>
          </a:p>
          <a:p>
            <a:pPr algn="just"/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</TotalTime>
  <Words>649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Moot court-arbitraža</vt:lpstr>
      <vt:lpstr>MERODAVNO MATERIJALNO/PROCESNO PRAVO </vt:lpstr>
      <vt:lpstr>Merodavno pravo za arbitražni sporazum </vt:lpstr>
      <vt:lpstr>Merodavno pravo za arbitražni sporazum</vt:lpstr>
      <vt:lpstr>Sposobnost stranaka da zaključe arbitražni sporazum</vt:lpstr>
      <vt:lpstr>Merodavno pravo za meritum spora </vt:lpstr>
      <vt:lpstr>Ako stranke nisu odabrale merodavno pravo</vt:lpstr>
      <vt:lpstr>Merodavno pravo za arbitražni postupak </vt:lpstr>
      <vt:lpstr>Ograničenja autonomije volje stranaka </vt:lpstr>
      <vt:lpstr>Hvala na pažnji!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Stancic</dc:creator>
  <cp:lastModifiedBy>Stancic</cp:lastModifiedBy>
  <cp:revision>14</cp:revision>
  <dcterms:created xsi:type="dcterms:W3CDTF">2020-04-24T11:41:03Z</dcterms:created>
  <dcterms:modified xsi:type="dcterms:W3CDTF">2020-04-24T16:41:35Z</dcterms:modified>
</cp:coreProperties>
</file>