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36109EE-EF86-4E48-9CA2-C317ABE4E35F}" type="datetimeFigureOut">
              <a:rPr lang="sr-Latn-CS" smtClean="0"/>
              <a:pPr/>
              <a:t>24.4.2020</a:t>
            </a:fld>
            <a:endParaRPr lang="sr-Latn-C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sr-Latn-C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E79185C-5F9A-4CEC-A619-D96A216F972B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109EE-EF86-4E48-9CA2-C317ABE4E35F}" type="datetimeFigureOut">
              <a:rPr lang="sr-Latn-CS" smtClean="0"/>
              <a:pPr/>
              <a:t>24.4.2020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9185C-5F9A-4CEC-A619-D96A216F972B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109EE-EF86-4E48-9CA2-C317ABE4E35F}" type="datetimeFigureOut">
              <a:rPr lang="sr-Latn-CS" smtClean="0"/>
              <a:pPr/>
              <a:t>24.4.2020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9185C-5F9A-4CEC-A619-D96A216F972B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36109EE-EF86-4E48-9CA2-C317ABE4E35F}" type="datetimeFigureOut">
              <a:rPr lang="sr-Latn-CS" smtClean="0"/>
              <a:pPr/>
              <a:t>24.4.2020</a:t>
            </a:fld>
            <a:endParaRPr lang="sr-Latn-C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E79185C-5F9A-4CEC-A619-D96A216F972B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r-Latn-C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36109EE-EF86-4E48-9CA2-C317ABE4E35F}" type="datetimeFigureOut">
              <a:rPr lang="sr-Latn-CS" smtClean="0"/>
              <a:pPr/>
              <a:t>24.4.2020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sr-Latn-C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E79185C-5F9A-4CEC-A619-D96A216F972B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109EE-EF86-4E48-9CA2-C317ABE4E35F}" type="datetimeFigureOut">
              <a:rPr lang="sr-Latn-CS" smtClean="0"/>
              <a:pPr/>
              <a:t>24.4.2020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9185C-5F9A-4CEC-A619-D96A216F972B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109EE-EF86-4E48-9CA2-C317ABE4E35F}" type="datetimeFigureOut">
              <a:rPr lang="sr-Latn-CS" smtClean="0"/>
              <a:pPr/>
              <a:t>24.4.2020</a:t>
            </a:fld>
            <a:endParaRPr lang="sr-Latn-C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9185C-5F9A-4CEC-A619-D96A216F972B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36109EE-EF86-4E48-9CA2-C317ABE4E35F}" type="datetimeFigureOut">
              <a:rPr lang="sr-Latn-CS" smtClean="0"/>
              <a:pPr/>
              <a:t>24.4.2020</a:t>
            </a:fld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E79185C-5F9A-4CEC-A619-D96A216F972B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r-Latn-C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109EE-EF86-4E48-9CA2-C317ABE4E35F}" type="datetimeFigureOut">
              <a:rPr lang="sr-Latn-CS" smtClean="0"/>
              <a:pPr/>
              <a:t>24.4.2020</a:t>
            </a:fld>
            <a:endParaRPr lang="sr-Latn-C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9185C-5F9A-4CEC-A619-D96A216F972B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36109EE-EF86-4E48-9CA2-C317ABE4E35F}" type="datetimeFigureOut">
              <a:rPr lang="sr-Latn-CS" smtClean="0"/>
              <a:pPr/>
              <a:t>24.4.2020</a:t>
            </a:fld>
            <a:endParaRPr lang="sr-Latn-C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E79185C-5F9A-4CEC-A619-D96A216F972B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r-Latn-C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36109EE-EF86-4E48-9CA2-C317ABE4E35F}" type="datetimeFigureOut">
              <a:rPr lang="sr-Latn-CS" smtClean="0"/>
              <a:pPr/>
              <a:t>24.4.2020</a:t>
            </a:fld>
            <a:endParaRPr lang="sr-Latn-C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E79185C-5F9A-4CEC-A619-D96A216F972B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r-Latn-C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36109EE-EF86-4E48-9CA2-C317ABE4E35F}" type="datetimeFigureOut">
              <a:rPr lang="sr-Latn-CS" smtClean="0"/>
              <a:pPr/>
              <a:t>24.4.2020</a:t>
            </a:fld>
            <a:endParaRPr lang="sr-Latn-C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r-Latn-C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E79185C-5F9A-4CEC-A619-D96A216F972B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 smtClean="0"/>
              <a:t>Moot court - medijacija</a:t>
            </a:r>
            <a:endParaRPr lang="sr-Latn-C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CS" dirty="0" smtClean="0"/>
              <a:t>(7. modul-primenjena retorika</a:t>
            </a:r>
            <a:r>
              <a:rPr lang="sr-Latn-CS" dirty="0" smtClean="0"/>
              <a:t>)</a:t>
            </a:r>
          </a:p>
          <a:p>
            <a:r>
              <a:rPr lang="sr-Latn-RS" dirty="0" smtClean="0"/>
              <a:t>Materija predviđen za 3, 4, 5 i 6. nedelju predavanja:</a:t>
            </a:r>
          </a:p>
          <a:p>
            <a:r>
              <a:rPr lang="sr-Latn-RS" dirty="0" smtClean="0"/>
              <a:t>Posredni pregovori (posredovanje) i kompromis – medijacija (pojam, karakteristike i načela); uloga i svojstva medijatora; procedura i modeli medijacije i efekti okončane medijacije; norme srpskog prava  o medijaciji</a:t>
            </a:r>
            <a:endParaRPr lang="sr-Latn-C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Uloga</a:t>
            </a:r>
            <a:r>
              <a:rPr lang="en-US" b="1" dirty="0" smtClean="0"/>
              <a:t> </a:t>
            </a:r>
            <a:r>
              <a:rPr lang="en-US" b="1" dirty="0" err="1" smtClean="0"/>
              <a:t>medijatora</a:t>
            </a:r>
            <a:r>
              <a:rPr lang="sr-Latn-CS" dirty="0" smtClean="0"/>
              <a:t/>
            </a:r>
            <a:br>
              <a:rPr lang="sr-Latn-CS" dirty="0" smtClean="0"/>
            </a:b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282" y="1142984"/>
            <a:ext cx="8572560" cy="533096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Medijator</a:t>
            </a:r>
            <a:r>
              <a:rPr lang="en-US" dirty="0" smtClean="0"/>
              <a:t> je lice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sprovede</a:t>
            </a:r>
            <a:r>
              <a:rPr lang="en-US" dirty="0" smtClean="0"/>
              <a:t> </a:t>
            </a:r>
            <a:r>
              <a:rPr lang="en-US" dirty="0" err="1" smtClean="0"/>
              <a:t>postupak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neutralan</a:t>
            </a:r>
            <a:r>
              <a:rPr lang="en-US" dirty="0" smtClean="0"/>
              <a:t>, </a:t>
            </a:r>
            <a:r>
              <a:rPr lang="en-US" dirty="0" err="1" smtClean="0"/>
              <a:t>efikasan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prikladan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. On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stvori</a:t>
            </a:r>
            <a:r>
              <a:rPr lang="en-US" dirty="0" smtClean="0"/>
              <a:t> </a:t>
            </a:r>
            <a:r>
              <a:rPr lang="en-US" dirty="0" err="1" smtClean="0"/>
              <a:t>povoljne</a:t>
            </a:r>
            <a:r>
              <a:rPr lang="en-US" dirty="0" smtClean="0"/>
              <a:t> </a:t>
            </a:r>
            <a:r>
              <a:rPr lang="en-US" dirty="0" err="1" smtClean="0"/>
              <a:t>uslove</a:t>
            </a:r>
            <a:r>
              <a:rPr lang="en-US" dirty="0" smtClean="0"/>
              <a:t> u </a:t>
            </a:r>
            <a:r>
              <a:rPr lang="en-US" dirty="0" err="1" smtClean="0"/>
              <a:t>kojima</a:t>
            </a:r>
            <a:r>
              <a:rPr lang="en-US" dirty="0" smtClean="0"/>
              <a:t> </a:t>
            </a:r>
            <a:r>
              <a:rPr lang="en-US" dirty="0" err="1" smtClean="0"/>
              <a:t>će</a:t>
            </a:r>
            <a:r>
              <a:rPr lang="en-US" dirty="0" smtClean="0"/>
              <a:t> </a:t>
            </a:r>
            <a:r>
              <a:rPr lang="en-US" dirty="0" err="1" smtClean="0"/>
              <a:t>strane</a:t>
            </a:r>
            <a:r>
              <a:rPr lang="en-US" dirty="0" smtClean="0"/>
              <a:t> </a:t>
            </a:r>
            <a:r>
              <a:rPr lang="en-US" dirty="0" err="1" smtClean="0"/>
              <a:t>pokušati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reše</a:t>
            </a:r>
            <a:r>
              <a:rPr lang="en-US" dirty="0" smtClean="0"/>
              <a:t> </a:t>
            </a:r>
            <a:r>
              <a:rPr lang="en-US" dirty="0" err="1" smtClean="0"/>
              <a:t>svoj</a:t>
            </a:r>
            <a:r>
              <a:rPr lang="en-US" dirty="0" smtClean="0"/>
              <a:t> </a:t>
            </a:r>
            <a:r>
              <a:rPr lang="en-US" dirty="0" err="1" smtClean="0"/>
              <a:t>spor</a:t>
            </a:r>
            <a:r>
              <a:rPr lang="en-US" dirty="0" smtClean="0"/>
              <a:t>,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im</a:t>
            </a:r>
            <a:r>
              <a:rPr lang="en-US" dirty="0" smtClean="0"/>
              <a:t> </a:t>
            </a:r>
            <a:r>
              <a:rPr lang="en-US" dirty="0" err="1" smtClean="0"/>
              <a:t>pomogne</a:t>
            </a:r>
            <a:r>
              <a:rPr lang="en-US" dirty="0" smtClean="0"/>
              <a:t> u </a:t>
            </a:r>
            <a:r>
              <a:rPr lang="en-US" dirty="0" err="1" smtClean="0"/>
              <a:t>komunikaciji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pregovorima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en-US" dirty="0" err="1" smtClean="0"/>
              <a:t>ohrabri</a:t>
            </a:r>
            <a:r>
              <a:rPr lang="en-US" dirty="0" smtClean="0"/>
              <a:t> u </a:t>
            </a:r>
            <a:r>
              <a:rPr lang="en-US" dirty="0" err="1" smtClean="0"/>
              <a:t>pronalaženju</a:t>
            </a:r>
            <a:r>
              <a:rPr lang="en-US" dirty="0" smtClean="0"/>
              <a:t> </a:t>
            </a:r>
            <a:r>
              <a:rPr lang="en-US" dirty="0" err="1" smtClean="0"/>
              <a:t>rešenja</a:t>
            </a:r>
            <a:r>
              <a:rPr lang="en-US" dirty="0" smtClean="0"/>
              <a:t>. </a:t>
            </a:r>
            <a:r>
              <a:rPr lang="en-US" dirty="0" err="1" smtClean="0"/>
              <a:t>Drugim</a:t>
            </a:r>
            <a:r>
              <a:rPr lang="en-US" dirty="0" smtClean="0"/>
              <a:t> </a:t>
            </a:r>
            <a:r>
              <a:rPr lang="en-US" dirty="0" err="1" smtClean="0"/>
              <a:t>rečima</a:t>
            </a:r>
            <a:r>
              <a:rPr lang="en-US" dirty="0" smtClean="0"/>
              <a:t>, on </a:t>
            </a:r>
            <a:r>
              <a:rPr lang="en-US" dirty="0" err="1" smtClean="0"/>
              <a:t>mora</a:t>
            </a:r>
            <a:r>
              <a:rPr lang="en-US" dirty="0" smtClean="0"/>
              <a:t> </a:t>
            </a:r>
            <a:r>
              <a:rPr lang="en-US" dirty="0" err="1" smtClean="0"/>
              <a:t>osigurati</a:t>
            </a:r>
            <a:r>
              <a:rPr lang="en-US" dirty="0" smtClean="0"/>
              <a:t> </a:t>
            </a:r>
            <a:r>
              <a:rPr lang="en-US" dirty="0" err="1" smtClean="0"/>
              <a:t>lagani</a:t>
            </a:r>
            <a:r>
              <a:rPr lang="en-US" dirty="0" smtClean="0"/>
              <a:t> </a:t>
            </a:r>
            <a:r>
              <a:rPr lang="en-US" dirty="0" err="1" smtClean="0"/>
              <a:t>razvitak</a:t>
            </a:r>
            <a:r>
              <a:rPr lang="en-US" dirty="0" smtClean="0"/>
              <a:t> </a:t>
            </a:r>
            <a:r>
              <a:rPr lang="en-US" dirty="0" err="1" smtClean="0"/>
              <a:t>postupka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stranke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stvoriti</a:t>
            </a:r>
            <a:r>
              <a:rPr lang="en-US" dirty="0" smtClean="0"/>
              <a:t> </a:t>
            </a:r>
            <a:r>
              <a:rPr lang="en-US" dirty="0" err="1" smtClean="0"/>
              <a:t>atmosferu</a:t>
            </a:r>
            <a:r>
              <a:rPr lang="en-US" dirty="0" smtClean="0"/>
              <a:t> </a:t>
            </a:r>
            <a:r>
              <a:rPr lang="en-US" dirty="0" err="1" smtClean="0"/>
              <a:t>među</a:t>
            </a:r>
            <a:r>
              <a:rPr lang="en-US" dirty="0" smtClean="0"/>
              <a:t> </a:t>
            </a:r>
            <a:r>
              <a:rPr lang="en-US" dirty="0" err="1" smtClean="0"/>
              <a:t>njima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je </a:t>
            </a:r>
            <a:r>
              <a:rPr lang="en-US" dirty="0" err="1" smtClean="0"/>
              <a:t>pogodna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postizanje</a:t>
            </a:r>
            <a:r>
              <a:rPr lang="en-US" dirty="0" smtClean="0"/>
              <a:t> </a:t>
            </a:r>
            <a:r>
              <a:rPr lang="en-US" dirty="0" err="1" smtClean="0"/>
              <a:t>sporazuma</a:t>
            </a:r>
            <a:r>
              <a:rPr lang="en-US" dirty="0" smtClean="0"/>
              <a:t>.</a:t>
            </a:r>
            <a:endParaRPr lang="sr-Latn-CS" dirty="0" smtClean="0"/>
          </a:p>
          <a:p>
            <a:pPr algn="just"/>
            <a:r>
              <a:rPr lang="en-US" dirty="0" err="1" smtClean="0"/>
              <a:t>Medijator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najpre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analizira</a:t>
            </a:r>
            <a:r>
              <a:rPr lang="en-US" dirty="0" smtClean="0"/>
              <a:t> </a:t>
            </a:r>
            <a:r>
              <a:rPr lang="en-US" dirty="0" err="1" smtClean="0"/>
              <a:t>sukob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spor</a:t>
            </a:r>
            <a:r>
              <a:rPr lang="en-US" dirty="0" smtClean="0"/>
              <a:t>,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pronađe</a:t>
            </a:r>
            <a:r>
              <a:rPr lang="en-US" dirty="0" smtClean="0"/>
              <a:t> </a:t>
            </a:r>
            <a:r>
              <a:rPr lang="en-US" dirty="0" err="1" smtClean="0"/>
              <a:t>najbolji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bi </a:t>
            </a:r>
            <a:r>
              <a:rPr lang="en-US" dirty="0" err="1" smtClean="0"/>
              <a:t>podupro</a:t>
            </a:r>
            <a:r>
              <a:rPr lang="en-US" dirty="0" smtClean="0"/>
              <a:t> </a:t>
            </a:r>
            <a:r>
              <a:rPr lang="en-US" dirty="0" err="1" smtClean="0"/>
              <a:t>komunikaciju</a:t>
            </a:r>
            <a:r>
              <a:rPr lang="en-US" dirty="0" smtClean="0"/>
              <a:t> </a:t>
            </a:r>
            <a:r>
              <a:rPr lang="en-US" dirty="0" err="1" smtClean="0"/>
              <a:t>među</a:t>
            </a:r>
            <a:r>
              <a:rPr lang="en-US" dirty="0" smtClean="0"/>
              <a:t> </a:t>
            </a:r>
            <a:r>
              <a:rPr lang="en-US" dirty="0" err="1" smtClean="0"/>
              <a:t>stranama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vodi</a:t>
            </a:r>
            <a:r>
              <a:rPr lang="en-US" dirty="0" smtClean="0"/>
              <a:t> </a:t>
            </a:r>
            <a:r>
              <a:rPr lang="en-US" dirty="0" err="1" smtClean="0"/>
              <a:t>postupak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je </a:t>
            </a:r>
            <a:r>
              <a:rPr lang="en-US" dirty="0" err="1" smtClean="0"/>
              <a:t>prikladan</a:t>
            </a:r>
            <a:r>
              <a:rPr lang="en-US" dirty="0" smtClean="0"/>
              <a:t> </a:t>
            </a:r>
            <a:r>
              <a:rPr lang="en-US" dirty="0" err="1" smtClean="0"/>
              <a:t>vrsti</a:t>
            </a:r>
            <a:r>
              <a:rPr lang="en-US" dirty="0" smtClean="0"/>
              <a:t> </a:t>
            </a:r>
            <a:r>
              <a:rPr lang="en-US" dirty="0" err="1" smtClean="0"/>
              <a:t>spora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osobinama</a:t>
            </a:r>
            <a:r>
              <a:rPr lang="en-US" dirty="0" smtClean="0"/>
              <a:t> </a:t>
            </a:r>
            <a:r>
              <a:rPr lang="en-US" dirty="0" err="1" smtClean="0"/>
              <a:t>samih</a:t>
            </a:r>
            <a:r>
              <a:rPr lang="en-US" dirty="0" smtClean="0"/>
              <a:t> </a:t>
            </a:r>
            <a:r>
              <a:rPr lang="en-US" dirty="0" err="1" smtClean="0"/>
              <a:t>stranaka</a:t>
            </a:r>
            <a:r>
              <a:rPr lang="en-US" dirty="0" smtClean="0"/>
              <a:t>. </a:t>
            </a:r>
            <a:r>
              <a:rPr lang="en-US" dirty="0" err="1" smtClean="0"/>
              <a:t>Njegova</a:t>
            </a:r>
            <a:r>
              <a:rPr lang="en-US" dirty="0" smtClean="0"/>
              <a:t> </a:t>
            </a:r>
            <a:r>
              <a:rPr lang="en-US" dirty="0" err="1" smtClean="0"/>
              <a:t>najvažnija</a:t>
            </a:r>
            <a:r>
              <a:rPr lang="en-US" dirty="0" smtClean="0"/>
              <a:t> </a:t>
            </a:r>
            <a:r>
              <a:rPr lang="en-US" dirty="0" err="1" smtClean="0"/>
              <a:t>uloga</a:t>
            </a:r>
            <a:r>
              <a:rPr lang="en-US" dirty="0" smtClean="0"/>
              <a:t> je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ohrabri</a:t>
            </a:r>
            <a:r>
              <a:rPr lang="en-US" dirty="0" smtClean="0"/>
              <a:t>, </a:t>
            </a:r>
            <a:r>
              <a:rPr lang="en-US" dirty="0" err="1" smtClean="0"/>
              <a:t>podstakne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olakša</a:t>
            </a:r>
            <a:r>
              <a:rPr lang="en-US" dirty="0" smtClean="0"/>
              <a:t> </a:t>
            </a:r>
            <a:r>
              <a:rPr lang="en-US" dirty="0" err="1" smtClean="0"/>
              <a:t>diskusiju</a:t>
            </a:r>
            <a:r>
              <a:rPr lang="en-US" dirty="0" smtClean="0"/>
              <a:t> </a:t>
            </a:r>
            <a:r>
              <a:rPr lang="en-US" dirty="0" err="1" smtClean="0"/>
              <a:t>među</a:t>
            </a:r>
            <a:r>
              <a:rPr lang="en-US" dirty="0" smtClean="0"/>
              <a:t> </a:t>
            </a:r>
            <a:r>
              <a:rPr lang="en-US" dirty="0" err="1" smtClean="0"/>
              <a:t>stranama</a:t>
            </a:r>
            <a:r>
              <a:rPr lang="en-US" dirty="0" smtClean="0"/>
              <a:t> o </a:t>
            </a:r>
            <a:r>
              <a:rPr lang="en-US" dirty="0" err="1" smtClean="0"/>
              <a:t>svim</a:t>
            </a:r>
            <a:r>
              <a:rPr lang="en-US" dirty="0" smtClean="0"/>
              <a:t> </a:t>
            </a:r>
            <a:r>
              <a:rPr lang="en-US" dirty="0" err="1" smtClean="0"/>
              <a:t>spornim</a:t>
            </a:r>
            <a:r>
              <a:rPr lang="en-US" dirty="0" smtClean="0"/>
              <a:t> </a:t>
            </a:r>
            <a:r>
              <a:rPr lang="en-US" dirty="0" err="1" smtClean="0"/>
              <a:t>pitanjima</a:t>
            </a:r>
            <a:r>
              <a:rPr lang="en-US" dirty="0" smtClean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bi se </a:t>
            </a:r>
            <a:r>
              <a:rPr lang="en-US" dirty="0" err="1" smtClean="0"/>
              <a:t>došlo</a:t>
            </a:r>
            <a:r>
              <a:rPr lang="en-US" dirty="0" smtClean="0"/>
              <a:t> do </a:t>
            </a:r>
            <a:r>
              <a:rPr lang="en-US" dirty="0" err="1" smtClean="0"/>
              <a:t>rešenja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je </a:t>
            </a:r>
            <a:r>
              <a:rPr lang="en-US" dirty="0" err="1" smtClean="0"/>
              <a:t>obostrano</a:t>
            </a:r>
            <a:r>
              <a:rPr lang="en-US" dirty="0" smtClean="0"/>
              <a:t> </a:t>
            </a:r>
            <a:r>
              <a:rPr lang="en-US" dirty="0" err="1" smtClean="0"/>
              <a:t>prihvatljivo</a:t>
            </a:r>
            <a:r>
              <a:rPr lang="en-US" dirty="0" smtClean="0"/>
              <a:t>.</a:t>
            </a:r>
            <a:endParaRPr lang="sr-Latn-CS" dirty="0" smtClean="0"/>
          </a:p>
          <a:p>
            <a:pPr algn="just"/>
            <a:r>
              <a:rPr lang="en-US" dirty="0" err="1" smtClean="0"/>
              <a:t>Dobro</a:t>
            </a:r>
            <a:r>
              <a:rPr lang="en-US" dirty="0" smtClean="0"/>
              <a:t> </a:t>
            </a:r>
            <a:r>
              <a:rPr lang="en-US" dirty="0" err="1" smtClean="0"/>
              <a:t>obučen</a:t>
            </a:r>
            <a:r>
              <a:rPr lang="en-US" dirty="0" smtClean="0"/>
              <a:t> </a:t>
            </a:r>
            <a:r>
              <a:rPr lang="en-US" dirty="0" err="1" smtClean="0"/>
              <a:t>medijator</a:t>
            </a:r>
            <a:r>
              <a:rPr lang="en-US" dirty="0" smtClean="0"/>
              <a:t> </a:t>
            </a:r>
            <a:r>
              <a:rPr lang="en-US" dirty="0" err="1" smtClean="0"/>
              <a:t>podstiče</a:t>
            </a:r>
            <a:r>
              <a:rPr lang="en-US" dirty="0" smtClean="0"/>
              <a:t> </a:t>
            </a:r>
            <a:r>
              <a:rPr lang="en-US" dirty="0" err="1" smtClean="0"/>
              <a:t>strane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dijalog</a:t>
            </a:r>
            <a:r>
              <a:rPr lang="en-US" dirty="0" smtClean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bi:</a:t>
            </a:r>
            <a:endParaRPr lang="sr-Latn-CS" dirty="0" smtClean="0"/>
          </a:p>
          <a:p>
            <a:pPr lvl="0" algn="just">
              <a:buNone/>
            </a:pPr>
            <a:r>
              <a:rPr lang="sr-Latn-RS" dirty="0" smtClean="0"/>
              <a:t>-</a:t>
            </a:r>
            <a:r>
              <a:rPr lang="en-US" dirty="0" err="1" smtClean="0"/>
              <a:t>razjasnile</a:t>
            </a:r>
            <a:r>
              <a:rPr lang="en-US" dirty="0" smtClean="0"/>
              <a:t> </a:t>
            </a:r>
            <a:r>
              <a:rPr lang="en-US" dirty="0" err="1" smtClean="0"/>
              <a:t>sporna</a:t>
            </a:r>
            <a:r>
              <a:rPr lang="en-US" dirty="0" smtClean="0"/>
              <a:t> </a:t>
            </a:r>
            <a:r>
              <a:rPr lang="en-US" dirty="0" err="1" smtClean="0"/>
              <a:t>pitanja</a:t>
            </a:r>
            <a:r>
              <a:rPr lang="en-US" dirty="0" smtClean="0"/>
              <a:t>,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 smtClean="0"/>
              <a:t>interese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potrebe</a:t>
            </a:r>
            <a:endParaRPr lang="sr-Latn-CS" dirty="0" smtClean="0"/>
          </a:p>
          <a:p>
            <a:pPr lvl="0" algn="just">
              <a:buNone/>
            </a:pPr>
            <a:r>
              <a:rPr lang="sr-Latn-RS" dirty="0" smtClean="0"/>
              <a:t>-</a:t>
            </a:r>
            <a:r>
              <a:rPr lang="en-US" dirty="0" err="1" smtClean="0"/>
              <a:t>ustanovile</a:t>
            </a:r>
            <a:r>
              <a:rPr lang="en-US" dirty="0" smtClean="0"/>
              <a:t> </a:t>
            </a:r>
            <a:r>
              <a:rPr lang="en-US" dirty="0" err="1" smtClean="0"/>
              <a:t>svoj</a:t>
            </a:r>
            <a:r>
              <a:rPr lang="en-US" dirty="0" smtClean="0"/>
              <a:t> </a:t>
            </a:r>
            <a:r>
              <a:rPr lang="en-US" dirty="0" err="1" smtClean="0"/>
              <a:t>stvarni</a:t>
            </a:r>
            <a:r>
              <a:rPr lang="en-US" dirty="0" smtClean="0"/>
              <a:t> </a:t>
            </a:r>
            <a:r>
              <a:rPr lang="en-US" dirty="0" err="1" smtClean="0"/>
              <a:t>položaj</a:t>
            </a:r>
            <a:r>
              <a:rPr lang="en-US" dirty="0" smtClean="0"/>
              <a:t> (</a:t>
            </a:r>
            <a:r>
              <a:rPr lang="en-US" dirty="0" err="1" smtClean="0"/>
              <a:t>prednosti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slabosti</a:t>
            </a:r>
            <a:r>
              <a:rPr lang="en-US" dirty="0" smtClean="0"/>
              <a:t>) </a:t>
            </a:r>
            <a:r>
              <a:rPr lang="en-US" dirty="0" err="1" smtClean="0"/>
              <a:t>i</a:t>
            </a:r>
            <a:endParaRPr lang="sr-Latn-CS" dirty="0" smtClean="0"/>
          </a:p>
          <a:p>
            <a:pPr lvl="0" algn="just">
              <a:buNone/>
            </a:pPr>
            <a:r>
              <a:rPr lang="sr-Latn-RS" dirty="0" smtClean="0"/>
              <a:t>-</a:t>
            </a:r>
            <a:r>
              <a:rPr lang="en-US" dirty="0" err="1" smtClean="0"/>
              <a:t>utvrdile</a:t>
            </a:r>
            <a:r>
              <a:rPr lang="en-US" dirty="0" smtClean="0"/>
              <a:t> </a:t>
            </a:r>
            <a:r>
              <a:rPr lang="en-US" dirty="0" err="1" smtClean="0"/>
              <a:t>moguće</a:t>
            </a:r>
            <a:r>
              <a:rPr lang="en-US" dirty="0" smtClean="0"/>
              <a:t> </a:t>
            </a:r>
            <a:r>
              <a:rPr lang="en-US" dirty="0" err="1" smtClean="0"/>
              <a:t>opcije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rešenje</a:t>
            </a:r>
            <a:r>
              <a:rPr lang="en-US" dirty="0" smtClean="0"/>
              <a:t> </a:t>
            </a:r>
            <a:r>
              <a:rPr lang="en-US" dirty="0" err="1" smtClean="0"/>
              <a:t>spora</a:t>
            </a:r>
            <a:r>
              <a:rPr lang="en-US" dirty="0" smtClean="0"/>
              <a:t>.</a:t>
            </a:r>
            <a:endParaRPr lang="sr-Latn-CS" dirty="0" smtClean="0"/>
          </a:p>
          <a:p>
            <a:pPr algn="just"/>
            <a:endParaRPr lang="sr-Latn-C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Medijator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Medijator</a:t>
            </a:r>
            <a:r>
              <a:rPr lang="en-US" dirty="0" smtClean="0"/>
              <a:t> je u </a:t>
            </a:r>
            <a:r>
              <a:rPr lang="en-US" dirty="0" err="1" smtClean="0"/>
              <a:t>svom</a:t>
            </a:r>
            <a:r>
              <a:rPr lang="en-US" dirty="0" smtClean="0"/>
              <a:t> </a:t>
            </a:r>
            <a:r>
              <a:rPr lang="en-US" dirty="0" err="1" smtClean="0"/>
              <a:t>postupanju</a:t>
            </a:r>
            <a:r>
              <a:rPr lang="en-US" dirty="0" smtClean="0"/>
              <a:t> </a:t>
            </a:r>
            <a:r>
              <a:rPr lang="en-US" dirty="0" err="1" smtClean="0"/>
              <a:t>dužan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poštuje</a:t>
            </a:r>
            <a:r>
              <a:rPr lang="en-US" dirty="0" smtClean="0"/>
              <a:t> </a:t>
            </a:r>
            <a:r>
              <a:rPr lang="en-US" dirty="0" err="1" smtClean="0"/>
              <a:t>etičke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zakonom</a:t>
            </a:r>
            <a:r>
              <a:rPr lang="en-US" dirty="0" smtClean="0"/>
              <a:t> </a:t>
            </a:r>
            <a:r>
              <a:rPr lang="en-US" dirty="0" err="1" smtClean="0"/>
              <a:t>propisane</a:t>
            </a:r>
            <a:r>
              <a:rPr lang="en-US" dirty="0" smtClean="0"/>
              <a:t> </a:t>
            </a:r>
            <a:r>
              <a:rPr lang="en-US" dirty="0" err="1" smtClean="0"/>
              <a:t>principe</a:t>
            </a:r>
            <a:r>
              <a:rPr lang="en-US" dirty="0" smtClean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bi </a:t>
            </a:r>
            <a:r>
              <a:rPr lang="en-US" dirty="0" err="1" smtClean="0"/>
              <a:t>obezbedio</a:t>
            </a:r>
            <a:r>
              <a:rPr lang="en-US" dirty="0" smtClean="0"/>
              <a:t> </a:t>
            </a:r>
            <a:r>
              <a:rPr lang="en-US" dirty="0" err="1" smtClean="0"/>
              <a:t>integritet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uspeh</a:t>
            </a:r>
            <a:r>
              <a:rPr lang="en-US" dirty="0" smtClean="0"/>
              <a:t> </a:t>
            </a:r>
            <a:r>
              <a:rPr lang="en-US" dirty="0" err="1" smtClean="0"/>
              <a:t>medijacije</a:t>
            </a:r>
            <a:r>
              <a:rPr lang="en-US" dirty="0" smtClean="0"/>
              <a:t>. On je </a:t>
            </a:r>
            <a:r>
              <a:rPr lang="en-US" dirty="0" err="1" smtClean="0"/>
              <a:t>dužan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sprovede</a:t>
            </a:r>
            <a:r>
              <a:rPr lang="en-US" dirty="0" smtClean="0"/>
              <a:t> </a:t>
            </a:r>
            <a:r>
              <a:rPr lang="en-US" dirty="0" err="1" smtClean="0"/>
              <a:t>postupak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profesionalan</a:t>
            </a:r>
            <a:r>
              <a:rPr lang="en-US" dirty="0" smtClean="0"/>
              <a:t>, </a:t>
            </a:r>
            <a:r>
              <a:rPr lang="en-US" dirty="0" err="1" smtClean="0"/>
              <a:t>neutralan</a:t>
            </a:r>
            <a:r>
              <a:rPr lang="en-US" dirty="0" smtClean="0"/>
              <a:t>, </a:t>
            </a:r>
            <a:r>
              <a:rPr lang="en-US" dirty="0" err="1" smtClean="0"/>
              <a:t>nezavisan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efikasan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, </a:t>
            </a:r>
            <a:r>
              <a:rPr lang="en-US" dirty="0" err="1" smtClean="0"/>
              <a:t>jednako</a:t>
            </a:r>
            <a:r>
              <a:rPr lang="en-US" dirty="0" smtClean="0"/>
              <a:t> </a:t>
            </a:r>
            <a:r>
              <a:rPr lang="en-US" dirty="0" err="1" smtClean="0"/>
              <a:t>tretirajući</a:t>
            </a:r>
            <a:r>
              <a:rPr lang="en-US" dirty="0" smtClean="0"/>
              <a:t> </a:t>
            </a:r>
            <a:r>
              <a:rPr lang="en-US" dirty="0" err="1" smtClean="0"/>
              <a:t>strane</a:t>
            </a:r>
            <a:r>
              <a:rPr lang="en-US" dirty="0" smtClean="0"/>
              <a:t> u </a:t>
            </a:r>
            <a:r>
              <a:rPr lang="en-US" dirty="0" err="1" smtClean="0"/>
              <a:t>sporu</a:t>
            </a:r>
            <a:r>
              <a:rPr lang="en-US" dirty="0" smtClean="0"/>
              <a:t>. </a:t>
            </a:r>
            <a:r>
              <a:rPr lang="en-US" dirty="0" err="1" smtClean="0"/>
              <a:t>Dužan</a:t>
            </a:r>
            <a:r>
              <a:rPr lang="en-US" dirty="0" smtClean="0"/>
              <a:t> je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stranama</a:t>
            </a:r>
            <a:r>
              <a:rPr lang="en-US" dirty="0" smtClean="0"/>
              <a:t> </a:t>
            </a:r>
            <a:r>
              <a:rPr lang="en-US" dirty="0" err="1" smtClean="0"/>
              <a:t>podnese</a:t>
            </a:r>
            <a:r>
              <a:rPr lang="en-US" dirty="0" smtClean="0"/>
              <a:t> </a:t>
            </a:r>
            <a:r>
              <a:rPr lang="en-US" dirty="0" err="1" smtClean="0"/>
              <a:t>obračun</a:t>
            </a:r>
            <a:r>
              <a:rPr lang="en-US" dirty="0" smtClean="0"/>
              <a:t> </a:t>
            </a:r>
            <a:r>
              <a:rPr lang="en-US" dirty="0" err="1" smtClean="0"/>
              <a:t>troškova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Ministarstvu</a:t>
            </a:r>
            <a:r>
              <a:rPr lang="en-US" dirty="0" smtClean="0"/>
              <a:t> </a:t>
            </a:r>
            <a:r>
              <a:rPr lang="en-US" dirty="0" err="1" smtClean="0"/>
              <a:t>pravde</a:t>
            </a:r>
            <a:r>
              <a:rPr lang="en-US" dirty="0" smtClean="0"/>
              <a:t> </a:t>
            </a:r>
            <a:r>
              <a:rPr lang="en-US" dirty="0" err="1" smtClean="0"/>
              <a:t>podnese</a:t>
            </a:r>
            <a:r>
              <a:rPr lang="en-US" dirty="0" smtClean="0"/>
              <a:t> </a:t>
            </a:r>
            <a:r>
              <a:rPr lang="en-US" dirty="0" err="1" smtClean="0"/>
              <a:t>godišnji</a:t>
            </a:r>
            <a:r>
              <a:rPr lang="en-US" dirty="0" smtClean="0"/>
              <a:t> </a:t>
            </a:r>
            <a:r>
              <a:rPr lang="en-US" dirty="0" err="1" smtClean="0"/>
              <a:t>izveštaj</a:t>
            </a:r>
            <a:r>
              <a:rPr lang="en-US" dirty="0" smtClean="0"/>
              <a:t> o </a:t>
            </a:r>
            <a:r>
              <a:rPr lang="en-US" dirty="0" err="1" smtClean="0"/>
              <a:t>obavljenim</a:t>
            </a:r>
            <a:r>
              <a:rPr lang="en-US" dirty="0" smtClean="0"/>
              <a:t> </a:t>
            </a:r>
            <a:r>
              <a:rPr lang="en-US" dirty="0" err="1" smtClean="0"/>
              <a:t>postupcima</a:t>
            </a:r>
            <a:r>
              <a:rPr lang="en-US" dirty="0" smtClean="0"/>
              <a:t> </a:t>
            </a:r>
            <a:r>
              <a:rPr lang="en-US" dirty="0" err="1" smtClean="0"/>
              <a:t>medijacije</a:t>
            </a:r>
            <a:r>
              <a:rPr lang="en-US" dirty="0" smtClean="0"/>
              <a:t> (čl.34. </a:t>
            </a:r>
            <a:r>
              <a:rPr lang="en-US" dirty="0" err="1" smtClean="0"/>
              <a:t>Zakona</a:t>
            </a:r>
            <a:r>
              <a:rPr lang="en-US" dirty="0" smtClean="0"/>
              <a:t>).</a:t>
            </a:r>
            <a:endParaRPr lang="sr-Latn-CS" dirty="0" smtClean="0"/>
          </a:p>
          <a:p>
            <a:pPr algn="just"/>
            <a:endParaRPr lang="sr-Latn-C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Ve</a:t>
            </a:r>
            <a:r>
              <a:rPr lang="sr-Latn-RS" b="1" dirty="0" smtClean="0"/>
              <a:t>štine medijatora</a:t>
            </a:r>
            <a:r>
              <a:rPr lang="sr-Latn-CS" dirty="0" smtClean="0"/>
              <a:t/>
            </a:r>
            <a:br>
              <a:rPr lang="sr-Latn-CS" dirty="0" smtClean="0"/>
            </a:b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-285784" y="857232"/>
            <a:ext cx="9001188" cy="6500858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sr-Latn-RS" dirty="0" smtClean="0"/>
              <a:t>Pored dobre volje stranaka da reše svoj spor, uspeh medijacije u velikoj meri zavisi od veštine medijatora da pregovore usmeri u pravcu traženja zajedničkih interesa i da stranke udalji od početnih pozicija i stavova koji otežavaju rešenje spornog odnosa. Neke veštine medijator stiče kroz različite programe obuka, a neke su deo same ličnosti medijatora. Sve veštine su podjednako važne i neophodne za svaku medijaciju koja pretenduje da bude uspešna.</a:t>
            </a:r>
            <a:endParaRPr lang="sr-Latn-CS" dirty="0" smtClean="0"/>
          </a:p>
          <a:p>
            <a:pPr algn="just"/>
            <a:r>
              <a:rPr lang="sr-Latn-RS" i="1" dirty="0" smtClean="0"/>
              <a:t>Analitičke veštine medijatora – </a:t>
            </a:r>
            <a:r>
              <a:rPr lang="sr-Latn-RS" dirty="0" smtClean="0"/>
              <a:t>čine ih veština prikupljanja informacija, definisanje i analiza problema. Prikupljanje informacija se čini u fazi istraživanja, kada medijator prikuplja sve informacije koje su mu neophodne da bi identifikovao problem, tačke konflikta i interese strana, pa su za ovu fazu postupka veoma značajni odvojeni susreti medijatora sa strankama.</a:t>
            </a:r>
            <a:endParaRPr lang="sr-Latn-CS" dirty="0" smtClean="0"/>
          </a:p>
          <a:p>
            <a:pPr algn="just"/>
            <a:r>
              <a:rPr lang="en-US" i="1" dirty="0" err="1" smtClean="0"/>
              <a:t>Komunikacijske</a:t>
            </a:r>
            <a:r>
              <a:rPr lang="en-US" i="1" dirty="0" smtClean="0"/>
              <a:t> </a:t>
            </a:r>
            <a:r>
              <a:rPr lang="en-US" i="1" dirty="0" err="1" smtClean="0"/>
              <a:t>veštine</a:t>
            </a:r>
            <a:r>
              <a:rPr lang="en-US" i="1" dirty="0" smtClean="0"/>
              <a:t> </a:t>
            </a:r>
            <a:r>
              <a:rPr lang="en-US" i="1" dirty="0" err="1" smtClean="0"/>
              <a:t>medijatora</a:t>
            </a:r>
            <a:r>
              <a:rPr lang="en-US" i="1" dirty="0" smtClean="0"/>
              <a:t> – </a:t>
            </a:r>
            <a:r>
              <a:rPr lang="en-US" dirty="0" smtClean="0"/>
              <a:t> </a:t>
            </a:r>
            <a:r>
              <a:rPr lang="en-US" dirty="0" err="1" smtClean="0"/>
              <a:t>podrazumevaju</a:t>
            </a:r>
            <a:r>
              <a:rPr lang="en-US" dirty="0" smtClean="0"/>
              <a:t> </a:t>
            </a:r>
            <a:r>
              <a:rPr lang="en-US" dirty="0" err="1" smtClean="0"/>
              <a:t>veštine</a:t>
            </a:r>
            <a:r>
              <a:rPr lang="en-US" dirty="0" smtClean="0"/>
              <a:t> </a:t>
            </a:r>
            <a:r>
              <a:rPr lang="en-US" dirty="0" err="1" smtClean="0"/>
              <a:t>slušanja</a:t>
            </a:r>
            <a:r>
              <a:rPr lang="en-US" dirty="0" smtClean="0"/>
              <a:t>, </a:t>
            </a:r>
            <a:r>
              <a:rPr lang="en-US" dirty="0" err="1" smtClean="0"/>
              <a:t>ohrabrivanja</a:t>
            </a:r>
            <a:r>
              <a:rPr lang="en-US" dirty="0" smtClean="0"/>
              <a:t>, </a:t>
            </a:r>
            <a:r>
              <a:rPr lang="en-US" dirty="0" err="1" smtClean="0"/>
              <a:t>postavljanja</a:t>
            </a:r>
            <a:r>
              <a:rPr lang="en-US" dirty="0" smtClean="0"/>
              <a:t> </a:t>
            </a:r>
            <a:r>
              <a:rPr lang="en-US" dirty="0" err="1" smtClean="0"/>
              <a:t>pitanja</a:t>
            </a:r>
            <a:r>
              <a:rPr lang="en-US" dirty="0" smtClean="0"/>
              <a:t>, </a:t>
            </a:r>
            <a:r>
              <a:rPr lang="en-US" dirty="0" err="1" smtClean="0"/>
              <a:t>parafraziranja</a:t>
            </a:r>
            <a:r>
              <a:rPr lang="en-US" dirty="0" smtClean="0"/>
              <a:t>, </a:t>
            </a:r>
            <a:r>
              <a:rPr lang="en-US" dirty="0" err="1" smtClean="0"/>
              <a:t>preokviravanja</a:t>
            </a:r>
            <a:r>
              <a:rPr lang="en-US" dirty="0" smtClean="0"/>
              <a:t>, </a:t>
            </a:r>
            <a:r>
              <a:rPr lang="en-US" dirty="0" err="1" smtClean="0"/>
              <a:t>pregovaranja</a:t>
            </a:r>
            <a:r>
              <a:rPr lang="en-US" dirty="0" smtClean="0"/>
              <a:t>, </a:t>
            </a:r>
            <a:r>
              <a:rPr lang="en-US" dirty="0" err="1" smtClean="0"/>
              <a:t>sumiranja</a:t>
            </a:r>
            <a:r>
              <a:rPr lang="en-US" dirty="0" smtClean="0"/>
              <a:t>. </a:t>
            </a:r>
            <a:r>
              <a:rPr lang="en-US" dirty="0" err="1" smtClean="0"/>
              <a:t>Budući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je </a:t>
            </a:r>
            <a:r>
              <a:rPr lang="en-US" dirty="0" err="1" smtClean="0"/>
              <a:t>komunikacija</a:t>
            </a:r>
            <a:r>
              <a:rPr lang="en-US" dirty="0" smtClean="0"/>
              <a:t> </a:t>
            </a:r>
            <a:r>
              <a:rPr lang="en-US" dirty="0" err="1" smtClean="0"/>
              <a:t>kontinuiran</a:t>
            </a:r>
            <a:r>
              <a:rPr lang="en-US" dirty="0" smtClean="0"/>
              <a:t>, </a:t>
            </a:r>
            <a:r>
              <a:rPr lang="en-US" dirty="0" err="1" smtClean="0"/>
              <a:t>dvosmerni</a:t>
            </a:r>
            <a:r>
              <a:rPr lang="en-US" dirty="0" smtClean="0"/>
              <a:t> </a:t>
            </a:r>
            <a:r>
              <a:rPr lang="en-US" dirty="0" err="1" smtClean="0"/>
              <a:t>proces</a:t>
            </a:r>
            <a:r>
              <a:rPr lang="en-US" dirty="0" smtClean="0"/>
              <a:t>,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uključuje</a:t>
            </a:r>
            <a:r>
              <a:rPr lang="en-US" dirty="0" smtClean="0"/>
              <a:t> ne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 smtClean="0"/>
              <a:t>govor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ponašanje</a:t>
            </a:r>
            <a:r>
              <a:rPr lang="en-US" dirty="0" smtClean="0"/>
              <a:t>, </a:t>
            </a:r>
            <a:r>
              <a:rPr lang="en-US" dirty="0" err="1" smtClean="0"/>
              <a:t>već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misli</a:t>
            </a:r>
            <a:r>
              <a:rPr lang="en-US" dirty="0" smtClean="0"/>
              <a:t>, </a:t>
            </a:r>
            <a:r>
              <a:rPr lang="en-US" dirty="0" err="1" smtClean="0"/>
              <a:t>vrednovanje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stavove</a:t>
            </a:r>
            <a:r>
              <a:rPr lang="en-US" dirty="0" smtClean="0"/>
              <a:t> o </a:t>
            </a:r>
            <a:r>
              <a:rPr lang="en-US" dirty="0" err="1" smtClean="0"/>
              <a:t>onima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u tom </a:t>
            </a:r>
            <a:r>
              <a:rPr lang="en-US" dirty="0" err="1" smtClean="0"/>
              <a:t>procesu</a:t>
            </a:r>
            <a:r>
              <a:rPr lang="en-US" dirty="0" smtClean="0"/>
              <a:t> </a:t>
            </a:r>
            <a:r>
              <a:rPr lang="en-US" dirty="0" err="1" smtClean="0"/>
              <a:t>učestvuju</a:t>
            </a:r>
            <a:r>
              <a:rPr lang="en-US" dirty="0" smtClean="0"/>
              <a:t>, </a:t>
            </a:r>
            <a:r>
              <a:rPr lang="en-US" dirty="0" err="1" smtClean="0"/>
              <a:t>poznavanje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primena</a:t>
            </a:r>
            <a:r>
              <a:rPr lang="en-US" dirty="0" smtClean="0"/>
              <a:t> </a:t>
            </a:r>
            <a:r>
              <a:rPr lang="en-US" dirty="0" err="1" smtClean="0"/>
              <a:t>komunikacijskih</a:t>
            </a:r>
            <a:r>
              <a:rPr lang="en-US" dirty="0" smtClean="0"/>
              <a:t> </a:t>
            </a:r>
            <a:r>
              <a:rPr lang="en-US" dirty="0" err="1" smtClean="0"/>
              <a:t>veština</a:t>
            </a:r>
            <a:r>
              <a:rPr lang="en-US" dirty="0" smtClean="0"/>
              <a:t> </a:t>
            </a:r>
            <a:r>
              <a:rPr lang="en-US" dirty="0" err="1" smtClean="0"/>
              <a:t>omogućavaju</a:t>
            </a:r>
            <a:r>
              <a:rPr lang="en-US" dirty="0" smtClean="0"/>
              <a:t> </a:t>
            </a:r>
            <a:r>
              <a:rPr lang="en-US" dirty="0" err="1" smtClean="0"/>
              <a:t>medijatoru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obezbedi</a:t>
            </a:r>
            <a:r>
              <a:rPr lang="en-US" dirty="0" smtClean="0"/>
              <a:t> </a:t>
            </a:r>
            <a:r>
              <a:rPr lang="en-US" dirty="0" err="1" smtClean="0"/>
              <a:t>dobru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otvorenu</a:t>
            </a:r>
            <a:r>
              <a:rPr lang="en-US" dirty="0" smtClean="0"/>
              <a:t> </a:t>
            </a:r>
            <a:r>
              <a:rPr lang="en-US" dirty="0" err="1" smtClean="0"/>
              <a:t>komunikaciju</a:t>
            </a:r>
            <a:r>
              <a:rPr lang="en-US" dirty="0" smtClean="0"/>
              <a:t> </a:t>
            </a:r>
            <a:r>
              <a:rPr lang="en-US" dirty="0" err="1" smtClean="0"/>
              <a:t>među</a:t>
            </a:r>
            <a:r>
              <a:rPr lang="en-US" dirty="0" smtClean="0"/>
              <a:t> </a:t>
            </a:r>
            <a:r>
              <a:rPr lang="en-US" dirty="0" err="1" smtClean="0"/>
              <a:t>stranama</a:t>
            </a:r>
            <a:r>
              <a:rPr lang="en-US" dirty="0" smtClean="0"/>
              <a:t>, </a:t>
            </a:r>
            <a:r>
              <a:rPr lang="en-US" dirty="0" err="1" smtClean="0"/>
              <a:t>bez</a:t>
            </a:r>
            <a:r>
              <a:rPr lang="en-US" dirty="0" smtClean="0"/>
              <a:t> </a:t>
            </a:r>
            <a:r>
              <a:rPr lang="en-US" dirty="0" err="1" smtClean="0"/>
              <a:t>vređenja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verbalnog</a:t>
            </a:r>
            <a:r>
              <a:rPr lang="en-US" dirty="0" smtClean="0"/>
              <a:t> </a:t>
            </a:r>
            <a:r>
              <a:rPr lang="en-US" dirty="0" err="1" smtClean="0"/>
              <a:t>obračuna</a:t>
            </a:r>
            <a:r>
              <a:rPr lang="en-US" dirty="0" smtClean="0"/>
              <a:t>,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kanališe</a:t>
            </a:r>
            <a:r>
              <a:rPr lang="en-US" dirty="0" smtClean="0"/>
              <a:t> </a:t>
            </a:r>
            <a:r>
              <a:rPr lang="en-US" dirty="0" err="1" smtClean="0"/>
              <a:t>razmenu</a:t>
            </a:r>
            <a:r>
              <a:rPr lang="en-US" dirty="0" smtClean="0"/>
              <a:t> </a:t>
            </a:r>
            <a:r>
              <a:rPr lang="en-US" dirty="0" err="1" smtClean="0"/>
              <a:t>informacija</a:t>
            </a:r>
            <a:r>
              <a:rPr lang="en-US" dirty="0" smtClean="0"/>
              <a:t>, </a:t>
            </a:r>
            <a:r>
              <a:rPr lang="en-US" dirty="0" err="1" smtClean="0"/>
              <a:t>kontroliše</a:t>
            </a:r>
            <a:r>
              <a:rPr lang="en-US" dirty="0" smtClean="0"/>
              <a:t> </a:t>
            </a:r>
            <a:r>
              <a:rPr lang="en-US" dirty="0" err="1" smtClean="0"/>
              <a:t>emocije</a:t>
            </a:r>
            <a:r>
              <a:rPr lang="en-US" dirty="0" smtClean="0"/>
              <a:t> 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strane</a:t>
            </a:r>
            <a:r>
              <a:rPr lang="en-US" dirty="0" smtClean="0"/>
              <a:t> </a:t>
            </a:r>
            <a:r>
              <a:rPr lang="en-US" dirty="0" err="1" smtClean="0"/>
              <a:t>preusmeri</a:t>
            </a:r>
            <a:r>
              <a:rPr lang="en-US" dirty="0" smtClean="0"/>
              <a:t> ka </a:t>
            </a:r>
            <a:r>
              <a:rPr lang="en-US" dirty="0" err="1" smtClean="0"/>
              <a:t>razmišljanju</a:t>
            </a:r>
            <a:r>
              <a:rPr lang="en-US" dirty="0" smtClean="0"/>
              <a:t> o </a:t>
            </a:r>
            <a:r>
              <a:rPr lang="en-US" dirty="0" err="1" smtClean="0"/>
              <a:t>postizanju</a:t>
            </a:r>
            <a:r>
              <a:rPr lang="en-US" dirty="0" smtClean="0"/>
              <a:t> </a:t>
            </a:r>
            <a:r>
              <a:rPr lang="en-US" dirty="0" err="1" smtClean="0"/>
              <a:t>obostrano</a:t>
            </a:r>
            <a:r>
              <a:rPr lang="en-US" dirty="0" smtClean="0"/>
              <a:t> </a:t>
            </a:r>
            <a:r>
              <a:rPr lang="en-US" dirty="0" err="1" smtClean="0"/>
              <a:t>prihvatljivog</a:t>
            </a:r>
            <a:r>
              <a:rPr lang="en-US" dirty="0" smtClean="0"/>
              <a:t> </a:t>
            </a:r>
            <a:r>
              <a:rPr lang="en-US" dirty="0" err="1" smtClean="0"/>
              <a:t>sporazuma</a:t>
            </a:r>
            <a:r>
              <a:rPr lang="en-US" dirty="0" smtClean="0"/>
              <a:t>.</a:t>
            </a:r>
            <a:endParaRPr lang="sr-Latn-CS" dirty="0" smtClean="0"/>
          </a:p>
          <a:p>
            <a:pPr algn="just"/>
            <a:r>
              <a:rPr lang="en-US" i="1" dirty="0" err="1" smtClean="0"/>
              <a:t>Procesne</a:t>
            </a:r>
            <a:r>
              <a:rPr lang="en-US" i="1" dirty="0" smtClean="0"/>
              <a:t> </a:t>
            </a:r>
            <a:r>
              <a:rPr lang="en-US" i="1" dirty="0" err="1" smtClean="0"/>
              <a:t>veštine</a:t>
            </a:r>
            <a:r>
              <a:rPr lang="en-US" i="1" dirty="0" smtClean="0"/>
              <a:t> </a:t>
            </a:r>
            <a:r>
              <a:rPr lang="en-US" i="1" dirty="0" err="1" smtClean="0"/>
              <a:t>medijatora</a:t>
            </a:r>
            <a:r>
              <a:rPr lang="en-US" i="1" dirty="0" smtClean="0"/>
              <a:t> – </a:t>
            </a:r>
            <a:r>
              <a:rPr lang="en-US" dirty="0" err="1" smtClean="0"/>
              <a:t>odnose</a:t>
            </a:r>
            <a:r>
              <a:rPr lang="en-US" dirty="0" smtClean="0"/>
              <a:t> se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upravljanje</a:t>
            </a:r>
            <a:r>
              <a:rPr lang="en-US" dirty="0" smtClean="0"/>
              <a:t> </a:t>
            </a:r>
            <a:r>
              <a:rPr lang="en-US" dirty="0" err="1" smtClean="0"/>
              <a:t>postupkom</a:t>
            </a:r>
            <a:r>
              <a:rPr lang="en-US" dirty="0" smtClean="0"/>
              <a:t> </a:t>
            </a:r>
            <a:r>
              <a:rPr lang="en-US" dirty="0" err="1" smtClean="0"/>
              <a:t>medijacije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obuhvata</a:t>
            </a:r>
            <a:r>
              <a:rPr lang="en-US" dirty="0" smtClean="0"/>
              <a:t> </a:t>
            </a:r>
            <a:r>
              <a:rPr lang="en-US" dirty="0" err="1" smtClean="0"/>
              <a:t>stvaranje</a:t>
            </a:r>
            <a:r>
              <a:rPr lang="en-US" dirty="0" smtClean="0"/>
              <a:t> </a:t>
            </a:r>
            <a:r>
              <a:rPr lang="en-US" dirty="0" err="1" smtClean="0"/>
              <a:t>atmosfere</a:t>
            </a:r>
            <a:r>
              <a:rPr lang="en-US" dirty="0" smtClean="0"/>
              <a:t> </a:t>
            </a:r>
            <a:r>
              <a:rPr lang="en-US" dirty="0" err="1" smtClean="0"/>
              <a:t>poverenja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izgradnju</a:t>
            </a:r>
            <a:r>
              <a:rPr lang="en-US" dirty="0" smtClean="0"/>
              <a:t> </a:t>
            </a:r>
            <a:r>
              <a:rPr lang="en-US" dirty="0" err="1" smtClean="0"/>
              <a:t>odnosa</a:t>
            </a:r>
            <a:r>
              <a:rPr lang="en-US" dirty="0" smtClean="0"/>
              <a:t> </a:t>
            </a:r>
            <a:r>
              <a:rPr lang="en-US" dirty="0" err="1" smtClean="0"/>
              <a:t>među</a:t>
            </a:r>
            <a:r>
              <a:rPr lang="en-US" dirty="0" smtClean="0"/>
              <a:t> </a:t>
            </a:r>
            <a:r>
              <a:rPr lang="en-US" dirty="0" err="1" smtClean="0"/>
              <a:t>strankama</a:t>
            </a:r>
            <a:r>
              <a:rPr lang="en-US" dirty="0" smtClean="0"/>
              <a:t>. </a:t>
            </a:r>
            <a:r>
              <a:rPr lang="en-US" dirty="0" err="1" smtClean="0"/>
              <a:t>Medijator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samom</a:t>
            </a:r>
            <a:r>
              <a:rPr lang="en-US" dirty="0" smtClean="0"/>
              <a:t> </a:t>
            </a:r>
            <a:r>
              <a:rPr lang="en-US" dirty="0" err="1" smtClean="0"/>
              <a:t>početku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posebno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naglasi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je </a:t>
            </a:r>
            <a:r>
              <a:rPr lang="en-US" dirty="0" err="1" smtClean="0"/>
              <a:t>postupak</a:t>
            </a:r>
            <a:r>
              <a:rPr lang="en-US" dirty="0" smtClean="0"/>
              <a:t> </a:t>
            </a:r>
            <a:r>
              <a:rPr lang="en-US" dirty="0" err="1" smtClean="0"/>
              <a:t>medijacije</a:t>
            </a:r>
            <a:r>
              <a:rPr lang="en-US" dirty="0" smtClean="0"/>
              <a:t> </a:t>
            </a:r>
            <a:r>
              <a:rPr lang="en-US" dirty="0" err="1" smtClean="0"/>
              <a:t>poverljiv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bi </a:t>
            </a:r>
            <a:r>
              <a:rPr lang="en-US" dirty="0" err="1" smtClean="0"/>
              <a:t>trebalo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podstakne</a:t>
            </a:r>
            <a:r>
              <a:rPr lang="en-US" dirty="0" smtClean="0"/>
              <a:t> </a:t>
            </a:r>
            <a:r>
              <a:rPr lang="en-US" dirty="0" err="1" smtClean="0"/>
              <a:t>stranke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otvorenu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iskrenu</a:t>
            </a:r>
            <a:r>
              <a:rPr lang="en-US" dirty="0" smtClean="0"/>
              <a:t> </a:t>
            </a:r>
            <a:r>
              <a:rPr lang="en-US" dirty="0" err="1" smtClean="0"/>
              <a:t>komunikaciju</a:t>
            </a:r>
            <a:r>
              <a:rPr lang="en-US" dirty="0" smtClean="0"/>
              <a:t>. S </a:t>
            </a:r>
            <a:r>
              <a:rPr lang="en-US" dirty="0" err="1" smtClean="0"/>
              <a:t>obzirom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je u </a:t>
            </a:r>
            <a:r>
              <a:rPr lang="en-US" dirty="0" err="1" smtClean="0"/>
              <a:t>pitanju</a:t>
            </a:r>
            <a:r>
              <a:rPr lang="en-US" dirty="0" smtClean="0"/>
              <a:t> </a:t>
            </a:r>
            <a:r>
              <a:rPr lang="en-US" dirty="0" err="1" smtClean="0"/>
              <a:t>jedan</a:t>
            </a:r>
            <a:r>
              <a:rPr lang="en-US" dirty="0" smtClean="0"/>
              <a:t> </a:t>
            </a:r>
            <a:r>
              <a:rPr lang="en-US" dirty="0" err="1" smtClean="0"/>
              <a:t>neformalan</a:t>
            </a:r>
            <a:r>
              <a:rPr lang="en-US" dirty="0" smtClean="0"/>
              <a:t> </a:t>
            </a:r>
            <a:r>
              <a:rPr lang="en-US" dirty="0" err="1" smtClean="0"/>
              <a:t>postupak</a:t>
            </a:r>
            <a:r>
              <a:rPr lang="en-US" dirty="0" smtClean="0"/>
              <a:t>, </a:t>
            </a:r>
            <a:r>
              <a:rPr lang="en-US" dirty="0" err="1" smtClean="0"/>
              <a:t>bez</a:t>
            </a:r>
            <a:r>
              <a:rPr lang="en-US" dirty="0" smtClean="0"/>
              <a:t> </a:t>
            </a:r>
            <a:r>
              <a:rPr lang="en-US" dirty="0" err="1" smtClean="0"/>
              <a:t>krutih</a:t>
            </a:r>
            <a:r>
              <a:rPr lang="en-US" dirty="0" smtClean="0"/>
              <a:t> </a:t>
            </a:r>
            <a:r>
              <a:rPr lang="en-US" dirty="0" err="1" smtClean="0"/>
              <a:t>pravila</a:t>
            </a:r>
            <a:r>
              <a:rPr lang="en-US" dirty="0" smtClean="0"/>
              <a:t>, </a:t>
            </a:r>
            <a:r>
              <a:rPr lang="en-US" dirty="0" err="1" smtClean="0"/>
              <a:t>medijator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upravlja</a:t>
            </a:r>
            <a:r>
              <a:rPr lang="en-US" dirty="0" smtClean="0"/>
              <a:t> </a:t>
            </a:r>
            <a:r>
              <a:rPr lang="en-US" dirty="0" err="1" smtClean="0"/>
              <a:t>njime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odgovara</a:t>
            </a:r>
            <a:r>
              <a:rPr lang="en-US" dirty="0" smtClean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 err="1" smtClean="0"/>
              <a:t>vrsti</a:t>
            </a:r>
            <a:r>
              <a:rPr lang="en-US" dirty="0" smtClean="0"/>
              <a:t> </a:t>
            </a:r>
            <a:r>
              <a:rPr lang="en-US" dirty="0" err="1" smtClean="0"/>
              <a:t>spora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se u </a:t>
            </a:r>
            <a:r>
              <a:rPr lang="en-US" dirty="0" err="1" smtClean="0"/>
              <a:t>njemu</a:t>
            </a:r>
            <a:r>
              <a:rPr lang="en-US" dirty="0" smtClean="0"/>
              <a:t> </a:t>
            </a:r>
            <a:r>
              <a:rPr lang="en-US" dirty="0" err="1" smtClean="0"/>
              <a:t>rešava</a:t>
            </a:r>
            <a:r>
              <a:rPr lang="en-US" dirty="0" smtClean="0"/>
              <a:t>, </a:t>
            </a:r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tipu</a:t>
            </a:r>
            <a:r>
              <a:rPr lang="en-US" dirty="0" smtClean="0"/>
              <a:t>, </a:t>
            </a:r>
            <a:r>
              <a:rPr lang="en-US" dirty="0" err="1" smtClean="0"/>
              <a:t>odnosno</a:t>
            </a:r>
            <a:r>
              <a:rPr lang="en-US" dirty="0" smtClean="0"/>
              <a:t>, </a:t>
            </a:r>
            <a:r>
              <a:rPr lang="en-US" dirty="0" err="1" smtClean="0"/>
              <a:t>karakteru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željama</a:t>
            </a:r>
            <a:r>
              <a:rPr lang="en-US" dirty="0" smtClean="0"/>
              <a:t> </a:t>
            </a:r>
            <a:r>
              <a:rPr lang="en-US" dirty="0" err="1" smtClean="0"/>
              <a:t>samih</a:t>
            </a:r>
            <a:r>
              <a:rPr lang="en-US" dirty="0" smtClean="0"/>
              <a:t> </a:t>
            </a:r>
            <a:r>
              <a:rPr lang="en-US" dirty="0" err="1" smtClean="0"/>
              <a:t>stranaka</a:t>
            </a:r>
            <a:r>
              <a:rPr lang="en-US" dirty="0" smtClean="0"/>
              <a:t>, a </a:t>
            </a:r>
            <a:r>
              <a:rPr lang="en-US" dirty="0" err="1" smtClean="0"/>
              <a:t>sve</a:t>
            </a:r>
            <a:r>
              <a:rPr lang="en-US" dirty="0" smtClean="0"/>
              <a:t> u </a:t>
            </a:r>
            <a:r>
              <a:rPr lang="en-US" dirty="0" err="1" smtClean="0"/>
              <a:t>cilju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se </a:t>
            </a:r>
            <a:r>
              <a:rPr lang="en-US" dirty="0" err="1" smtClean="0"/>
              <a:t>postigne</a:t>
            </a:r>
            <a:r>
              <a:rPr lang="en-US" dirty="0" smtClean="0"/>
              <a:t> </a:t>
            </a:r>
            <a:r>
              <a:rPr lang="en-US" dirty="0" err="1" smtClean="0"/>
              <a:t>sporazum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reši</a:t>
            </a:r>
            <a:r>
              <a:rPr lang="en-US" dirty="0" smtClean="0"/>
              <a:t> </a:t>
            </a:r>
            <a:r>
              <a:rPr lang="en-US" dirty="0" err="1" smtClean="0"/>
              <a:t>spor</a:t>
            </a:r>
            <a:r>
              <a:rPr lang="en-US" dirty="0" smtClean="0"/>
              <a:t> </a:t>
            </a:r>
            <a:r>
              <a:rPr lang="en-US" dirty="0" err="1" smtClean="0"/>
              <a:t>među</a:t>
            </a:r>
            <a:r>
              <a:rPr lang="en-US" dirty="0" smtClean="0"/>
              <a:t> </a:t>
            </a:r>
            <a:r>
              <a:rPr lang="en-US" dirty="0" err="1" smtClean="0"/>
              <a:t>njima</a:t>
            </a:r>
            <a:r>
              <a:rPr lang="en-US" dirty="0" smtClean="0"/>
              <a:t>.</a:t>
            </a:r>
            <a:endParaRPr lang="sr-Latn-CS" dirty="0" smtClean="0"/>
          </a:p>
          <a:p>
            <a:pPr algn="just">
              <a:buNone/>
            </a:pPr>
            <a:endParaRPr lang="sr-Latn-C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Stilovi</a:t>
            </a:r>
            <a:r>
              <a:rPr lang="en-US" b="1" dirty="0" smtClean="0"/>
              <a:t> </a:t>
            </a:r>
            <a:r>
              <a:rPr lang="en-US" b="1" dirty="0" err="1" smtClean="0"/>
              <a:t>medijatora</a:t>
            </a:r>
            <a:r>
              <a:rPr lang="sr-Latn-CS" dirty="0" smtClean="0"/>
              <a:t/>
            </a:r>
            <a:br>
              <a:rPr lang="sr-Latn-CS" dirty="0" smtClean="0"/>
            </a:b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282" y="857232"/>
            <a:ext cx="8429684" cy="5643602"/>
          </a:xfrm>
        </p:spPr>
        <p:txBody>
          <a:bodyPr>
            <a:noAutofit/>
          </a:bodyPr>
          <a:lstStyle/>
          <a:p>
            <a:pPr algn="just"/>
            <a:r>
              <a:rPr lang="en-US" sz="1400" dirty="0" err="1" smtClean="0"/>
              <a:t>Medijator</a:t>
            </a:r>
            <a:r>
              <a:rPr lang="en-US" sz="1400" dirty="0" smtClean="0"/>
              <a:t> </a:t>
            </a:r>
            <a:r>
              <a:rPr lang="en-US" sz="1400" dirty="0" err="1" smtClean="0"/>
              <a:t>može</a:t>
            </a:r>
            <a:r>
              <a:rPr lang="en-US" sz="1400" dirty="0" smtClean="0"/>
              <a:t> </a:t>
            </a:r>
            <a:r>
              <a:rPr lang="en-US" sz="1400" dirty="0" err="1" smtClean="0"/>
              <a:t>koristiti</a:t>
            </a:r>
            <a:r>
              <a:rPr lang="en-US" sz="1400" dirty="0" smtClean="0"/>
              <a:t> </a:t>
            </a:r>
            <a:r>
              <a:rPr lang="en-US" sz="1400" dirty="0" err="1" smtClean="0"/>
              <a:t>različite</a:t>
            </a:r>
            <a:r>
              <a:rPr lang="en-US" sz="1400" dirty="0" smtClean="0"/>
              <a:t> </a:t>
            </a:r>
            <a:r>
              <a:rPr lang="en-US" sz="1400" dirty="0" err="1" smtClean="0"/>
              <a:t>stilove</a:t>
            </a:r>
            <a:r>
              <a:rPr lang="en-US" sz="1400" dirty="0" smtClean="0"/>
              <a:t> </a:t>
            </a:r>
            <a:r>
              <a:rPr lang="en-US" sz="1400" dirty="0" err="1" smtClean="0"/>
              <a:t>kako</a:t>
            </a:r>
            <a:r>
              <a:rPr lang="en-US" sz="1400" dirty="0" smtClean="0"/>
              <a:t> bi </a:t>
            </a:r>
            <a:r>
              <a:rPr lang="en-US" sz="1400" dirty="0" err="1" smtClean="0"/>
              <a:t>pomogao</a:t>
            </a:r>
            <a:r>
              <a:rPr lang="en-US" sz="1400" dirty="0" smtClean="0"/>
              <a:t> </a:t>
            </a:r>
            <a:r>
              <a:rPr lang="en-US" sz="1400" dirty="0" err="1" smtClean="0"/>
              <a:t>stranama</a:t>
            </a:r>
            <a:r>
              <a:rPr lang="en-US" sz="1400" dirty="0" smtClean="0"/>
              <a:t> </a:t>
            </a:r>
            <a:r>
              <a:rPr lang="en-US" sz="1400" dirty="0" err="1" smtClean="0"/>
              <a:t>da</a:t>
            </a:r>
            <a:r>
              <a:rPr lang="en-US" sz="1400" dirty="0" smtClean="0"/>
              <a:t> </a:t>
            </a:r>
            <a:r>
              <a:rPr lang="en-US" sz="1400" dirty="0" err="1" smtClean="0"/>
              <a:t>reše</a:t>
            </a:r>
            <a:r>
              <a:rPr lang="en-US" sz="1400" dirty="0" smtClean="0"/>
              <a:t> </a:t>
            </a:r>
            <a:r>
              <a:rPr lang="en-US" sz="1400" dirty="0" err="1" smtClean="0"/>
              <a:t>svoj</a:t>
            </a:r>
            <a:r>
              <a:rPr lang="en-US" sz="1400" dirty="0" smtClean="0"/>
              <a:t> </a:t>
            </a:r>
            <a:r>
              <a:rPr lang="en-US" sz="1400" dirty="0" err="1" smtClean="0"/>
              <a:t>spor</a:t>
            </a:r>
            <a:r>
              <a:rPr lang="en-US" sz="1400" dirty="0" smtClean="0"/>
              <a:t> </a:t>
            </a:r>
            <a:r>
              <a:rPr lang="en-US" sz="1400" dirty="0" err="1" smtClean="0"/>
              <a:t>i</a:t>
            </a:r>
            <a:r>
              <a:rPr lang="en-US" sz="1400" dirty="0" smtClean="0"/>
              <a:t> u </a:t>
            </a:r>
            <a:r>
              <a:rPr lang="en-US" sz="1400" dirty="0" err="1" smtClean="0"/>
              <a:t>isto</a:t>
            </a:r>
            <a:r>
              <a:rPr lang="en-US" sz="1400" dirty="0" smtClean="0"/>
              <a:t> </a:t>
            </a:r>
            <a:r>
              <a:rPr lang="en-US" sz="1400" dirty="0" err="1" smtClean="0"/>
              <a:t>vreme</a:t>
            </a:r>
            <a:r>
              <a:rPr lang="en-US" sz="1400" dirty="0" smtClean="0"/>
              <a:t> </a:t>
            </a:r>
            <a:r>
              <a:rPr lang="en-US" sz="1400" dirty="0" err="1" smtClean="0"/>
              <a:t>da</a:t>
            </a:r>
            <a:r>
              <a:rPr lang="en-US" sz="1400" dirty="0" smtClean="0"/>
              <a:t> </a:t>
            </a:r>
            <a:r>
              <a:rPr lang="en-US" sz="1400" dirty="0" err="1" smtClean="0"/>
              <a:t>održe</a:t>
            </a:r>
            <a:r>
              <a:rPr lang="en-US" sz="1400" dirty="0" smtClean="0"/>
              <a:t> </a:t>
            </a:r>
            <a:r>
              <a:rPr lang="en-US" sz="1400" dirty="0" err="1" smtClean="0"/>
              <a:t>postojeće</a:t>
            </a:r>
            <a:r>
              <a:rPr lang="en-US" sz="1400" dirty="0" smtClean="0"/>
              <a:t> </a:t>
            </a:r>
            <a:r>
              <a:rPr lang="en-US" sz="1400" dirty="0" err="1" smtClean="0"/>
              <a:t>odnose</a:t>
            </a:r>
            <a:r>
              <a:rPr lang="en-US" sz="1400" dirty="0" smtClean="0"/>
              <a:t> </a:t>
            </a:r>
            <a:r>
              <a:rPr lang="en-US" sz="1400" dirty="0" err="1" smtClean="0"/>
              <a:t>kada</a:t>
            </a:r>
            <a:r>
              <a:rPr lang="en-US" sz="1400" dirty="0" smtClean="0"/>
              <a:t> je to </a:t>
            </a:r>
            <a:r>
              <a:rPr lang="en-US" sz="1400" dirty="0" err="1" smtClean="0"/>
              <a:t>potrebno</a:t>
            </a:r>
            <a:r>
              <a:rPr lang="en-US" sz="1400" dirty="0" smtClean="0"/>
              <a:t>. Na </a:t>
            </a:r>
            <a:r>
              <a:rPr lang="en-US" sz="1400" dirty="0" err="1" smtClean="0"/>
              <a:t>nastanak</a:t>
            </a:r>
            <a:r>
              <a:rPr lang="en-US" sz="1400" dirty="0" smtClean="0"/>
              <a:t> </a:t>
            </a:r>
            <a:r>
              <a:rPr lang="en-US" sz="1400" dirty="0" err="1" smtClean="0"/>
              <a:t>i</a:t>
            </a:r>
            <a:r>
              <a:rPr lang="en-US" sz="1400" dirty="0" smtClean="0"/>
              <a:t> </a:t>
            </a:r>
            <a:r>
              <a:rPr lang="en-US" sz="1400" dirty="0" err="1" smtClean="0"/>
              <a:t>razvoj</a:t>
            </a:r>
            <a:r>
              <a:rPr lang="en-US" sz="1400" dirty="0" smtClean="0"/>
              <a:t> </a:t>
            </a:r>
            <a:r>
              <a:rPr lang="en-US" sz="1400" dirty="0" err="1" smtClean="0"/>
              <a:t>tih</a:t>
            </a:r>
            <a:r>
              <a:rPr lang="en-US" sz="1400" dirty="0" smtClean="0"/>
              <a:t> </a:t>
            </a:r>
            <a:r>
              <a:rPr lang="en-US" sz="1400" dirty="0" err="1" smtClean="0"/>
              <a:t>stilova</a:t>
            </a:r>
            <a:r>
              <a:rPr lang="en-US" sz="1400" dirty="0" smtClean="0"/>
              <a:t> je </a:t>
            </a:r>
            <a:r>
              <a:rPr lang="en-US" sz="1400" dirty="0" err="1" smtClean="0"/>
              <a:t>uticalo</a:t>
            </a:r>
            <a:r>
              <a:rPr lang="en-US" sz="1400" dirty="0" smtClean="0"/>
              <a:t> </a:t>
            </a:r>
            <a:r>
              <a:rPr lang="en-US" sz="1400" dirty="0" err="1" smtClean="0"/>
              <a:t>postepeno</a:t>
            </a:r>
            <a:r>
              <a:rPr lang="en-US" sz="1400" dirty="0" smtClean="0"/>
              <a:t> </a:t>
            </a:r>
            <a:r>
              <a:rPr lang="en-US" sz="1400" dirty="0" err="1" smtClean="0"/>
              <a:t>širenje</a:t>
            </a:r>
            <a:r>
              <a:rPr lang="en-US" sz="1400" dirty="0" smtClean="0"/>
              <a:t> </a:t>
            </a:r>
            <a:r>
              <a:rPr lang="en-US" sz="1400" dirty="0" err="1" smtClean="0"/>
              <a:t>praktikovanja</a:t>
            </a:r>
            <a:r>
              <a:rPr lang="en-US" sz="1400" dirty="0" smtClean="0"/>
              <a:t> </a:t>
            </a:r>
            <a:r>
              <a:rPr lang="en-US" sz="1400" dirty="0" err="1" smtClean="0"/>
              <a:t>medijacije</a:t>
            </a:r>
            <a:r>
              <a:rPr lang="en-US" sz="1400" dirty="0" smtClean="0"/>
              <a:t> </a:t>
            </a:r>
            <a:r>
              <a:rPr lang="en-US" sz="1400" dirty="0" err="1" smtClean="0"/>
              <a:t>na</a:t>
            </a:r>
            <a:r>
              <a:rPr lang="en-US" sz="1400" dirty="0" smtClean="0"/>
              <a:t> </a:t>
            </a:r>
            <a:r>
              <a:rPr lang="en-US" sz="1400" dirty="0" err="1" smtClean="0"/>
              <a:t>različite</a:t>
            </a:r>
            <a:r>
              <a:rPr lang="en-US" sz="1400" dirty="0" smtClean="0"/>
              <a:t> </a:t>
            </a:r>
            <a:r>
              <a:rPr lang="en-US" sz="1400" dirty="0" err="1" smtClean="0"/>
              <a:t>oblasti</a:t>
            </a:r>
            <a:r>
              <a:rPr lang="en-US" sz="1400" dirty="0" smtClean="0"/>
              <a:t> </a:t>
            </a:r>
            <a:r>
              <a:rPr lang="en-US" sz="1400" dirty="0" err="1" smtClean="0"/>
              <a:t>života</a:t>
            </a:r>
            <a:r>
              <a:rPr lang="en-US" sz="1400" dirty="0" smtClean="0"/>
              <a:t>, </a:t>
            </a:r>
            <a:r>
              <a:rPr lang="en-US" sz="1400" dirty="0" err="1" smtClean="0"/>
              <a:t>kao</a:t>
            </a:r>
            <a:r>
              <a:rPr lang="en-US" sz="1400" dirty="0" smtClean="0"/>
              <a:t> </a:t>
            </a:r>
            <a:r>
              <a:rPr lang="en-US" sz="1400" dirty="0" err="1" smtClean="0"/>
              <a:t>i</a:t>
            </a:r>
            <a:r>
              <a:rPr lang="en-US" sz="1400" dirty="0" smtClean="0"/>
              <a:t> </a:t>
            </a:r>
            <a:r>
              <a:rPr lang="en-US" sz="1400" dirty="0" err="1" smtClean="0"/>
              <a:t>razlike</a:t>
            </a:r>
            <a:r>
              <a:rPr lang="en-US" sz="1400" dirty="0" smtClean="0"/>
              <a:t> u </a:t>
            </a:r>
            <a:r>
              <a:rPr lang="en-US" sz="1400" dirty="0" err="1" smtClean="0"/>
              <a:t>pristupima</a:t>
            </a:r>
            <a:r>
              <a:rPr lang="en-US" sz="1400" dirty="0" smtClean="0"/>
              <a:t> </a:t>
            </a:r>
            <a:r>
              <a:rPr lang="en-US" sz="1400" dirty="0" err="1" smtClean="0"/>
              <a:t>koje</a:t>
            </a:r>
            <a:r>
              <a:rPr lang="en-US" sz="1400" dirty="0" smtClean="0"/>
              <a:t> </a:t>
            </a:r>
            <a:r>
              <a:rPr lang="en-US" sz="1400" dirty="0" err="1" smtClean="0"/>
              <a:t>su</a:t>
            </a:r>
            <a:r>
              <a:rPr lang="en-US" sz="1400" dirty="0" smtClean="0"/>
              <a:t> u </a:t>
            </a:r>
            <a:r>
              <a:rPr lang="en-US" sz="1400" dirty="0" err="1" smtClean="0"/>
              <a:t>praksu</a:t>
            </a:r>
            <a:r>
              <a:rPr lang="en-US" sz="1400" dirty="0" smtClean="0"/>
              <a:t> </a:t>
            </a:r>
            <a:r>
              <a:rPr lang="en-US" sz="1400" dirty="0" err="1" smtClean="0"/>
              <a:t>unosili</a:t>
            </a:r>
            <a:r>
              <a:rPr lang="en-US" sz="1400" dirty="0" smtClean="0"/>
              <a:t> </a:t>
            </a:r>
            <a:r>
              <a:rPr lang="en-US" sz="1400" dirty="0" err="1" smtClean="0"/>
              <a:t>medijatori</a:t>
            </a:r>
            <a:r>
              <a:rPr lang="en-US" sz="1400" dirty="0" smtClean="0"/>
              <a:t> </a:t>
            </a:r>
            <a:r>
              <a:rPr lang="en-US" sz="1400" dirty="0" err="1" smtClean="0"/>
              <a:t>različitih</a:t>
            </a:r>
            <a:r>
              <a:rPr lang="en-US" sz="1400" dirty="0" smtClean="0"/>
              <a:t> </a:t>
            </a:r>
            <a:r>
              <a:rPr lang="en-US" sz="1400" dirty="0" err="1" smtClean="0"/>
              <a:t>profesija</a:t>
            </a:r>
            <a:r>
              <a:rPr lang="en-US" sz="1400" dirty="0" smtClean="0"/>
              <a:t> – </a:t>
            </a:r>
            <a:r>
              <a:rPr lang="en-US" sz="1400" dirty="0" err="1" smtClean="0"/>
              <a:t>advokati</a:t>
            </a:r>
            <a:r>
              <a:rPr lang="en-US" sz="1400" dirty="0" smtClean="0"/>
              <a:t>, </a:t>
            </a:r>
            <a:r>
              <a:rPr lang="en-US" sz="1400" dirty="0" err="1" smtClean="0"/>
              <a:t>sudije</a:t>
            </a:r>
            <a:r>
              <a:rPr lang="en-US" sz="1400" dirty="0" smtClean="0"/>
              <a:t>, </a:t>
            </a:r>
            <a:r>
              <a:rPr lang="en-US" sz="1400" dirty="0" err="1" smtClean="0"/>
              <a:t>psiholozi</a:t>
            </a:r>
            <a:r>
              <a:rPr lang="en-US" sz="1400" dirty="0" smtClean="0"/>
              <a:t>, </a:t>
            </a:r>
            <a:r>
              <a:rPr lang="en-US" sz="1400" dirty="0" err="1" smtClean="0"/>
              <a:t>socijalni</a:t>
            </a:r>
            <a:r>
              <a:rPr lang="en-US" sz="1400" dirty="0" smtClean="0"/>
              <a:t> </a:t>
            </a:r>
            <a:r>
              <a:rPr lang="en-US" sz="1400" dirty="0" err="1" smtClean="0"/>
              <a:t>radnici</a:t>
            </a:r>
            <a:r>
              <a:rPr lang="en-US" sz="1400" dirty="0" smtClean="0"/>
              <a:t> </a:t>
            </a:r>
            <a:r>
              <a:rPr lang="en-US" sz="1400" dirty="0" err="1" smtClean="0"/>
              <a:t>i</a:t>
            </a:r>
            <a:r>
              <a:rPr lang="en-US" sz="1400" dirty="0" smtClean="0"/>
              <a:t> </a:t>
            </a:r>
            <a:r>
              <a:rPr lang="en-US" sz="1400" dirty="0" err="1" smtClean="0"/>
              <a:t>drugi</a:t>
            </a:r>
            <a:r>
              <a:rPr lang="en-US" sz="1400" dirty="0" smtClean="0"/>
              <a:t>. </a:t>
            </a:r>
            <a:r>
              <a:rPr lang="en-US" sz="1400" dirty="0" err="1" smtClean="0"/>
              <a:t>Tako</a:t>
            </a:r>
            <a:r>
              <a:rPr lang="en-US" sz="1400" dirty="0" smtClean="0"/>
              <a:t>, </a:t>
            </a:r>
            <a:r>
              <a:rPr lang="en-US" sz="1400" dirty="0" err="1" smtClean="0"/>
              <a:t>danas</a:t>
            </a:r>
            <a:r>
              <a:rPr lang="en-US" sz="1400" dirty="0" smtClean="0"/>
              <a:t> </a:t>
            </a:r>
            <a:r>
              <a:rPr lang="en-US" sz="1400" dirty="0" err="1" smtClean="0"/>
              <a:t>postoji</a:t>
            </a:r>
            <a:r>
              <a:rPr lang="en-US" sz="1400" dirty="0" smtClean="0"/>
              <a:t> </a:t>
            </a:r>
            <a:r>
              <a:rPr lang="en-US" sz="1400" dirty="0" err="1" smtClean="0"/>
              <a:t>više</a:t>
            </a:r>
            <a:r>
              <a:rPr lang="en-US" sz="1400" dirty="0" smtClean="0"/>
              <a:t> </a:t>
            </a:r>
            <a:r>
              <a:rPr lang="en-US" sz="1400" dirty="0" err="1" smtClean="0"/>
              <a:t>različitih</a:t>
            </a:r>
            <a:r>
              <a:rPr lang="en-US" sz="1400" dirty="0" smtClean="0"/>
              <a:t> </a:t>
            </a:r>
            <a:r>
              <a:rPr lang="en-US" sz="1400" dirty="0" err="1" smtClean="0"/>
              <a:t>stilova</a:t>
            </a:r>
            <a:r>
              <a:rPr lang="en-US" sz="1400" dirty="0" smtClean="0"/>
              <a:t> </a:t>
            </a:r>
            <a:r>
              <a:rPr lang="en-US" sz="1400" dirty="0" err="1" smtClean="0"/>
              <a:t>među</a:t>
            </a:r>
            <a:r>
              <a:rPr lang="en-US" sz="1400" dirty="0" smtClean="0"/>
              <a:t> </a:t>
            </a:r>
            <a:r>
              <a:rPr lang="en-US" sz="1400" dirty="0" err="1" smtClean="0"/>
              <a:t>kojima</a:t>
            </a:r>
            <a:r>
              <a:rPr lang="en-US" sz="1400" dirty="0" smtClean="0"/>
              <a:t> </a:t>
            </a:r>
            <a:r>
              <a:rPr lang="en-US" sz="1400" dirty="0" err="1" smtClean="0"/>
              <a:t>su</a:t>
            </a:r>
            <a:r>
              <a:rPr lang="en-US" sz="1400" dirty="0" smtClean="0"/>
              <a:t> se, </a:t>
            </a:r>
            <a:r>
              <a:rPr lang="en-US" sz="1400" dirty="0" err="1" smtClean="0"/>
              <a:t>kao</a:t>
            </a:r>
            <a:r>
              <a:rPr lang="en-US" sz="1400" dirty="0" smtClean="0"/>
              <a:t> </a:t>
            </a:r>
            <a:r>
              <a:rPr lang="en-US" sz="1400" dirty="0" err="1" smtClean="0"/>
              <a:t>najčešće</a:t>
            </a:r>
            <a:r>
              <a:rPr lang="en-US" sz="1400" dirty="0" smtClean="0"/>
              <a:t> </a:t>
            </a:r>
            <a:r>
              <a:rPr lang="en-US" sz="1400" dirty="0" err="1" smtClean="0"/>
              <a:t>korišćeni</a:t>
            </a:r>
            <a:r>
              <a:rPr lang="en-US" sz="1400" dirty="0" smtClean="0"/>
              <a:t>, </a:t>
            </a:r>
            <a:r>
              <a:rPr lang="en-US" sz="1400" dirty="0" err="1" smtClean="0"/>
              <a:t>izdvojili</a:t>
            </a:r>
            <a:r>
              <a:rPr lang="en-US" sz="1400" dirty="0" smtClean="0"/>
              <a:t> </a:t>
            </a:r>
            <a:r>
              <a:rPr lang="en-US" sz="1400" dirty="0" err="1" smtClean="0"/>
              <a:t>facilitativni</a:t>
            </a:r>
            <a:r>
              <a:rPr lang="en-US" sz="1400" dirty="0" smtClean="0"/>
              <a:t>, </a:t>
            </a:r>
            <a:r>
              <a:rPr lang="en-US" sz="1400" dirty="0" err="1" smtClean="0"/>
              <a:t>evaluativni</a:t>
            </a:r>
            <a:r>
              <a:rPr lang="en-US" sz="1400" dirty="0" smtClean="0"/>
              <a:t> </a:t>
            </a:r>
            <a:r>
              <a:rPr lang="en-US" sz="1400" dirty="0" err="1" smtClean="0"/>
              <a:t>i</a:t>
            </a:r>
            <a:r>
              <a:rPr lang="en-US" sz="1400" dirty="0" smtClean="0"/>
              <a:t> </a:t>
            </a:r>
            <a:r>
              <a:rPr lang="en-US" sz="1400" dirty="0" err="1" smtClean="0"/>
              <a:t>transformativni</a:t>
            </a:r>
            <a:r>
              <a:rPr lang="en-US" sz="1400" dirty="0" smtClean="0"/>
              <a:t> </a:t>
            </a:r>
            <a:r>
              <a:rPr lang="en-US" sz="1400" dirty="0" err="1" smtClean="0"/>
              <a:t>stil</a:t>
            </a:r>
            <a:r>
              <a:rPr lang="en-US" sz="1400" dirty="0" smtClean="0"/>
              <a:t>.</a:t>
            </a:r>
            <a:endParaRPr lang="sr-Latn-CS" sz="1400" dirty="0" smtClean="0"/>
          </a:p>
          <a:p>
            <a:pPr algn="just"/>
            <a:r>
              <a:rPr lang="en-US" sz="1400" dirty="0" err="1" smtClean="0"/>
              <a:t>Razlika</a:t>
            </a:r>
            <a:r>
              <a:rPr lang="en-US" sz="1400" dirty="0" smtClean="0"/>
              <a:t> </a:t>
            </a:r>
            <a:r>
              <a:rPr lang="en-US" sz="1400" dirty="0" err="1" smtClean="0"/>
              <a:t>među</a:t>
            </a:r>
            <a:r>
              <a:rPr lang="en-US" sz="1400" dirty="0" smtClean="0"/>
              <a:t> </a:t>
            </a:r>
            <a:r>
              <a:rPr lang="en-US" sz="1400" dirty="0" err="1" smtClean="0"/>
              <a:t>stilovima</a:t>
            </a:r>
            <a:r>
              <a:rPr lang="en-US" sz="1400" dirty="0" smtClean="0"/>
              <a:t> se </a:t>
            </a:r>
            <a:r>
              <a:rPr lang="en-US" sz="1400" dirty="0" err="1" smtClean="0"/>
              <a:t>bazira</a:t>
            </a:r>
            <a:r>
              <a:rPr lang="en-US" sz="1400" dirty="0" smtClean="0"/>
              <a:t> </a:t>
            </a:r>
            <a:r>
              <a:rPr lang="en-US" sz="1400" dirty="0" err="1" smtClean="0"/>
              <a:t>na</a:t>
            </a:r>
            <a:r>
              <a:rPr lang="en-US" sz="1400" dirty="0" smtClean="0"/>
              <a:t> </a:t>
            </a:r>
            <a:r>
              <a:rPr lang="en-US" sz="1400" dirty="0" err="1" smtClean="0"/>
              <a:t>stepenu</a:t>
            </a:r>
            <a:r>
              <a:rPr lang="en-US" sz="1400" dirty="0" smtClean="0"/>
              <a:t> </a:t>
            </a:r>
            <a:r>
              <a:rPr lang="en-US" sz="1400" dirty="0" err="1" smtClean="0"/>
              <a:t>učešća</a:t>
            </a:r>
            <a:r>
              <a:rPr lang="en-US" sz="1400" dirty="0" smtClean="0"/>
              <a:t> </a:t>
            </a:r>
            <a:r>
              <a:rPr lang="en-US" sz="1400" dirty="0" err="1" smtClean="0"/>
              <a:t>stranaka</a:t>
            </a:r>
            <a:r>
              <a:rPr lang="en-US" sz="1400" dirty="0" smtClean="0"/>
              <a:t> </a:t>
            </a:r>
            <a:r>
              <a:rPr lang="en-US" sz="1400" dirty="0" err="1" smtClean="0"/>
              <a:t>i</a:t>
            </a:r>
            <a:r>
              <a:rPr lang="en-US" sz="1400" dirty="0" smtClean="0"/>
              <a:t> </a:t>
            </a:r>
            <a:r>
              <a:rPr lang="en-US" sz="1400" dirty="0" err="1" smtClean="0"/>
              <a:t>medijatora</a:t>
            </a:r>
            <a:r>
              <a:rPr lang="en-US" sz="1400" dirty="0" smtClean="0"/>
              <a:t> u </a:t>
            </a:r>
            <a:r>
              <a:rPr lang="en-US" sz="1400" dirty="0" err="1" smtClean="0"/>
              <a:t>samom</a:t>
            </a:r>
            <a:r>
              <a:rPr lang="en-US" sz="1400" dirty="0" smtClean="0"/>
              <a:t> </a:t>
            </a:r>
            <a:r>
              <a:rPr lang="en-US" sz="1400" dirty="0" err="1" smtClean="0"/>
              <a:t>postupku</a:t>
            </a:r>
            <a:r>
              <a:rPr lang="en-US" sz="1400" dirty="0" smtClean="0"/>
              <a:t> </a:t>
            </a:r>
            <a:r>
              <a:rPr lang="en-US" sz="1400" dirty="0" err="1" smtClean="0"/>
              <a:t>medijacije</a:t>
            </a:r>
            <a:r>
              <a:rPr lang="en-US" sz="1400" dirty="0" smtClean="0"/>
              <a:t> (</a:t>
            </a:r>
            <a:r>
              <a:rPr lang="en-US" sz="1400" dirty="0" err="1" smtClean="0"/>
              <a:t>uključujući</a:t>
            </a:r>
            <a:r>
              <a:rPr lang="en-US" sz="1400" dirty="0" smtClean="0"/>
              <a:t> </a:t>
            </a:r>
            <a:r>
              <a:rPr lang="en-US" sz="1400" dirty="0" err="1" smtClean="0"/>
              <a:t>i</a:t>
            </a:r>
            <a:r>
              <a:rPr lang="en-US" sz="1400" dirty="0" smtClean="0"/>
              <a:t> </a:t>
            </a:r>
            <a:r>
              <a:rPr lang="en-US" sz="1400" dirty="0" err="1" smtClean="0"/>
              <a:t>sporazum</a:t>
            </a:r>
            <a:r>
              <a:rPr lang="en-US" sz="1400" dirty="0" smtClean="0"/>
              <a:t>), </a:t>
            </a:r>
            <a:r>
              <a:rPr lang="en-US" sz="1400" dirty="0" err="1" smtClean="0"/>
              <a:t>zatim</a:t>
            </a:r>
            <a:r>
              <a:rPr lang="en-US" sz="1400" dirty="0" smtClean="0"/>
              <a:t> </a:t>
            </a:r>
            <a:r>
              <a:rPr lang="en-US" sz="1400" dirty="0" err="1" smtClean="0"/>
              <a:t>na</a:t>
            </a:r>
            <a:r>
              <a:rPr lang="en-US" sz="1400" dirty="0" smtClean="0"/>
              <a:t> </a:t>
            </a:r>
            <a:r>
              <a:rPr lang="en-US" sz="1400" dirty="0" err="1" smtClean="0"/>
              <a:t>načinu</a:t>
            </a:r>
            <a:r>
              <a:rPr lang="en-US" sz="1400" dirty="0" smtClean="0"/>
              <a:t> </a:t>
            </a:r>
            <a:r>
              <a:rPr lang="en-US" sz="1400" dirty="0" err="1" smtClean="0"/>
              <a:t>i</a:t>
            </a:r>
            <a:r>
              <a:rPr lang="en-US" sz="1400" dirty="0" smtClean="0"/>
              <a:t> </a:t>
            </a:r>
            <a:r>
              <a:rPr lang="en-US" sz="1400" dirty="0" err="1" smtClean="0"/>
              <a:t>toku</a:t>
            </a:r>
            <a:r>
              <a:rPr lang="en-US" sz="1400" dirty="0" smtClean="0"/>
              <a:t> </a:t>
            </a:r>
            <a:r>
              <a:rPr lang="en-US" sz="1400" dirty="0" err="1" smtClean="0"/>
              <a:t>vođenja</a:t>
            </a:r>
            <a:r>
              <a:rPr lang="en-US" sz="1400" dirty="0" smtClean="0"/>
              <a:t> </a:t>
            </a:r>
            <a:r>
              <a:rPr lang="en-US" sz="1400" dirty="0" err="1" smtClean="0"/>
              <a:t>postupka</a:t>
            </a:r>
            <a:r>
              <a:rPr lang="en-US" sz="1400" dirty="0" smtClean="0"/>
              <a:t> </a:t>
            </a:r>
            <a:r>
              <a:rPr lang="en-US" sz="1400" dirty="0" err="1" smtClean="0"/>
              <a:t>koji</a:t>
            </a:r>
            <a:r>
              <a:rPr lang="en-US" sz="1400" dirty="0" smtClean="0"/>
              <a:t> </a:t>
            </a:r>
            <a:r>
              <a:rPr lang="en-US" sz="1400" dirty="0" err="1" smtClean="0"/>
              <a:t>prvenstveno</a:t>
            </a:r>
            <a:r>
              <a:rPr lang="en-US" sz="1400" dirty="0" smtClean="0"/>
              <a:t> </a:t>
            </a:r>
            <a:r>
              <a:rPr lang="en-US" sz="1400" dirty="0" err="1" smtClean="0"/>
              <a:t>zavise</a:t>
            </a:r>
            <a:r>
              <a:rPr lang="en-US" sz="1400" dirty="0" smtClean="0"/>
              <a:t> </a:t>
            </a:r>
            <a:r>
              <a:rPr lang="en-US" sz="1400" dirty="0" err="1" smtClean="0"/>
              <a:t>od</a:t>
            </a:r>
            <a:r>
              <a:rPr lang="en-US" sz="1400" dirty="0" smtClean="0"/>
              <a:t> </a:t>
            </a:r>
            <a:r>
              <a:rPr lang="en-US" sz="1400" dirty="0" err="1" smtClean="0"/>
              <a:t>osnovne</a:t>
            </a:r>
            <a:r>
              <a:rPr lang="en-US" sz="1400" dirty="0" smtClean="0"/>
              <a:t> </a:t>
            </a:r>
            <a:r>
              <a:rPr lang="en-US" sz="1400" dirty="0" err="1" smtClean="0"/>
              <a:t>profesije</a:t>
            </a:r>
            <a:r>
              <a:rPr lang="en-US" sz="1400" dirty="0" smtClean="0"/>
              <a:t> </a:t>
            </a:r>
            <a:r>
              <a:rPr lang="en-US" sz="1400" dirty="0" err="1" smtClean="0"/>
              <a:t>medijatora</a:t>
            </a:r>
            <a:r>
              <a:rPr lang="en-US" sz="1400" dirty="0" smtClean="0"/>
              <a:t> (</a:t>
            </a:r>
            <a:r>
              <a:rPr lang="en-US" sz="1400" dirty="0" err="1" smtClean="0"/>
              <a:t>bivše</a:t>
            </a:r>
            <a:r>
              <a:rPr lang="en-US" sz="1400" dirty="0" smtClean="0"/>
              <a:t> </a:t>
            </a:r>
            <a:r>
              <a:rPr lang="en-US" sz="1400" dirty="0" err="1" smtClean="0"/>
              <a:t>sudije</a:t>
            </a:r>
            <a:r>
              <a:rPr lang="en-US" sz="1400" dirty="0" smtClean="0"/>
              <a:t>, </a:t>
            </a:r>
            <a:r>
              <a:rPr lang="en-US" sz="1400" dirty="0" err="1" smtClean="0"/>
              <a:t>porodični</a:t>
            </a:r>
            <a:r>
              <a:rPr lang="en-US" sz="1400" dirty="0" smtClean="0"/>
              <a:t> </a:t>
            </a:r>
            <a:r>
              <a:rPr lang="en-US" sz="1400" dirty="0" err="1" smtClean="0"/>
              <a:t>terapeuti</a:t>
            </a:r>
            <a:r>
              <a:rPr lang="en-US" sz="1400" dirty="0" smtClean="0"/>
              <a:t>, </a:t>
            </a:r>
            <a:r>
              <a:rPr lang="en-US" sz="1400" dirty="0" err="1" smtClean="0"/>
              <a:t>psiholozi</a:t>
            </a:r>
            <a:r>
              <a:rPr lang="en-US" sz="1400" dirty="0" smtClean="0"/>
              <a:t> </a:t>
            </a:r>
            <a:r>
              <a:rPr lang="en-US" sz="1400" dirty="0" err="1" smtClean="0"/>
              <a:t>itd</a:t>
            </a:r>
            <a:r>
              <a:rPr lang="en-US" sz="1400" dirty="0" smtClean="0"/>
              <a:t>.), </a:t>
            </a:r>
            <a:r>
              <a:rPr lang="en-US" sz="1400" dirty="0" err="1" smtClean="0"/>
              <a:t>kao</a:t>
            </a:r>
            <a:r>
              <a:rPr lang="en-US" sz="1400" dirty="0" smtClean="0"/>
              <a:t> </a:t>
            </a:r>
            <a:r>
              <a:rPr lang="en-US" sz="1400" dirty="0" err="1" smtClean="0"/>
              <a:t>i</a:t>
            </a:r>
            <a:r>
              <a:rPr lang="en-US" sz="1400" dirty="0" smtClean="0"/>
              <a:t> </a:t>
            </a:r>
            <a:r>
              <a:rPr lang="en-US" sz="1400" dirty="0" err="1" smtClean="0"/>
              <a:t>oblasti</a:t>
            </a:r>
            <a:r>
              <a:rPr lang="en-US" sz="1400" dirty="0" smtClean="0"/>
              <a:t> u </a:t>
            </a:r>
            <a:r>
              <a:rPr lang="en-US" sz="1400" dirty="0" err="1" smtClean="0"/>
              <a:t>kojoj</a:t>
            </a:r>
            <a:r>
              <a:rPr lang="en-US" sz="1400" dirty="0" smtClean="0"/>
              <a:t> se </a:t>
            </a:r>
            <a:r>
              <a:rPr lang="en-US" sz="1400" dirty="0" err="1" smtClean="0"/>
              <a:t>medijacija</a:t>
            </a:r>
            <a:r>
              <a:rPr lang="en-US" sz="1400" dirty="0" smtClean="0"/>
              <a:t> </a:t>
            </a:r>
            <a:r>
              <a:rPr lang="en-US" sz="1400" dirty="0" err="1" smtClean="0"/>
              <a:t>primenjuje</a:t>
            </a:r>
            <a:r>
              <a:rPr lang="en-US" sz="1400" dirty="0" smtClean="0"/>
              <a:t>. Koji </a:t>
            </a:r>
            <a:r>
              <a:rPr lang="en-US" sz="1400" dirty="0" err="1" smtClean="0"/>
              <a:t>će</a:t>
            </a:r>
            <a:r>
              <a:rPr lang="en-US" sz="1400" dirty="0" smtClean="0"/>
              <a:t> </a:t>
            </a:r>
            <a:r>
              <a:rPr lang="en-US" sz="1400" dirty="0" err="1" smtClean="0"/>
              <a:t>stil</a:t>
            </a:r>
            <a:r>
              <a:rPr lang="en-US" sz="1400" dirty="0" smtClean="0"/>
              <a:t> </a:t>
            </a:r>
            <a:r>
              <a:rPr lang="en-US" sz="1400" dirty="0" err="1" smtClean="0"/>
              <a:t>medijator</a:t>
            </a:r>
            <a:r>
              <a:rPr lang="en-US" sz="1400" dirty="0" smtClean="0"/>
              <a:t>  </a:t>
            </a:r>
            <a:r>
              <a:rPr lang="en-US" sz="1400" dirty="0" err="1" smtClean="0"/>
              <a:t>koristiti</a:t>
            </a:r>
            <a:r>
              <a:rPr lang="en-US" sz="1400" dirty="0" smtClean="0"/>
              <a:t> u </a:t>
            </a:r>
            <a:r>
              <a:rPr lang="en-US" sz="1400" dirty="0" err="1" smtClean="0"/>
              <a:t>konkretnom</a:t>
            </a:r>
            <a:r>
              <a:rPr lang="en-US" sz="1400" dirty="0" smtClean="0"/>
              <a:t> </a:t>
            </a:r>
            <a:r>
              <a:rPr lang="en-US" sz="1400" dirty="0" err="1" smtClean="0"/>
              <a:t>slučaju</a:t>
            </a:r>
            <a:r>
              <a:rPr lang="en-US" sz="1400" dirty="0" smtClean="0"/>
              <a:t> </a:t>
            </a:r>
            <a:r>
              <a:rPr lang="en-US" sz="1400" dirty="0" err="1" smtClean="0"/>
              <a:t>zavisi</a:t>
            </a:r>
            <a:r>
              <a:rPr lang="en-US" sz="1400" dirty="0" smtClean="0"/>
              <a:t> </a:t>
            </a:r>
            <a:r>
              <a:rPr lang="en-US" sz="1400" dirty="0" err="1" smtClean="0"/>
              <a:t>dakle</a:t>
            </a:r>
            <a:r>
              <a:rPr lang="en-US" sz="1400" dirty="0" smtClean="0"/>
              <a:t>, </a:t>
            </a:r>
            <a:r>
              <a:rPr lang="en-US" sz="1400" dirty="0" err="1" smtClean="0"/>
              <a:t>od</a:t>
            </a:r>
            <a:r>
              <a:rPr lang="en-US" sz="1400" dirty="0" smtClean="0"/>
              <a:t> </a:t>
            </a:r>
            <a:r>
              <a:rPr lang="en-US" sz="1400" dirty="0" err="1" smtClean="0"/>
              <a:t>prirode</a:t>
            </a:r>
            <a:r>
              <a:rPr lang="en-US" sz="1400" dirty="0" smtClean="0"/>
              <a:t> </a:t>
            </a:r>
            <a:r>
              <a:rPr lang="en-US" sz="1400" dirty="0" err="1" smtClean="0"/>
              <a:t>spora</a:t>
            </a:r>
            <a:r>
              <a:rPr lang="en-US" sz="1400" dirty="0" smtClean="0"/>
              <a:t>, faze u </a:t>
            </a:r>
            <a:r>
              <a:rPr lang="en-US" sz="1400" dirty="0" err="1" smtClean="0"/>
              <a:t>kojoj</a:t>
            </a:r>
            <a:r>
              <a:rPr lang="en-US" sz="1400" dirty="0" smtClean="0"/>
              <a:t> se on </a:t>
            </a:r>
            <a:r>
              <a:rPr lang="en-US" sz="1400" dirty="0" err="1" smtClean="0"/>
              <a:t>nalazi</a:t>
            </a:r>
            <a:r>
              <a:rPr lang="en-US" sz="1400" dirty="0" smtClean="0"/>
              <a:t>, </a:t>
            </a:r>
            <a:r>
              <a:rPr lang="en-US" sz="1400" dirty="0" err="1" smtClean="0"/>
              <a:t>potreba</a:t>
            </a:r>
            <a:r>
              <a:rPr lang="en-US" sz="1400" dirty="0" smtClean="0"/>
              <a:t> </a:t>
            </a:r>
            <a:r>
              <a:rPr lang="en-US" sz="1400" dirty="0" err="1" smtClean="0"/>
              <a:t>i</a:t>
            </a:r>
            <a:r>
              <a:rPr lang="en-US" sz="1400" dirty="0" smtClean="0"/>
              <a:t> </a:t>
            </a:r>
            <a:r>
              <a:rPr lang="en-US" sz="1400" dirty="0" err="1" smtClean="0"/>
              <a:t>interesa</a:t>
            </a:r>
            <a:r>
              <a:rPr lang="en-US" sz="1400" dirty="0" smtClean="0"/>
              <a:t> </a:t>
            </a:r>
            <a:r>
              <a:rPr lang="en-US" sz="1400" dirty="0" err="1" smtClean="0"/>
              <a:t>stranaka</a:t>
            </a:r>
            <a:r>
              <a:rPr lang="en-US" sz="1400" dirty="0" smtClean="0"/>
              <a:t>, </a:t>
            </a:r>
            <a:r>
              <a:rPr lang="en-US" sz="1400" dirty="0" err="1" smtClean="0"/>
              <a:t>ali</a:t>
            </a:r>
            <a:r>
              <a:rPr lang="en-US" sz="1400" dirty="0" smtClean="0"/>
              <a:t> </a:t>
            </a:r>
            <a:r>
              <a:rPr lang="en-US" sz="1400" dirty="0" err="1" smtClean="0"/>
              <a:t>i</a:t>
            </a:r>
            <a:r>
              <a:rPr lang="en-US" sz="1400" dirty="0" smtClean="0"/>
              <a:t> </a:t>
            </a:r>
            <a:r>
              <a:rPr lang="en-US" sz="1400" dirty="0" err="1" smtClean="0"/>
              <a:t>osnovne</a:t>
            </a:r>
            <a:r>
              <a:rPr lang="en-US" sz="1400" dirty="0" smtClean="0"/>
              <a:t> </a:t>
            </a:r>
            <a:r>
              <a:rPr lang="en-US" sz="1400" dirty="0" err="1" smtClean="0"/>
              <a:t>profesije</a:t>
            </a:r>
            <a:r>
              <a:rPr lang="en-US" sz="1400" dirty="0" smtClean="0"/>
              <a:t> </a:t>
            </a:r>
            <a:r>
              <a:rPr lang="en-US" sz="1400" dirty="0" err="1" smtClean="0"/>
              <a:t>medijatora</a:t>
            </a:r>
            <a:r>
              <a:rPr lang="en-US" sz="1400" dirty="0" smtClean="0"/>
              <a:t> </a:t>
            </a:r>
            <a:r>
              <a:rPr lang="en-US" sz="1400" dirty="0" err="1" smtClean="0"/>
              <a:t>i</a:t>
            </a:r>
            <a:r>
              <a:rPr lang="en-US" sz="1400" dirty="0" smtClean="0"/>
              <a:t> </a:t>
            </a:r>
            <a:r>
              <a:rPr lang="en-US" sz="1400" dirty="0" err="1" smtClean="0"/>
              <a:t>njegovog</a:t>
            </a:r>
            <a:r>
              <a:rPr lang="en-US" sz="1400" dirty="0" smtClean="0"/>
              <a:t> </a:t>
            </a:r>
            <a:r>
              <a:rPr lang="en-US" sz="1400" dirty="0" err="1" smtClean="0"/>
              <a:t>pristupa</a:t>
            </a:r>
            <a:r>
              <a:rPr lang="en-US" sz="1400" dirty="0" smtClean="0"/>
              <a:t> </a:t>
            </a:r>
            <a:r>
              <a:rPr lang="en-US" sz="1400" dirty="0" err="1" smtClean="0"/>
              <a:t>rešavanju</a:t>
            </a:r>
            <a:r>
              <a:rPr lang="en-US" sz="1400" dirty="0" smtClean="0"/>
              <a:t> </a:t>
            </a:r>
            <a:r>
              <a:rPr lang="en-US" sz="1400" dirty="0" err="1" smtClean="0"/>
              <a:t>spora</a:t>
            </a:r>
            <a:r>
              <a:rPr lang="en-US" sz="1400" dirty="0" smtClean="0"/>
              <a:t>.</a:t>
            </a:r>
            <a:endParaRPr lang="sr-Latn-CS" sz="1400" dirty="0" smtClean="0"/>
          </a:p>
          <a:p>
            <a:pPr algn="just"/>
            <a:r>
              <a:rPr lang="en-US" sz="1400" i="1" dirty="0" err="1" smtClean="0"/>
              <a:t>Facilitativni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stil</a:t>
            </a:r>
            <a:r>
              <a:rPr lang="en-US" sz="1400" i="1" dirty="0" smtClean="0"/>
              <a:t> –</a:t>
            </a:r>
            <a:r>
              <a:rPr lang="en-US" sz="1400" dirty="0" err="1" smtClean="0"/>
              <a:t>smatra</a:t>
            </a:r>
            <a:r>
              <a:rPr lang="en-US" sz="1400" dirty="0" smtClean="0"/>
              <a:t> se </a:t>
            </a:r>
            <a:r>
              <a:rPr lang="en-US" sz="1400" dirty="0" err="1" smtClean="0"/>
              <a:t>originalnim</a:t>
            </a:r>
            <a:r>
              <a:rPr lang="en-US" sz="1400" dirty="0" smtClean="0"/>
              <a:t>, time </a:t>
            </a:r>
            <a:r>
              <a:rPr lang="en-US" sz="1400" dirty="0" err="1" smtClean="0"/>
              <a:t>i</a:t>
            </a:r>
            <a:r>
              <a:rPr lang="en-US" sz="1400" dirty="0" smtClean="0"/>
              <a:t> </a:t>
            </a:r>
            <a:r>
              <a:rPr lang="en-US" sz="1400" dirty="0" err="1" smtClean="0"/>
              <a:t>tradicionalnim</a:t>
            </a:r>
            <a:r>
              <a:rPr lang="en-US" sz="1400" dirty="0" smtClean="0"/>
              <a:t> </a:t>
            </a:r>
            <a:r>
              <a:rPr lang="en-US" sz="1400" dirty="0" err="1" smtClean="0"/>
              <a:t>stilom</a:t>
            </a:r>
            <a:r>
              <a:rPr lang="en-US" sz="1400" dirty="0" smtClean="0"/>
              <a:t> </a:t>
            </a:r>
            <a:r>
              <a:rPr lang="en-US" sz="1400" dirty="0" err="1" smtClean="0"/>
              <a:t>medijatora</a:t>
            </a:r>
            <a:r>
              <a:rPr lang="en-US" sz="1400" dirty="0" smtClean="0"/>
              <a:t> </a:t>
            </a:r>
            <a:r>
              <a:rPr lang="en-US" sz="1400" dirty="0" err="1" smtClean="0"/>
              <a:t>budući</a:t>
            </a:r>
            <a:r>
              <a:rPr lang="en-US" sz="1400" dirty="0" smtClean="0"/>
              <a:t> </a:t>
            </a:r>
            <a:r>
              <a:rPr lang="en-US" sz="1400" dirty="0" err="1" smtClean="0"/>
              <a:t>da</a:t>
            </a:r>
            <a:r>
              <a:rPr lang="en-US" sz="1400" dirty="0" smtClean="0"/>
              <a:t> je 60-tih </a:t>
            </a:r>
            <a:r>
              <a:rPr lang="en-US" sz="1400" dirty="0" err="1" smtClean="0"/>
              <a:t>i</a:t>
            </a:r>
            <a:r>
              <a:rPr lang="en-US" sz="1400" dirty="0" smtClean="0"/>
              <a:t> 70-tih </a:t>
            </a:r>
            <a:r>
              <a:rPr lang="en-US" sz="1400" dirty="0" err="1" smtClean="0"/>
              <a:t>godina</a:t>
            </a:r>
            <a:r>
              <a:rPr lang="en-US" sz="1400" dirty="0" smtClean="0"/>
              <a:t> </a:t>
            </a:r>
            <a:r>
              <a:rPr lang="en-US" sz="1400" dirty="0" err="1" smtClean="0"/>
              <a:t>prošlog</a:t>
            </a:r>
            <a:r>
              <a:rPr lang="en-US" sz="1400" dirty="0" smtClean="0"/>
              <a:t> </a:t>
            </a:r>
            <a:r>
              <a:rPr lang="en-US" sz="1400" dirty="0" err="1" smtClean="0"/>
              <a:t>veka</a:t>
            </a:r>
            <a:r>
              <a:rPr lang="en-US" sz="1400" dirty="0" smtClean="0"/>
              <a:t> bio</a:t>
            </a:r>
            <a:r>
              <a:rPr lang="sr-Latn-RS" sz="1400" dirty="0" smtClean="0"/>
              <a:t>jedini stil koji se podučavao i praktikovao. Pogodan je za veliki broj različitih vrsta sporova i konflikata pa je i danas najčešći stil zbog čega je postao sinonim za medijaciju.</a:t>
            </a:r>
            <a:endParaRPr lang="sr-Latn-CS" sz="1400" dirty="0" smtClean="0"/>
          </a:p>
          <a:p>
            <a:pPr algn="just"/>
            <a:r>
              <a:rPr lang="sr-Latn-RS" sz="1400" dirty="0" smtClean="0"/>
              <a:t>U facilitativnoj medijaciji medijator oblikuje i organizuje postupak tako da pomaže strankama da postignu rešenje spora. U tu svrhu medijator postavlja pitanja, ocenjuje i normalizuje stranačka gledišta o predmetu spora, istražuje skrivene interese iza početnih pozicija stranaka i pomaže im da pronađu i analiziraju opcije za rešenje spora.</a:t>
            </a:r>
            <a:endParaRPr lang="sr-Latn-CS" sz="1400" dirty="0" smtClean="0"/>
          </a:p>
          <a:p>
            <a:pPr algn="just"/>
            <a:r>
              <a:rPr lang="sr-Latn-RS" sz="1400" dirty="0" smtClean="0"/>
              <a:t>Ono što u navedenom postupku medijator ne radi je to da strankama ne daje predloge za rešenje spora, ne daje im pravne savete, ne iznosi svoje mišljenje u pogledu ishoda spora, niti predviđa kako bi sud u tom slučaju postupio.</a:t>
            </a:r>
            <a:endParaRPr lang="sr-Latn-CS" sz="1400" dirty="0" smtClean="0"/>
          </a:p>
          <a:p>
            <a:pPr algn="just"/>
            <a:endParaRPr lang="sr-Latn-C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Stilovi medijatora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282" y="1598470"/>
            <a:ext cx="8429652" cy="5259530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sr-Latn-RS" i="1" dirty="0" smtClean="0"/>
              <a:t>Evaluativni stil –</a:t>
            </a:r>
            <a:r>
              <a:rPr lang="sr-Latn-RS" dirty="0" smtClean="0"/>
              <a:t> razvio se 80-tih godina u Americi kao odgovor na povećan broj medijacija po nalogu ili uputu suda. Evaluator je, za razliku od facilitativnog medijatora, fokusiran na procenu situacije i predlaganje realističnih i  sprovodivih rešenja što ulogu evaluatora čini znatno aktivnijom. Njegova uloga je slična ulozi sudije ili advokata budući da stranama u sporu ukazuje šta su prednosti, a šta nedostaci njihovih pravnih pozicija i daje procenu kakvu bi odluku sud doneo. Preciznije, on pomaže stranama da dođu do rešenja spora tako što im ukazuje na slabosti njihove pravne pozicije, daje im formalne i neformalne preporuke, kao i sopstvenu procenu ishoda spora ukoliko bi se rešavao pred sudom.</a:t>
            </a:r>
            <a:endParaRPr lang="sr-Latn-CS" dirty="0" smtClean="0"/>
          </a:p>
          <a:p>
            <a:pPr algn="just"/>
            <a:r>
              <a:rPr lang="sr-Latn-RS" dirty="0" smtClean="0"/>
              <a:t>Evaluativni medijator je dominantno fokusiran na prava stranaka, a ne na njihove potrebe i interese, a još manje na njihove emocije. On mora biti ekspert za pitanja koja predstavljaju predmet spora budući da procenjuje pozicije i šanse strana da dobiju ili izgube spor pred sudom. Ta pitanja mogu biti pravna, finansijska, pitanja vezana za inženjerstvo, gradnju, čisto tehnička pitanja itd.</a:t>
            </a:r>
            <a:endParaRPr lang="sr-Latn-CS" dirty="0" smtClean="0"/>
          </a:p>
          <a:p>
            <a:pPr algn="just"/>
            <a:r>
              <a:rPr lang="sr-Latn-RS" dirty="0" smtClean="0"/>
              <a:t>Ovaj stil medijatora je posebno zastupljen u imovinskim (pre svega novčanim), privrednim i uže specijalizovanim sporovima. Pogodan je takođe, za one sporove u kojima se strane ne poznaju od ranije, nemaju interese da nastave saradnju i samo su sticajem okolnosti u konfliktu koji nema emozivnu komponentu.</a:t>
            </a:r>
            <a:endParaRPr lang="sr-Latn-CS" dirty="0" smtClean="0"/>
          </a:p>
          <a:p>
            <a:pPr algn="just"/>
            <a:r>
              <a:rPr lang="sr-Latn-RS" dirty="0" smtClean="0"/>
              <a:t>Evaluator u potpunosti određuje i kontroliše ne samo postupak i tok medijacije, već i njegov rezultat – sporazum. Razgovori sa stranama u sporu se po pravilu vode na odvojenim sastancima na kojima evaluator sluša strane, daje im mišljenja o snazi njihovih pozicija i mogućeg ishoda (na sudu) i ukoliko strane to od njega traže, predlaže rešenje koje bi za obe bilo najprihvatljivije. </a:t>
            </a:r>
            <a:endParaRPr lang="sr-Latn-CS" dirty="0" smtClean="0"/>
          </a:p>
          <a:p>
            <a:pPr algn="just"/>
            <a:endParaRPr lang="sr-Latn-C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Stilovi medijatora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282" y="1428736"/>
            <a:ext cx="8286808" cy="5429264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sr-Latn-RS" i="1" dirty="0" smtClean="0"/>
              <a:t>Transformativni stil – </a:t>
            </a:r>
            <a:r>
              <a:rPr lang="sr-Latn-RS" dirty="0" smtClean="0"/>
              <a:t>smatra se novijim u odnosu na ostale stilove. Za razliku od evaluativne medijacije, transformativna se odvija u nadi da će rezultat predstavljati dugoročniju promenu stranaka ne samo u pristupu, već i u nošenju sa problemom koji je prerastao u spor. S druge strane, transformativna medijacija je slična facilitativnoj utoliko što se oslanja na i uvažava strane u sukobu koje u najvećoj meri kontrolišu postupak i njegov rezultat.</a:t>
            </a:r>
            <a:endParaRPr lang="sr-Latn-CS" dirty="0" smtClean="0"/>
          </a:p>
          <a:p>
            <a:pPr algn="just"/>
            <a:r>
              <a:rPr lang="sr-Latn-RS" dirty="0" smtClean="0"/>
              <a:t>Za razliku od drugih stilova, cilj transformativne medijacije nije samo rešenje spora, već transformacija odnosa između strana u sporu u smislu njegovog pobiljšanja i to kroz osnaživanje svake strane koliko god je to moguće, kao i kroz prepoznavanje potreba, interesa, vrednosti i stanovišta druge strane.</a:t>
            </a:r>
            <a:endParaRPr lang="sr-Latn-CS" dirty="0" smtClean="0"/>
          </a:p>
          <a:p>
            <a:pPr algn="just"/>
            <a:r>
              <a:rPr lang="sr-Latn-RS" dirty="0" smtClean="0"/>
              <a:t>Fokus transformativne medijacije je na odnosu strana u sporu, na njihovoj interakciji i komunikaciji. Zato transformativni medijator ohrabruje strane da okarakterišu sporna pitanja, pomaže im da sagledaju i uvaže stanovište druge strane, osnažuje njihovu sposobnost da se sukobom bave na konstruktivan i produktivan način, prati njihov razgovor i pomaže im da govore o onome što je njima važno.</a:t>
            </a:r>
            <a:endParaRPr lang="sr-Latn-CS" dirty="0" smtClean="0"/>
          </a:p>
          <a:p>
            <a:pPr algn="just"/>
            <a:r>
              <a:rPr lang="sr-Latn-RS" dirty="0" smtClean="0"/>
              <a:t>Stranke se u samom procesu transformativne medijacije menjaju. Svoje emocije doživljavaju i izražavaju znatno mirnije, a njihov stav iz defanzivnog prelazi u otvoren, pa razumevanje druge strane i objektivnije sagledavanje sopstvenog položaja direktno utiču na to da sam spor sagledavaju i razumeju na jedan nov način.</a:t>
            </a:r>
            <a:endParaRPr lang="sr-Latn-CS" dirty="0" smtClean="0"/>
          </a:p>
          <a:p>
            <a:pPr algn="just"/>
            <a:r>
              <a:rPr lang="sr-Latn-RS" dirty="0" smtClean="0"/>
              <a:t>Transformativna medijacija nije delotvorna u onim slučajevima u kojima stranke ne pokazuju interes, niti želju da zadrže odnos i po okončanju spora. Suprotno, pogodan je model za sve slučajeve u kojima su strane u sporu u nekom dugoročnijem odnosu koji bi i u budućnosti trebalo da funkcioniše, kao i za slučajeve u kojima su od značaja ne samo pravo i interesi, već u velikoj meri i emocije (pogodan je za bračne i porodične sporove).</a:t>
            </a:r>
            <a:endParaRPr lang="sr-Latn-CS" dirty="0" smtClean="0"/>
          </a:p>
          <a:p>
            <a:pPr algn="just"/>
            <a:endParaRPr lang="sr-Latn-C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Šta medijator nije?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sr-Latn-RS" i="1" dirty="0" smtClean="0"/>
              <a:t>Medijator nije sudija, niti arbitar.</a:t>
            </a:r>
            <a:r>
              <a:rPr lang="sr-Latn-RS" dirty="0" smtClean="0"/>
              <a:t> On nije ovlašćen da odlučuje o spornom odnosu ili da na bilo koji način deluje kao sudija. On ne donosi odluku, ne istražuje istinu, niti odlučuje koja je strana u pravu. On samo vodi postupak dok same strane kontrolišu ishod spora. Pravo odlučivanja o sporu dodeljeno je onima među kojima je spor i nastao, te odluku o spornom odnosu ili konfliktu donose same stranke. Naravno, one to čine uz pomoć medijatora, budući da van postupka medijacije one to nisu želele ili nisu bile sposobne da učine.</a:t>
            </a:r>
            <a:endParaRPr lang="sr-Latn-CS" dirty="0" smtClean="0"/>
          </a:p>
          <a:p>
            <a:pPr algn="just"/>
            <a:r>
              <a:rPr lang="sr-Latn-RS" i="1" dirty="0" smtClean="0"/>
              <a:t>Medijator nije advokat niti pravni savetnik </a:t>
            </a:r>
            <a:r>
              <a:rPr lang="sr-Latn-RS" dirty="0" smtClean="0"/>
              <a:t>stranama u sporu čak i ako je pravnog obrazovanja. Medijator ne daje predloge (osim u izuzetnim slučajevima), niti iznosi svoje mišljenje o ’’pravičnom’’ rešenju spora. On ne može nuditi pravne usluge stranama jer bi to nametnulo drugu vrstu ugovornog odnosa između medijatora i stranaka. Osim toga, nemoguće je zastupati obe strane čija su prava i interesi suprotstavljeni.</a:t>
            </a:r>
            <a:endParaRPr lang="sr-Latn-CS" dirty="0" smtClean="0"/>
          </a:p>
          <a:p>
            <a:pPr algn="just"/>
            <a:r>
              <a:rPr lang="sr-Latn-RS" i="1" dirty="0" smtClean="0"/>
              <a:t>Medijator nije psihoterapeutniti je medijacija terapija–</a:t>
            </a:r>
            <a:r>
              <a:rPr lang="sr-Latn-RS" dirty="0" smtClean="0"/>
              <a:t>u sporovima koji obiluju emocionalno iscrpljujućim stanjima kakvi su bračni sporovi i sporovi u sektoru socijalne zaštite, stranama u konfliktu ili sporu stoje na raspolaganju različite strategije među kojima su terapija i medijacija.</a:t>
            </a:r>
            <a:endParaRPr lang="sr-Latn-CS" dirty="0" smtClean="0"/>
          </a:p>
          <a:p>
            <a:pPr algn="just"/>
            <a:r>
              <a:rPr lang="sr-Latn-RS" dirty="0" smtClean="0"/>
              <a:t>Prema cilju koji se želi postići, medijacija je uža od terapije. U njenom fokusu je rešavanje određenog spora, dok se terapija odnosi na mnogo šira pitanja – traže se uzroci zbog kojih se konflikti i sukobi javljaju, ponavljaju i traju. Cilj medijatora nije u tome da stranke otkriju zašto su u konfliktu, već je cilj da u međusobnoj komunikaciji vođenoj od strane medijatora, dođu do rešenja spornog odnosa koje je obostrano prihvatljivo. </a:t>
            </a:r>
            <a:endParaRPr lang="sr-Latn-CS" dirty="0" smtClean="0"/>
          </a:p>
          <a:p>
            <a:pPr algn="just"/>
            <a:endParaRPr lang="sr-Latn-C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 smtClean="0"/>
              <a:t>Ko može biti medijator</a:t>
            </a:r>
            <a:r>
              <a:rPr lang="sr-Latn-CS" dirty="0" smtClean="0"/>
              <a:t/>
            </a:r>
            <a:br>
              <a:rPr lang="sr-Latn-CS" dirty="0" smtClean="0"/>
            </a:b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sr-Latn-RS" dirty="0" smtClean="0"/>
              <a:t>Član 33.st.2 Zakona</a:t>
            </a:r>
            <a:endParaRPr lang="sr-Latn-CS" dirty="0" smtClean="0"/>
          </a:p>
          <a:p>
            <a:pPr algn="just"/>
            <a:r>
              <a:rPr lang="sr-Latn-RS" dirty="0" smtClean="0"/>
              <a:t>Medijator može biti lice koje ispunjava sledeće uslove:</a:t>
            </a:r>
            <a:endParaRPr lang="sr-Latn-CS" dirty="0" smtClean="0"/>
          </a:p>
          <a:p>
            <a:pPr lvl="0" algn="just">
              <a:buNone/>
            </a:pPr>
            <a:r>
              <a:rPr lang="sr-Latn-RS" dirty="0" smtClean="0"/>
              <a:t>-da je poslovno sposobno;</a:t>
            </a:r>
            <a:endParaRPr lang="sr-Latn-CS" dirty="0" smtClean="0"/>
          </a:p>
          <a:p>
            <a:pPr lvl="0" algn="just">
              <a:buNone/>
            </a:pPr>
            <a:r>
              <a:rPr lang="sr-Latn-RS" dirty="0" smtClean="0"/>
              <a:t>-da je državljanin R Srbije;</a:t>
            </a:r>
            <a:endParaRPr lang="sr-Latn-CS" dirty="0" smtClean="0"/>
          </a:p>
          <a:p>
            <a:pPr lvl="0" algn="just">
              <a:buNone/>
            </a:pPr>
            <a:r>
              <a:rPr lang="sr-Latn-RS" dirty="0" smtClean="0"/>
              <a:t>-da je završilo osnovnu obuku za posrednika;</a:t>
            </a:r>
            <a:endParaRPr lang="sr-Latn-CS" dirty="0" smtClean="0"/>
          </a:p>
          <a:p>
            <a:pPr lvl="0" algn="just">
              <a:buNone/>
            </a:pPr>
            <a:r>
              <a:rPr lang="sr-Latn-RS" dirty="0" smtClean="0"/>
              <a:t>-da ima visoku stručnu spremu;</a:t>
            </a:r>
            <a:endParaRPr lang="sr-Latn-CS" dirty="0" smtClean="0"/>
          </a:p>
          <a:p>
            <a:pPr lvl="0" algn="just">
              <a:buNone/>
            </a:pPr>
            <a:r>
              <a:rPr lang="sr-Latn-RS" dirty="0" smtClean="0"/>
              <a:t>-da nije osuđivano na bezuslovnu kaznu zatvora za krivično delo koje ga čini nedostojnim za obavljanje poslova posredovanja;</a:t>
            </a:r>
            <a:endParaRPr lang="sr-Latn-CS" dirty="0" smtClean="0"/>
          </a:p>
          <a:p>
            <a:pPr lvl="0" algn="just">
              <a:buNone/>
            </a:pPr>
            <a:r>
              <a:rPr lang="sr-Latn-RS" dirty="0" smtClean="0"/>
              <a:t>-da ima dozvolu za posredovanje i</a:t>
            </a:r>
            <a:endParaRPr lang="sr-Latn-CS" dirty="0" smtClean="0"/>
          </a:p>
          <a:p>
            <a:pPr lvl="0" algn="just">
              <a:buNone/>
            </a:pPr>
            <a:r>
              <a:rPr lang="sr-Latn-RS" dirty="0" smtClean="0"/>
              <a:t>-da je upisano u Registar posrednika.</a:t>
            </a:r>
          </a:p>
          <a:p>
            <a:pPr lvl="0" algn="just"/>
            <a:endParaRPr lang="sr-Latn-CS" dirty="0" smtClean="0"/>
          </a:p>
          <a:p>
            <a:pPr algn="just"/>
            <a:r>
              <a:rPr lang="sr-Latn-RS" dirty="0" smtClean="0"/>
              <a:t>U određenim oblastima zakonom mogu biti propisani i dodatni, posebni uslovi (čl.33.st.3. Zakona).</a:t>
            </a:r>
            <a:endParaRPr lang="sr-Latn-CS" dirty="0" smtClean="0"/>
          </a:p>
          <a:p>
            <a:pPr algn="just"/>
            <a:endParaRPr lang="sr-Latn-C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Ko može biti medijator?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RS" dirty="0" smtClean="0"/>
              <a:t>Poslove medijatora u Srbiji može obavljati i strani državljanin, ali samo pod uslovom:</a:t>
            </a:r>
            <a:endParaRPr lang="sr-Latn-CS" dirty="0" smtClean="0"/>
          </a:p>
          <a:p>
            <a:pPr lvl="0">
              <a:buNone/>
            </a:pPr>
            <a:r>
              <a:rPr lang="sr-Latn-RS" dirty="0" smtClean="0"/>
              <a:t>-da se radi o međunarodnoj medijaciji ili medijaciji u prekograničnim sporovima;</a:t>
            </a:r>
            <a:endParaRPr lang="sr-Latn-CS" dirty="0" smtClean="0"/>
          </a:p>
          <a:p>
            <a:pPr lvl="0">
              <a:buNone/>
            </a:pPr>
            <a:r>
              <a:rPr lang="sr-Latn-RS" dirty="0" smtClean="0"/>
              <a:t>-da je to lice ovlašćeno da se bavi medijacijom u drugoj državi i</a:t>
            </a:r>
            <a:endParaRPr lang="sr-Latn-CS" dirty="0" smtClean="0"/>
          </a:p>
          <a:p>
            <a:pPr lvl="0">
              <a:buNone/>
            </a:pPr>
            <a:r>
              <a:rPr lang="sr-Latn-RS" dirty="0" smtClean="0"/>
              <a:t>-da postoji uzajamnost sa državom čiji je on državljanin (čl.33.st.4.Zakona).</a:t>
            </a:r>
            <a:endParaRPr lang="sr-Latn-CS" dirty="0" smtClean="0"/>
          </a:p>
          <a:p>
            <a:endParaRPr lang="sr-Latn-C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 smtClean="0"/>
              <a:t>Licenciranje medijatora </a:t>
            </a:r>
            <a:r>
              <a:rPr lang="sr-Latn-CS" dirty="0" smtClean="0"/>
              <a:t/>
            </a:r>
            <a:br>
              <a:rPr lang="sr-Latn-CS" dirty="0" smtClean="0"/>
            </a:b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sr-Latn-RS" dirty="0" smtClean="0"/>
              <a:t>Medijator mora imati dozvolu za posredovanje koju izdaje, obnavlja i oduzima ministarstvo nadležno za poslove pravosuđa u skladu sa procedurom propisanom Zakonom (čl.36-42 Zakona). Svrha uvođenja ovog sistema bi trebalo da bude stvaranje preduslova za permanentno unapređenje medijatorske prakse i obezbeđenje zadovoljavajućeg nivoa kvaliteta medijacije.</a:t>
            </a:r>
            <a:endParaRPr lang="sr-Latn-CS" dirty="0" smtClean="0"/>
          </a:p>
          <a:p>
            <a:pPr algn="just">
              <a:buNone/>
            </a:pPr>
            <a:endParaRPr lang="sr-Latn-CS" dirty="0" smtClean="0"/>
          </a:p>
          <a:p>
            <a:pPr algn="just"/>
            <a:r>
              <a:rPr lang="sr-Latn-RS" dirty="0" smtClean="0"/>
              <a:t>Pravo na dobijanje dozvole za posredovanje ima svako lice koje želi da se bavi medijacijom i koje ispunjava uslove propisane Zakonom. Dozvola se izdaje sa rokom važenja od 3 godine, s tim što se na zahtev medijatora može obnoviti sa rokom važenja od 5. godina. </a:t>
            </a:r>
            <a:endParaRPr lang="sr-Latn-CS" dirty="0" smtClean="0"/>
          </a:p>
          <a:p>
            <a:pPr algn="just"/>
            <a:endParaRPr lang="sr-Latn-C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 smtClean="0"/>
              <a:t>Pravni okvir za medijaciju u Srbiji</a:t>
            </a:r>
            <a:r>
              <a:rPr lang="sr-Latn-CS" dirty="0" smtClean="0"/>
              <a:t/>
            </a:r>
            <a:br>
              <a:rPr lang="sr-Latn-CS" dirty="0" smtClean="0"/>
            </a:b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sr-Latn-RS" dirty="0" smtClean="0"/>
              <a:t>Prvi srpski Zakon o medijaciji, pod nazivom Zakon o posredovanju – medijaciji (u daljem tekstu Zakon), donet je 2005. godine kao okvirni i osnovni zakon o medijaciji. Neophodnost njegovog donošenja je proizilazila iz potrebe za usaglašavanjem prava Srbije sa evropskim pravnim standardima i preporukama Saveta Evrope.</a:t>
            </a:r>
            <a:endParaRPr lang="sr-Latn-CS" dirty="0" smtClean="0"/>
          </a:p>
          <a:p>
            <a:pPr algn="just"/>
            <a:r>
              <a:rPr lang="sr-Latn-RS" dirty="0" smtClean="0"/>
              <a:t>Devet godina kasnije, tačnije 2014. godine, Srbija je dobila drugi, sada aktueni </a:t>
            </a:r>
            <a:r>
              <a:rPr lang="sr-Latn-RS" b="1" dirty="0" smtClean="0"/>
              <a:t>Zakon o posredovanju u rešavanju sporova (Zakon) </a:t>
            </a:r>
            <a:r>
              <a:rPr lang="sr-Latn-RS" dirty="0" smtClean="0"/>
              <a:t>kojim je trebalo da se poboljšaju i unaprede već postojeća rešenja, kao i da se urede pitanja koja su ostala izvan okvira prethodnog zakona o medijaciji. Najvećim napretkom novog Zakona mogu se smatrati odredbe kojima se osigurava da sporazum koji stranke postignu u postupku medijacije dobije snagu izvršne isprave i time omogući poveriocu da u slučaju kada dužnik ne ispuni svoju obavezu dobrovoljno, svoja prava može ostvariti prinudnim putem.</a:t>
            </a:r>
            <a:endParaRPr lang="sr-Latn-CS" dirty="0" smtClean="0"/>
          </a:p>
          <a:p>
            <a:pPr algn="just"/>
            <a:endParaRPr lang="sr-Latn-C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 smtClean="0"/>
              <a:t>Postupak medijacije</a:t>
            </a:r>
            <a:r>
              <a:rPr lang="sr-Latn-CS" dirty="0" smtClean="0"/>
              <a:t/>
            </a:r>
            <a:br>
              <a:rPr lang="sr-Latn-CS" dirty="0" smtClean="0"/>
            </a:b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sr-Latn-RS" dirty="0" smtClean="0"/>
              <a:t>Postupak medijacije je neformalan. Ne postoje striktna pravila koja bi medijator i stranke morali da slede. Kako će se postupak voditi zavisi od vrste i prirode spora, karaktera i želje stranaka, kao i faze u kojoj se sukob ili spor nalazi. Ono što se mora poštovati od svih učesnika jesu načela na kojima počiva ovaj način rešavanja sporova, a koja su određena Zakonom i Etičkim kodeksom.</a:t>
            </a:r>
            <a:endParaRPr lang="sr-Latn-CS" dirty="0" smtClean="0"/>
          </a:p>
          <a:p>
            <a:pPr algn="just"/>
            <a:r>
              <a:rPr lang="sr-Latn-RS" dirty="0" smtClean="0"/>
              <a:t>Na početku postupka medijator upoznaje strane sa ciljem medijacije, ulogom medijatora, pravilima i troškovima postupka. Medijator upravlja postupkom i vodi ga, ali kontrolu nad postupkom, a posebno nad njegovim rezultatom, imaju stranke. U cilju da stranke postignu sporazum i reše međusobni spor, medijator koristi različite veštine i  stilove zavisno od prirode spora i volje stranaka. U zavisnosti od konkretne situacije, prevashodno od držanja strana i njihove volje i sposobnosti da uspostave i održe međusobni interaktivni odnos, medijator postupak može voditi na zajedničkim sastancima sa svim učesnicima, ili pak na odvojenim sastancima.</a:t>
            </a:r>
            <a:endParaRPr lang="sr-Latn-CS" dirty="0" smtClean="0"/>
          </a:p>
          <a:p>
            <a:pPr algn="just"/>
            <a:endParaRPr lang="sr-Latn-C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Postupak medijacije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sr-Latn-RS" dirty="0" smtClean="0"/>
              <a:t>Delanje medijatora tokom postupka, u najvećem broju medijacija, praktično i po suštini predstavlja posredovanje u pregovaranju sukobljenih strana. Za ovakav postupak, bez sumnje, od ključnog značaja je komunikacija i to ne samo komunikacija između medijatora i strana u sporu, već mnogo važnije, komunikacija između samih strana. </a:t>
            </a:r>
            <a:endParaRPr lang="sr-Latn-CS" dirty="0" smtClean="0"/>
          </a:p>
          <a:p>
            <a:pPr algn="just"/>
            <a:endParaRPr lang="sr-Latn-C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 smtClean="0"/>
              <a:t>Okončanje postupka medijacije</a:t>
            </a:r>
            <a:r>
              <a:rPr lang="sr-Latn-CS" dirty="0" smtClean="0"/>
              <a:t/>
            </a:r>
            <a:br>
              <a:rPr lang="sr-Latn-CS" dirty="0" smtClean="0"/>
            </a:b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282" y="928670"/>
            <a:ext cx="8429684" cy="5929330"/>
          </a:xfrm>
        </p:spPr>
        <p:txBody>
          <a:bodyPr>
            <a:normAutofit/>
          </a:bodyPr>
          <a:lstStyle/>
          <a:p>
            <a:r>
              <a:rPr lang="sr-Latn-RS" sz="1400" dirty="0" smtClean="0"/>
              <a:t>Svaki postupak medijacije, bio on dobrovoljan ili po uputu suda, može se okončati na dva načina: ili neuspešno, kada stranke zbog nesaglasnosti o spornim pitanjima ne postignu sporazum, te spor među njima ostane nerešen, ili uspešno, kada uz uzajamno popuštanje stranke postignu sporazum kojim postojeći spor rešavaju.</a:t>
            </a:r>
            <a:endParaRPr lang="sr-Latn-CS" sz="1400" dirty="0" smtClean="0"/>
          </a:p>
          <a:p>
            <a:r>
              <a:rPr lang="sr-Latn-RS" sz="1400" dirty="0" smtClean="0"/>
              <a:t>U slučaju </a:t>
            </a:r>
            <a:r>
              <a:rPr lang="sr-Latn-RS" sz="1400" b="1" i="1" dirty="0" smtClean="0">
                <a:solidFill>
                  <a:srgbClr val="FF0000"/>
                </a:solidFill>
              </a:rPr>
              <a:t>neuspešne</a:t>
            </a:r>
            <a:r>
              <a:rPr lang="sr-Latn-RS" sz="1400" i="1" dirty="0" smtClean="0"/>
              <a:t> </a:t>
            </a:r>
            <a:r>
              <a:rPr lang="sr-Latn-RS" sz="1400" dirty="0" smtClean="0"/>
              <a:t>medijacije, prema čl.24. Zakona, postupak se može okončati:</a:t>
            </a:r>
            <a:endParaRPr lang="sr-Latn-CS" sz="1400" dirty="0" smtClean="0"/>
          </a:p>
          <a:p>
            <a:r>
              <a:rPr lang="en-US" sz="1400" dirty="0" smtClean="0"/>
              <a:t>1) </a:t>
            </a:r>
            <a:r>
              <a:rPr lang="en-US" sz="1400" dirty="0" err="1" smtClean="0"/>
              <a:t>odlukom</a:t>
            </a:r>
            <a:r>
              <a:rPr lang="en-US" sz="1400" dirty="0" smtClean="0"/>
              <a:t> </a:t>
            </a:r>
            <a:r>
              <a:rPr lang="en-US" sz="1400" dirty="0" err="1" smtClean="0"/>
              <a:t>posrednika</a:t>
            </a:r>
            <a:r>
              <a:rPr lang="en-US" sz="1400" dirty="0" smtClean="0"/>
              <a:t> </a:t>
            </a:r>
            <a:r>
              <a:rPr lang="en-US" sz="1400" dirty="0" err="1" smtClean="0"/>
              <a:t>da</a:t>
            </a:r>
            <a:r>
              <a:rPr lang="en-US" sz="1400" dirty="0" smtClean="0"/>
              <a:t> se </a:t>
            </a:r>
            <a:r>
              <a:rPr lang="en-US" sz="1400" dirty="0" err="1" smtClean="0"/>
              <a:t>postupak</a:t>
            </a:r>
            <a:r>
              <a:rPr lang="en-US" sz="1400" dirty="0" smtClean="0"/>
              <a:t> </a:t>
            </a:r>
            <a:r>
              <a:rPr lang="en-US" sz="1400" dirty="0" err="1" smtClean="0"/>
              <a:t>obustavlja</a:t>
            </a:r>
            <a:r>
              <a:rPr lang="en-US" sz="1400" dirty="0" smtClean="0"/>
              <a:t>, </a:t>
            </a:r>
            <a:r>
              <a:rPr lang="en-US" sz="1400" dirty="0" err="1" smtClean="0"/>
              <a:t>jer</a:t>
            </a:r>
            <a:r>
              <a:rPr lang="en-US" sz="1400" dirty="0" smtClean="0"/>
              <a:t> </a:t>
            </a:r>
            <a:r>
              <a:rPr lang="en-US" sz="1400" dirty="0" err="1" smtClean="0"/>
              <a:t>dalje</a:t>
            </a:r>
            <a:r>
              <a:rPr lang="en-US" sz="1400" dirty="0" smtClean="0"/>
              <a:t> </a:t>
            </a:r>
            <a:r>
              <a:rPr lang="en-US" sz="1400" dirty="0" err="1" smtClean="0"/>
              <a:t>vođenje</a:t>
            </a:r>
            <a:r>
              <a:rPr lang="en-US" sz="1400" dirty="0" smtClean="0"/>
              <a:t> </a:t>
            </a:r>
            <a:r>
              <a:rPr lang="en-US" sz="1400" dirty="0" err="1" smtClean="0"/>
              <a:t>postupka</a:t>
            </a:r>
            <a:r>
              <a:rPr lang="en-US" sz="1400" dirty="0" smtClean="0"/>
              <a:t> </a:t>
            </a:r>
            <a:r>
              <a:rPr lang="en-US" sz="1400" dirty="0" err="1" smtClean="0"/>
              <a:t>nije</a:t>
            </a:r>
            <a:r>
              <a:rPr lang="en-US" sz="1400" dirty="0" smtClean="0"/>
              <a:t> </a:t>
            </a:r>
            <a:r>
              <a:rPr lang="en-US" sz="1400" dirty="0" err="1" smtClean="0"/>
              <a:t>celishodno</a:t>
            </a:r>
            <a:r>
              <a:rPr lang="en-US" sz="1400" dirty="0" smtClean="0"/>
              <a:t> (ova </a:t>
            </a:r>
            <a:r>
              <a:rPr lang="en-US" sz="1400" dirty="0" err="1" smtClean="0"/>
              <a:t>situacija</a:t>
            </a:r>
            <a:r>
              <a:rPr lang="en-US" sz="1400" dirty="0" smtClean="0"/>
              <a:t> </a:t>
            </a:r>
            <a:r>
              <a:rPr lang="en-US" sz="1400" dirty="0" err="1" smtClean="0"/>
              <a:t>postoji</a:t>
            </a:r>
            <a:r>
              <a:rPr lang="en-US" sz="1400" dirty="0" smtClean="0"/>
              <a:t> </a:t>
            </a:r>
            <a:r>
              <a:rPr lang="en-US" sz="1400" dirty="0" err="1" smtClean="0"/>
              <a:t>onda</a:t>
            </a:r>
            <a:r>
              <a:rPr lang="en-US" sz="1400" dirty="0" smtClean="0"/>
              <a:t> </a:t>
            </a:r>
            <a:r>
              <a:rPr lang="en-US" sz="1400" dirty="0" err="1" smtClean="0"/>
              <a:t>kada</a:t>
            </a:r>
            <a:r>
              <a:rPr lang="en-US" sz="1400" dirty="0" smtClean="0"/>
              <a:t> </a:t>
            </a:r>
            <a:r>
              <a:rPr lang="en-US" sz="1400" dirty="0" err="1" smtClean="0"/>
              <a:t>stranke</a:t>
            </a:r>
            <a:r>
              <a:rPr lang="en-US" sz="1400" dirty="0" smtClean="0"/>
              <a:t> ne prate </a:t>
            </a:r>
            <a:r>
              <a:rPr lang="en-US" sz="1400" dirty="0" err="1" smtClean="0"/>
              <a:t>sam</a:t>
            </a:r>
            <a:r>
              <a:rPr lang="en-US" sz="1400" dirty="0" smtClean="0"/>
              <a:t> </a:t>
            </a:r>
            <a:r>
              <a:rPr lang="en-US" sz="1400" dirty="0" err="1" smtClean="0"/>
              <a:t>postupak</a:t>
            </a:r>
            <a:r>
              <a:rPr lang="en-US" sz="1400" dirty="0" smtClean="0"/>
              <a:t>, ne </a:t>
            </a:r>
            <a:r>
              <a:rPr lang="en-US" sz="1400" dirty="0" err="1" smtClean="0"/>
              <a:t>dolaze</a:t>
            </a:r>
            <a:r>
              <a:rPr lang="en-US" sz="1400" dirty="0" smtClean="0"/>
              <a:t> </a:t>
            </a:r>
            <a:r>
              <a:rPr lang="en-US" sz="1400" dirty="0" err="1" smtClean="0"/>
              <a:t>na</a:t>
            </a:r>
            <a:r>
              <a:rPr lang="en-US" sz="1400" dirty="0" smtClean="0"/>
              <a:t> </a:t>
            </a:r>
            <a:r>
              <a:rPr lang="en-US" sz="1400" dirty="0" err="1" smtClean="0"/>
              <a:t>ročišta</a:t>
            </a:r>
            <a:r>
              <a:rPr lang="en-US" sz="1400" dirty="0" smtClean="0"/>
              <a:t>, ne </a:t>
            </a:r>
            <a:r>
              <a:rPr lang="en-US" sz="1400" dirty="0" err="1" smtClean="0"/>
              <a:t>učestvuju</a:t>
            </a:r>
            <a:r>
              <a:rPr lang="en-US" sz="1400" dirty="0" smtClean="0"/>
              <a:t> </a:t>
            </a:r>
            <a:r>
              <a:rPr lang="en-US" sz="1400" dirty="0" err="1" smtClean="0"/>
              <a:t>aktivno</a:t>
            </a:r>
            <a:r>
              <a:rPr lang="en-US" sz="1400" dirty="0" smtClean="0"/>
              <a:t> u </a:t>
            </a:r>
            <a:r>
              <a:rPr lang="en-US" sz="1400" dirty="0" err="1" smtClean="0"/>
              <a:t>samom</a:t>
            </a:r>
            <a:r>
              <a:rPr lang="en-US" sz="1400" dirty="0" smtClean="0"/>
              <a:t> </a:t>
            </a:r>
            <a:r>
              <a:rPr lang="en-US" sz="1400" dirty="0" err="1" smtClean="0"/>
              <a:t>postupku</a:t>
            </a:r>
            <a:r>
              <a:rPr lang="en-US" sz="1400" dirty="0" smtClean="0"/>
              <a:t>, </a:t>
            </a:r>
            <a:r>
              <a:rPr lang="en-US" sz="1400" dirty="0" err="1" smtClean="0"/>
              <a:t>kada</a:t>
            </a:r>
            <a:r>
              <a:rPr lang="en-US" sz="1400" dirty="0" smtClean="0"/>
              <a:t> ne </a:t>
            </a:r>
            <a:r>
              <a:rPr lang="en-US" sz="1400" dirty="0" err="1" smtClean="0"/>
              <a:t>čine</a:t>
            </a:r>
            <a:r>
              <a:rPr lang="en-US" sz="1400" dirty="0" smtClean="0"/>
              <a:t> </a:t>
            </a:r>
            <a:r>
              <a:rPr lang="en-US" sz="1400" dirty="0" err="1" smtClean="0"/>
              <a:t>ništa</a:t>
            </a:r>
            <a:r>
              <a:rPr lang="en-US" sz="1400" dirty="0" smtClean="0"/>
              <a:t> </a:t>
            </a:r>
            <a:r>
              <a:rPr lang="en-US" sz="1400" dirty="0" err="1" smtClean="0"/>
              <a:t>što</a:t>
            </a:r>
            <a:r>
              <a:rPr lang="en-US" sz="1400" dirty="0" smtClean="0"/>
              <a:t> bi </a:t>
            </a:r>
            <a:r>
              <a:rPr lang="en-US" sz="1400" dirty="0" err="1" smtClean="0"/>
              <a:t>doprinelo</a:t>
            </a:r>
            <a:r>
              <a:rPr lang="en-US" sz="1400" dirty="0" smtClean="0"/>
              <a:t> </a:t>
            </a:r>
            <a:r>
              <a:rPr lang="en-US" sz="1400" dirty="0" err="1" smtClean="0"/>
              <a:t>napretku</a:t>
            </a:r>
            <a:r>
              <a:rPr lang="en-US" sz="1400" dirty="0" smtClean="0"/>
              <a:t> u </a:t>
            </a:r>
            <a:r>
              <a:rPr lang="en-US" sz="1400" dirty="0" err="1" smtClean="0"/>
              <a:t>iznalaženju</a:t>
            </a:r>
            <a:r>
              <a:rPr lang="en-US" sz="1400" dirty="0" smtClean="0"/>
              <a:t> </a:t>
            </a:r>
            <a:r>
              <a:rPr lang="en-US" sz="1400" dirty="0" err="1" smtClean="0"/>
              <a:t>rešenja</a:t>
            </a:r>
            <a:r>
              <a:rPr lang="en-US" sz="1400" dirty="0" smtClean="0"/>
              <a:t> </a:t>
            </a:r>
            <a:r>
              <a:rPr lang="en-US" sz="1400" dirty="0" err="1" smtClean="0"/>
              <a:t>i</a:t>
            </a:r>
            <a:r>
              <a:rPr lang="en-US" sz="1400" dirty="0" smtClean="0"/>
              <a:t> </a:t>
            </a:r>
            <a:r>
              <a:rPr lang="en-US" sz="1400" dirty="0" err="1" smtClean="0"/>
              <a:t>rešavanju</a:t>
            </a:r>
            <a:r>
              <a:rPr lang="en-US" sz="1400" dirty="0" smtClean="0"/>
              <a:t> </a:t>
            </a:r>
            <a:r>
              <a:rPr lang="en-US" sz="1400" dirty="0" err="1" smtClean="0"/>
              <a:t>spora</a:t>
            </a:r>
            <a:r>
              <a:rPr lang="en-US" sz="1400" dirty="0" smtClean="0"/>
              <a:t>. U </a:t>
            </a:r>
            <a:r>
              <a:rPr lang="en-US" sz="1400" dirty="0" err="1" smtClean="0"/>
              <a:t>svakom</a:t>
            </a:r>
            <a:r>
              <a:rPr lang="en-US" sz="1400" dirty="0" smtClean="0"/>
              <a:t> </a:t>
            </a:r>
            <a:r>
              <a:rPr lang="en-US" sz="1400" dirty="0" err="1" smtClean="0"/>
              <a:t>slučaju</a:t>
            </a:r>
            <a:r>
              <a:rPr lang="en-US" sz="1400" dirty="0" smtClean="0"/>
              <a:t> </a:t>
            </a:r>
            <a:r>
              <a:rPr lang="en-US" sz="1400" dirty="0" err="1" smtClean="0"/>
              <a:t>medijator</a:t>
            </a:r>
            <a:r>
              <a:rPr lang="en-US" sz="1400" dirty="0" smtClean="0"/>
              <a:t> </a:t>
            </a:r>
            <a:r>
              <a:rPr lang="en-US" sz="1400" dirty="0" err="1" smtClean="0"/>
              <a:t>neće</a:t>
            </a:r>
            <a:r>
              <a:rPr lang="en-US" sz="1400" dirty="0" smtClean="0"/>
              <a:t> </a:t>
            </a:r>
            <a:r>
              <a:rPr lang="en-US" sz="1400" dirty="0" err="1" smtClean="0"/>
              <a:t>doneti</a:t>
            </a:r>
            <a:r>
              <a:rPr lang="en-US" sz="1400" dirty="0" smtClean="0"/>
              <a:t> </a:t>
            </a:r>
            <a:r>
              <a:rPr lang="en-US" sz="1400" dirty="0" err="1" smtClean="0"/>
              <a:t>odluku</a:t>
            </a:r>
            <a:r>
              <a:rPr lang="en-US" sz="1400" dirty="0" smtClean="0"/>
              <a:t> o </a:t>
            </a:r>
            <a:r>
              <a:rPr lang="en-US" sz="1400" dirty="0" err="1" smtClean="0"/>
              <a:t>okončanju</a:t>
            </a:r>
            <a:r>
              <a:rPr lang="en-US" sz="1400" dirty="0" smtClean="0"/>
              <a:t> </a:t>
            </a:r>
            <a:r>
              <a:rPr lang="en-US" sz="1400" dirty="0" err="1" smtClean="0"/>
              <a:t>postupka</a:t>
            </a:r>
            <a:r>
              <a:rPr lang="en-US" sz="1400" dirty="0" smtClean="0"/>
              <a:t> </a:t>
            </a:r>
            <a:r>
              <a:rPr lang="en-US" sz="1400" dirty="0" err="1" smtClean="0"/>
              <a:t>na</a:t>
            </a:r>
            <a:r>
              <a:rPr lang="en-US" sz="1400" dirty="0" smtClean="0"/>
              <a:t> </a:t>
            </a:r>
            <a:r>
              <a:rPr lang="en-US" sz="1400" dirty="0" err="1" smtClean="0"/>
              <a:t>način</a:t>
            </a:r>
            <a:r>
              <a:rPr lang="en-US" sz="1400" dirty="0" smtClean="0"/>
              <a:t> </a:t>
            </a:r>
            <a:r>
              <a:rPr lang="en-US" sz="1400" dirty="0" err="1" smtClean="0"/>
              <a:t>koji</a:t>
            </a:r>
            <a:r>
              <a:rPr lang="en-US" sz="1400" dirty="0" smtClean="0"/>
              <a:t> bi bio </a:t>
            </a:r>
            <a:r>
              <a:rPr lang="en-US" sz="1400" dirty="0" err="1" smtClean="0"/>
              <a:t>iznenađenje</a:t>
            </a:r>
            <a:r>
              <a:rPr lang="en-US" sz="1400" dirty="0" smtClean="0"/>
              <a:t> </a:t>
            </a:r>
            <a:r>
              <a:rPr lang="en-US" sz="1400" dirty="0" err="1" smtClean="0"/>
              <a:t>za</a:t>
            </a:r>
            <a:r>
              <a:rPr lang="en-US" sz="1400" dirty="0" smtClean="0"/>
              <a:t> </a:t>
            </a:r>
            <a:r>
              <a:rPr lang="en-US" sz="1400" dirty="0" err="1" smtClean="0"/>
              <a:t>stranke</a:t>
            </a:r>
            <a:r>
              <a:rPr lang="en-US" sz="1400" dirty="0" smtClean="0"/>
              <a:t>);</a:t>
            </a:r>
            <a:endParaRPr lang="sr-Latn-CS" sz="1400" dirty="0" smtClean="0"/>
          </a:p>
          <a:p>
            <a:r>
              <a:rPr lang="en-US" sz="1400" dirty="0" smtClean="0"/>
              <a:t>2) </a:t>
            </a:r>
            <a:r>
              <a:rPr lang="en-US" sz="1400" dirty="0" err="1" smtClean="0"/>
              <a:t>izjavom</a:t>
            </a:r>
            <a:r>
              <a:rPr lang="en-US" sz="1400" dirty="0" smtClean="0"/>
              <a:t> </a:t>
            </a:r>
            <a:r>
              <a:rPr lang="en-US" sz="1400" dirty="0" err="1" smtClean="0"/>
              <a:t>jedne</a:t>
            </a:r>
            <a:r>
              <a:rPr lang="en-US" sz="1400" dirty="0" smtClean="0"/>
              <a:t> </a:t>
            </a:r>
            <a:r>
              <a:rPr lang="en-US" sz="1400" dirty="0" err="1" smtClean="0"/>
              <a:t>strane</a:t>
            </a:r>
            <a:r>
              <a:rPr lang="en-US" sz="1400" dirty="0" smtClean="0"/>
              <a:t> </a:t>
            </a:r>
            <a:r>
              <a:rPr lang="en-US" sz="1400" dirty="0" err="1" smtClean="0"/>
              <a:t>da</a:t>
            </a:r>
            <a:r>
              <a:rPr lang="en-US" sz="1400" dirty="0" smtClean="0"/>
              <a:t> </a:t>
            </a:r>
            <a:r>
              <a:rPr lang="en-US" sz="1400" dirty="0" err="1" smtClean="0"/>
              <a:t>odustaje</a:t>
            </a:r>
            <a:r>
              <a:rPr lang="en-US" sz="1400" dirty="0" smtClean="0"/>
              <a:t> </a:t>
            </a:r>
            <a:r>
              <a:rPr lang="en-US" sz="1400" dirty="0" err="1" smtClean="0"/>
              <a:t>od</a:t>
            </a:r>
            <a:r>
              <a:rPr lang="en-US" sz="1400" dirty="0" smtClean="0"/>
              <a:t> </a:t>
            </a:r>
            <a:r>
              <a:rPr lang="en-US" sz="1400" dirty="0" err="1" smtClean="0"/>
              <a:t>daljeg</a:t>
            </a:r>
            <a:r>
              <a:rPr lang="en-US" sz="1400" dirty="0" smtClean="0"/>
              <a:t> </a:t>
            </a:r>
            <a:r>
              <a:rPr lang="en-US" sz="1400" dirty="0" err="1" smtClean="0"/>
              <a:t>sprovođenja</a:t>
            </a:r>
            <a:r>
              <a:rPr lang="en-US" sz="1400" dirty="0" smtClean="0"/>
              <a:t> </a:t>
            </a:r>
            <a:r>
              <a:rPr lang="en-US" sz="1400" dirty="0" err="1" smtClean="0"/>
              <a:t>postupka</a:t>
            </a:r>
            <a:r>
              <a:rPr lang="en-US" sz="1400" dirty="0" smtClean="0"/>
              <a:t>, </a:t>
            </a:r>
            <a:r>
              <a:rPr lang="en-US" sz="1400" dirty="0" err="1" smtClean="0"/>
              <a:t>osim</a:t>
            </a:r>
            <a:r>
              <a:rPr lang="en-US" sz="1400" dirty="0" smtClean="0"/>
              <a:t> u </a:t>
            </a:r>
            <a:r>
              <a:rPr lang="en-US" sz="1400" dirty="0" err="1" smtClean="0"/>
              <a:t>slučaju</a:t>
            </a:r>
            <a:r>
              <a:rPr lang="en-US" sz="1400" dirty="0" smtClean="0"/>
              <a:t> </a:t>
            </a:r>
            <a:r>
              <a:rPr lang="en-US" sz="1400" dirty="0" err="1" smtClean="0"/>
              <a:t>ako</a:t>
            </a:r>
            <a:r>
              <a:rPr lang="en-US" sz="1400" dirty="0" smtClean="0"/>
              <a:t> u </a:t>
            </a:r>
            <a:r>
              <a:rPr lang="en-US" sz="1400" dirty="0" err="1" smtClean="0"/>
              <a:t>postupku</a:t>
            </a:r>
            <a:r>
              <a:rPr lang="en-US" sz="1400" dirty="0" smtClean="0"/>
              <a:t> </a:t>
            </a:r>
            <a:r>
              <a:rPr lang="en-US" sz="1400" dirty="0" err="1" smtClean="0"/>
              <a:t>posredovanja</a:t>
            </a:r>
            <a:r>
              <a:rPr lang="en-US" sz="1400" dirty="0" smtClean="0"/>
              <a:t> </a:t>
            </a:r>
            <a:r>
              <a:rPr lang="en-US" sz="1400" dirty="0" err="1" smtClean="0"/>
              <a:t>učestvuje</a:t>
            </a:r>
            <a:r>
              <a:rPr lang="en-US" sz="1400" dirty="0" smtClean="0"/>
              <a:t> </a:t>
            </a:r>
            <a:r>
              <a:rPr lang="en-US" sz="1400" dirty="0" err="1" smtClean="0"/>
              <a:t>više</a:t>
            </a:r>
            <a:r>
              <a:rPr lang="en-US" sz="1400" dirty="0" smtClean="0"/>
              <a:t> </a:t>
            </a:r>
            <a:r>
              <a:rPr lang="en-US" sz="1400" dirty="0" err="1" smtClean="0"/>
              <a:t>strana</a:t>
            </a:r>
            <a:r>
              <a:rPr lang="en-US" sz="1400" dirty="0" smtClean="0"/>
              <a:t>, </a:t>
            </a:r>
            <a:r>
              <a:rPr lang="en-US" sz="1400" dirty="0" err="1" smtClean="0"/>
              <a:t>koje</a:t>
            </a:r>
            <a:r>
              <a:rPr lang="en-US" sz="1400" dirty="0" smtClean="0"/>
              <a:t> </a:t>
            </a:r>
            <a:r>
              <a:rPr lang="en-US" sz="1400" dirty="0" err="1" smtClean="0"/>
              <a:t>nakon</a:t>
            </a:r>
            <a:r>
              <a:rPr lang="en-US" sz="1400" dirty="0" smtClean="0"/>
              <a:t> </a:t>
            </a:r>
            <a:r>
              <a:rPr lang="en-US" sz="1400" dirty="0" err="1" smtClean="0"/>
              <a:t>odustanka</a:t>
            </a:r>
            <a:r>
              <a:rPr lang="en-US" sz="1400" dirty="0" smtClean="0"/>
              <a:t> </a:t>
            </a:r>
            <a:r>
              <a:rPr lang="en-US" sz="1400" dirty="0" err="1" smtClean="0"/>
              <a:t>jedne</a:t>
            </a:r>
            <a:r>
              <a:rPr lang="en-US" sz="1400" dirty="0" smtClean="0"/>
              <a:t> </a:t>
            </a:r>
            <a:r>
              <a:rPr lang="en-US" sz="1400" dirty="0" err="1" smtClean="0"/>
              <a:t>od</a:t>
            </a:r>
            <a:r>
              <a:rPr lang="en-US" sz="1400" dirty="0" smtClean="0"/>
              <a:t> </a:t>
            </a:r>
            <a:r>
              <a:rPr lang="en-US" sz="1400" dirty="0" err="1" smtClean="0"/>
              <a:t>strana</a:t>
            </a:r>
            <a:r>
              <a:rPr lang="en-US" sz="1400" dirty="0" smtClean="0"/>
              <a:t> </a:t>
            </a:r>
            <a:r>
              <a:rPr lang="en-US" sz="1400" dirty="0" err="1" smtClean="0"/>
              <a:t>odluče</a:t>
            </a:r>
            <a:r>
              <a:rPr lang="en-US" sz="1400" dirty="0" smtClean="0"/>
              <a:t> </a:t>
            </a:r>
            <a:r>
              <a:rPr lang="en-US" sz="1400" dirty="0" err="1" smtClean="0"/>
              <a:t>da</a:t>
            </a:r>
            <a:r>
              <a:rPr lang="en-US" sz="1400" dirty="0" smtClean="0"/>
              <a:t> </a:t>
            </a:r>
            <a:r>
              <a:rPr lang="en-US" sz="1400" dirty="0" err="1" smtClean="0"/>
              <a:t>nastave</a:t>
            </a:r>
            <a:r>
              <a:rPr lang="en-US" sz="1400" dirty="0" smtClean="0"/>
              <a:t> </a:t>
            </a:r>
            <a:r>
              <a:rPr lang="en-US" sz="1400" dirty="0" err="1" smtClean="0"/>
              <a:t>postupak</a:t>
            </a:r>
            <a:r>
              <a:rPr lang="en-US" sz="1400" dirty="0" smtClean="0"/>
              <a:t> </a:t>
            </a:r>
            <a:r>
              <a:rPr lang="en-US" sz="1400" dirty="0" err="1" smtClean="0"/>
              <a:t>posredovanja</a:t>
            </a:r>
            <a:r>
              <a:rPr lang="en-US" sz="1400" dirty="0" smtClean="0"/>
              <a:t> (u </a:t>
            </a:r>
            <a:r>
              <a:rPr lang="en-US" sz="1400" dirty="0" err="1" smtClean="0"/>
              <a:t>ovom</a:t>
            </a:r>
            <a:r>
              <a:rPr lang="en-US" sz="1400" dirty="0" smtClean="0"/>
              <a:t> </a:t>
            </a:r>
            <a:r>
              <a:rPr lang="en-US" sz="1400" dirty="0" err="1" smtClean="0"/>
              <a:t>slučaju</a:t>
            </a:r>
            <a:r>
              <a:rPr lang="en-US" sz="1400" dirty="0" smtClean="0"/>
              <a:t> </a:t>
            </a:r>
            <a:r>
              <a:rPr lang="en-US" sz="1400" dirty="0" err="1" smtClean="0"/>
              <a:t>postupak</a:t>
            </a:r>
            <a:r>
              <a:rPr lang="en-US" sz="1400" dirty="0" smtClean="0"/>
              <a:t> se </a:t>
            </a:r>
            <a:r>
              <a:rPr lang="en-US" sz="1400" dirty="0" err="1" smtClean="0"/>
              <a:t>okončava</a:t>
            </a:r>
            <a:r>
              <a:rPr lang="en-US" sz="1400" dirty="0" smtClean="0"/>
              <a:t> </a:t>
            </a:r>
            <a:r>
              <a:rPr lang="en-US" sz="1400" dirty="0" err="1" smtClean="0"/>
              <a:t>uprkos</a:t>
            </a:r>
            <a:r>
              <a:rPr lang="en-US" sz="1400" dirty="0" smtClean="0"/>
              <a:t> </a:t>
            </a:r>
            <a:r>
              <a:rPr lang="en-US" sz="1400" dirty="0" err="1" smtClean="0"/>
              <a:t>volji</a:t>
            </a:r>
            <a:r>
              <a:rPr lang="en-US" sz="1400" dirty="0" smtClean="0"/>
              <a:t> </a:t>
            </a:r>
            <a:r>
              <a:rPr lang="en-US" sz="1400" dirty="0" err="1" smtClean="0"/>
              <a:t>druge</a:t>
            </a:r>
            <a:r>
              <a:rPr lang="en-US" sz="1400" dirty="0" smtClean="0"/>
              <a:t> </a:t>
            </a:r>
            <a:r>
              <a:rPr lang="en-US" sz="1400" dirty="0" err="1" smtClean="0"/>
              <a:t>strane</a:t>
            </a:r>
            <a:r>
              <a:rPr lang="en-US" sz="1400" dirty="0" smtClean="0"/>
              <a:t> </a:t>
            </a:r>
            <a:r>
              <a:rPr lang="en-US" sz="1400" dirty="0" err="1" smtClean="0"/>
              <a:t>da</a:t>
            </a:r>
            <a:r>
              <a:rPr lang="en-US" sz="1400" dirty="0" smtClean="0"/>
              <a:t> se on </a:t>
            </a:r>
            <a:r>
              <a:rPr lang="en-US" sz="1400" dirty="0" err="1" smtClean="0"/>
              <a:t>nastavi</a:t>
            </a:r>
            <a:r>
              <a:rPr lang="en-US" sz="1400" dirty="0" smtClean="0"/>
              <a:t>. </a:t>
            </a:r>
            <a:r>
              <a:rPr lang="en-US" sz="1400" dirty="0" err="1" smtClean="0"/>
              <a:t>Ukoliko</a:t>
            </a:r>
            <a:r>
              <a:rPr lang="en-US" sz="1400" dirty="0" smtClean="0"/>
              <a:t> u </a:t>
            </a:r>
            <a:r>
              <a:rPr lang="en-US" sz="1400" dirty="0" err="1" smtClean="0"/>
              <a:t>postupku</a:t>
            </a:r>
            <a:r>
              <a:rPr lang="en-US" sz="1400" dirty="0" smtClean="0"/>
              <a:t> </a:t>
            </a:r>
            <a:r>
              <a:rPr lang="en-US" sz="1400" dirty="0" err="1" smtClean="0"/>
              <a:t>učestvuje</a:t>
            </a:r>
            <a:r>
              <a:rPr lang="en-US" sz="1400" dirty="0" smtClean="0"/>
              <a:t> </a:t>
            </a:r>
            <a:r>
              <a:rPr lang="en-US" sz="1400" dirty="0" err="1" smtClean="0"/>
              <a:t>više</a:t>
            </a:r>
            <a:r>
              <a:rPr lang="en-US" sz="1400" dirty="0" smtClean="0"/>
              <a:t> </a:t>
            </a:r>
            <a:r>
              <a:rPr lang="en-US" sz="1400" dirty="0" err="1" smtClean="0"/>
              <a:t>strana</a:t>
            </a:r>
            <a:r>
              <a:rPr lang="en-US" sz="1400" dirty="0" smtClean="0"/>
              <a:t>, a </a:t>
            </a:r>
            <a:r>
              <a:rPr lang="en-US" sz="1400" dirty="0" err="1" smtClean="0"/>
              <a:t>jedna</a:t>
            </a:r>
            <a:r>
              <a:rPr lang="en-US" sz="1400" dirty="0" smtClean="0"/>
              <a:t> </a:t>
            </a:r>
            <a:r>
              <a:rPr lang="en-US" sz="1400" dirty="0" err="1" smtClean="0"/>
              <a:t>od</a:t>
            </a:r>
            <a:r>
              <a:rPr lang="en-US" sz="1400" dirty="0" smtClean="0"/>
              <a:t> </a:t>
            </a:r>
            <a:r>
              <a:rPr lang="en-US" sz="1400" dirty="0" err="1" smtClean="0"/>
              <a:t>njih</a:t>
            </a:r>
            <a:r>
              <a:rPr lang="en-US" sz="1400" dirty="0" smtClean="0"/>
              <a:t> </a:t>
            </a:r>
            <a:r>
              <a:rPr lang="en-US" sz="1400" dirty="0" err="1" smtClean="0"/>
              <a:t>odustane</a:t>
            </a:r>
            <a:r>
              <a:rPr lang="en-US" sz="1400" dirty="0" smtClean="0"/>
              <a:t>, </a:t>
            </a:r>
            <a:r>
              <a:rPr lang="en-US" sz="1400" dirty="0" err="1" smtClean="0"/>
              <a:t>ostale</a:t>
            </a:r>
            <a:r>
              <a:rPr lang="en-US" sz="1400" dirty="0" smtClean="0"/>
              <a:t> </a:t>
            </a:r>
            <a:r>
              <a:rPr lang="en-US" sz="1400" dirty="0" err="1" smtClean="0"/>
              <a:t>strane</a:t>
            </a:r>
            <a:r>
              <a:rPr lang="en-US" sz="1400" dirty="0" smtClean="0"/>
              <a:t> u </a:t>
            </a:r>
            <a:r>
              <a:rPr lang="en-US" sz="1400" dirty="0" err="1" smtClean="0"/>
              <a:t>postupku</a:t>
            </a:r>
            <a:r>
              <a:rPr lang="en-US" sz="1400" dirty="0" smtClean="0"/>
              <a:t> </a:t>
            </a:r>
            <a:r>
              <a:rPr lang="en-US" sz="1400" dirty="0" err="1" smtClean="0"/>
              <a:t>će</a:t>
            </a:r>
            <a:r>
              <a:rPr lang="en-US" sz="1400" dirty="0" smtClean="0"/>
              <a:t> </a:t>
            </a:r>
            <a:r>
              <a:rPr lang="en-US" sz="1400" dirty="0" err="1" smtClean="0"/>
              <a:t>odlučiti</a:t>
            </a:r>
            <a:r>
              <a:rPr lang="en-US" sz="1400" dirty="0" smtClean="0"/>
              <a:t> o </a:t>
            </a:r>
            <a:r>
              <a:rPr lang="en-US" sz="1400" dirty="0" err="1" smtClean="0"/>
              <a:t>sudbini</a:t>
            </a:r>
            <a:r>
              <a:rPr lang="en-US" sz="1400" dirty="0" smtClean="0"/>
              <a:t> </a:t>
            </a:r>
            <a:r>
              <a:rPr lang="en-US" sz="1400" dirty="0" err="1" smtClean="0"/>
              <a:t>daljeg</a:t>
            </a:r>
            <a:r>
              <a:rPr lang="en-US" sz="1400" dirty="0" smtClean="0"/>
              <a:t> </a:t>
            </a:r>
            <a:r>
              <a:rPr lang="en-US" sz="1400" dirty="0" err="1" smtClean="0"/>
              <a:t>postupka</a:t>
            </a:r>
            <a:r>
              <a:rPr lang="en-US" sz="1400" dirty="0" smtClean="0"/>
              <a:t>. One </a:t>
            </a:r>
            <a:r>
              <a:rPr lang="en-US" sz="1400" dirty="0" err="1" smtClean="0"/>
              <a:t>ga</a:t>
            </a:r>
            <a:r>
              <a:rPr lang="en-US" sz="1400" dirty="0" smtClean="0"/>
              <a:t> </a:t>
            </a:r>
            <a:r>
              <a:rPr lang="en-US" sz="1400" dirty="0" err="1" smtClean="0"/>
              <a:t>mogu</a:t>
            </a:r>
            <a:r>
              <a:rPr lang="en-US" sz="1400" dirty="0" smtClean="0"/>
              <a:t> </a:t>
            </a:r>
            <a:r>
              <a:rPr lang="en-US" sz="1400" dirty="0" err="1" smtClean="0"/>
              <a:t>nastaviti</a:t>
            </a:r>
            <a:r>
              <a:rPr lang="en-US" sz="1400" dirty="0" smtClean="0"/>
              <a:t> </a:t>
            </a:r>
            <a:r>
              <a:rPr lang="en-US" sz="1400" dirty="0" err="1" smtClean="0"/>
              <a:t>ili</a:t>
            </a:r>
            <a:r>
              <a:rPr lang="en-US" sz="1400" dirty="0" smtClean="0"/>
              <a:t> </a:t>
            </a:r>
            <a:r>
              <a:rPr lang="en-US" sz="1400" dirty="0" err="1" smtClean="0"/>
              <a:t>izjaviti</a:t>
            </a:r>
            <a:r>
              <a:rPr lang="en-US" sz="1400" dirty="0" smtClean="0"/>
              <a:t> </a:t>
            </a:r>
            <a:r>
              <a:rPr lang="en-US" sz="1400" dirty="0" err="1" smtClean="0"/>
              <a:t>da</a:t>
            </a:r>
            <a:r>
              <a:rPr lang="en-US" sz="1400" dirty="0" smtClean="0"/>
              <a:t> </a:t>
            </a:r>
            <a:r>
              <a:rPr lang="en-US" sz="1400" dirty="0" err="1" smtClean="0"/>
              <a:t>i</a:t>
            </a:r>
            <a:r>
              <a:rPr lang="en-US" sz="1400" dirty="0" smtClean="0"/>
              <a:t> one </a:t>
            </a:r>
            <a:r>
              <a:rPr lang="en-US" sz="1400" dirty="0" err="1" smtClean="0"/>
              <a:t>odustaju</a:t>
            </a:r>
            <a:r>
              <a:rPr lang="en-US" sz="1400" dirty="0" smtClean="0"/>
              <a:t> </a:t>
            </a:r>
            <a:r>
              <a:rPr lang="en-US" sz="1400" dirty="0" err="1" smtClean="0"/>
              <a:t>od</a:t>
            </a:r>
            <a:r>
              <a:rPr lang="en-US" sz="1400" dirty="0" smtClean="0"/>
              <a:t> </a:t>
            </a:r>
            <a:r>
              <a:rPr lang="en-US" sz="1400" dirty="0" err="1" smtClean="0"/>
              <a:t>njega</a:t>
            </a:r>
            <a:r>
              <a:rPr lang="en-US" sz="1400" dirty="0" smtClean="0"/>
              <a:t>. </a:t>
            </a:r>
            <a:r>
              <a:rPr lang="en-US" sz="1400" dirty="0" err="1" smtClean="0"/>
              <a:t>Svaka</a:t>
            </a:r>
            <a:r>
              <a:rPr lang="en-US" sz="1400" dirty="0" smtClean="0"/>
              <a:t> </a:t>
            </a:r>
            <a:r>
              <a:rPr lang="en-US" sz="1400" dirty="0" err="1" smtClean="0"/>
              <a:t>strana</a:t>
            </a:r>
            <a:r>
              <a:rPr lang="en-US" sz="1400" dirty="0" smtClean="0"/>
              <a:t> </a:t>
            </a:r>
            <a:r>
              <a:rPr lang="en-US" sz="1400" dirty="0" err="1" smtClean="0"/>
              <a:t>dakle</a:t>
            </a:r>
            <a:r>
              <a:rPr lang="en-US" sz="1400" dirty="0" smtClean="0"/>
              <a:t>, </a:t>
            </a:r>
            <a:r>
              <a:rPr lang="en-US" sz="1400" dirty="0" err="1" smtClean="0"/>
              <a:t>može</a:t>
            </a:r>
            <a:r>
              <a:rPr lang="en-US" sz="1400" dirty="0" smtClean="0"/>
              <a:t> </a:t>
            </a:r>
            <a:r>
              <a:rPr lang="en-US" sz="1400" dirty="0" err="1" smtClean="0"/>
              <a:t>izaći</a:t>
            </a:r>
            <a:r>
              <a:rPr lang="en-US" sz="1400" dirty="0" smtClean="0"/>
              <a:t> </a:t>
            </a:r>
            <a:r>
              <a:rPr lang="en-US" sz="1400" dirty="0" err="1" smtClean="0"/>
              <a:t>iz</a:t>
            </a:r>
            <a:r>
              <a:rPr lang="en-US" sz="1400" dirty="0" smtClean="0"/>
              <a:t> </a:t>
            </a:r>
            <a:r>
              <a:rPr lang="en-US" sz="1400" dirty="0" err="1" smtClean="0"/>
              <a:t>postupka</a:t>
            </a:r>
            <a:r>
              <a:rPr lang="en-US" sz="1400" dirty="0" smtClean="0"/>
              <a:t> </a:t>
            </a:r>
            <a:r>
              <a:rPr lang="en-US" sz="1400" dirty="0" err="1" smtClean="0"/>
              <a:t>medijacije</a:t>
            </a:r>
            <a:r>
              <a:rPr lang="en-US" sz="1400" dirty="0" smtClean="0"/>
              <a:t> </a:t>
            </a:r>
            <a:r>
              <a:rPr lang="en-US" sz="1400" dirty="0" err="1" smtClean="0"/>
              <a:t>i</a:t>
            </a:r>
            <a:r>
              <a:rPr lang="en-US" sz="1400" dirty="0" smtClean="0"/>
              <a:t> </a:t>
            </a:r>
            <a:r>
              <a:rPr lang="en-US" sz="1400" dirty="0" err="1" smtClean="0"/>
              <a:t>generalno</a:t>
            </a:r>
            <a:r>
              <a:rPr lang="en-US" sz="1400" dirty="0" smtClean="0"/>
              <a:t>, </a:t>
            </a:r>
            <a:r>
              <a:rPr lang="en-US" sz="1400" dirty="0" err="1" smtClean="0"/>
              <a:t>od</a:t>
            </a:r>
            <a:r>
              <a:rPr lang="en-US" sz="1400" dirty="0" smtClean="0"/>
              <a:t> </a:t>
            </a:r>
            <a:r>
              <a:rPr lang="en-US" sz="1400" dirty="0" err="1" smtClean="0"/>
              <a:t>nje</a:t>
            </a:r>
            <a:r>
              <a:rPr lang="en-US" sz="1400" dirty="0" smtClean="0"/>
              <a:t> se ne </a:t>
            </a:r>
            <a:r>
              <a:rPr lang="en-US" sz="1400" dirty="0" err="1" smtClean="0"/>
              <a:t>traži</a:t>
            </a:r>
            <a:r>
              <a:rPr lang="en-US" sz="1400" dirty="0" smtClean="0"/>
              <a:t> </a:t>
            </a:r>
            <a:r>
              <a:rPr lang="en-US" sz="1400" dirty="0" err="1" smtClean="0"/>
              <a:t>bilo</a:t>
            </a:r>
            <a:r>
              <a:rPr lang="en-US" sz="1400" dirty="0" smtClean="0"/>
              <a:t> </a:t>
            </a:r>
            <a:r>
              <a:rPr lang="en-US" sz="1400" dirty="0" err="1" smtClean="0"/>
              <a:t>kakvo</a:t>
            </a:r>
            <a:r>
              <a:rPr lang="en-US" sz="1400" dirty="0" smtClean="0"/>
              <a:t> </a:t>
            </a:r>
            <a:r>
              <a:rPr lang="en-US" sz="1400" dirty="0" err="1" smtClean="0"/>
              <a:t>objašnjenje</a:t>
            </a:r>
            <a:r>
              <a:rPr lang="en-US" sz="1400" dirty="0" smtClean="0"/>
              <a:t>, </a:t>
            </a:r>
            <a:r>
              <a:rPr lang="en-US" sz="1400" dirty="0" err="1" smtClean="0"/>
              <a:t>niti</a:t>
            </a:r>
            <a:r>
              <a:rPr lang="en-US" sz="1400" dirty="0" smtClean="0"/>
              <a:t> </a:t>
            </a:r>
            <a:r>
              <a:rPr lang="en-US" sz="1400" dirty="0" err="1" smtClean="0"/>
              <a:t>određuje</a:t>
            </a:r>
            <a:r>
              <a:rPr lang="en-US" sz="1400" dirty="0" smtClean="0"/>
              <a:t> </a:t>
            </a:r>
            <a:r>
              <a:rPr lang="en-US" sz="1400" dirty="0" err="1" smtClean="0"/>
              <a:t>bilo</a:t>
            </a:r>
            <a:r>
              <a:rPr lang="en-US" sz="1400" dirty="0" smtClean="0"/>
              <a:t> </a:t>
            </a:r>
            <a:r>
              <a:rPr lang="en-US" sz="1400" dirty="0" err="1" smtClean="0"/>
              <a:t>kakva</a:t>
            </a:r>
            <a:r>
              <a:rPr lang="en-US" sz="1400" dirty="0" smtClean="0"/>
              <a:t> forma </a:t>
            </a:r>
            <a:r>
              <a:rPr lang="en-US" sz="1400" dirty="0" err="1" smtClean="0"/>
              <a:t>njene</a:t>
            </a:r>
            <a:r>
              <a:rPr lang="en-US" sz="1400" dirty="0" smtClean="0"/>
              <a:t> </a:t>
            </a:r>
            <a:r>
              <a:rPr lang="en-US" sz="1400" dirty="0" err="1" smtClean="0"/>
              <a:t>izjave</a:t>
            </a:r>
            <a:r>
              <a:rPr lang="en-US" sz="1400" dirty="0" smtClean="0"/>
              <a:t> </a:t>
            </a:r>
            <a:r>
              <a:rPr lang="en-US" sz="1400" dirty="0" err="1" smtClean="0"/>
              <a:t>da</a:t>
            </a:r>
            <a:r>
              <a:rPr lang="en-US" sz="1400" dirty="0" smtClean="0"/>
              <a:t> </a:t>
            </a:r>
            <a:r>
              <a:rPr lang="en-US" sz="1400" dirty="0" err="1" smtClean="0"/>
              <a:t>odustaje</a:t>
            </a:r>
            <a:r>
              <a:rPr lang="en-US" sz="1400" dirty="0" smtClean="0"/>
              <a:t> </a:t>
            </a:r>
            <a:r>
              <a:rPr lang="en-US" sz="1400" dirty="0" err="1" smtClean="0"/>
              <a:t>od</a:t>
            </a:r>
            <a:r>
              <a:rPr lang="en-US" sz="1400" dirty="0" smtClean="0"/>
              <a:t> </a:t>
            </a:r>
            <a:r>
              <a:rPr lang="en-US" sz="1400" dirty="0" err="1" smtClean="0"/>
              <a:t>daljeg</a:t>
            </a:r>
            <a:r>
              <a:rPr lang="en-US" sz="1400" dirty="0" smtClean="0"/>
              <a:t> </a:t>
            </a:r>
            <a:r>
              <a:rPr lang="en-US" sz="1400" dirty="0" err="1" smtClean="0"/>
              <a:t>vođenja</a:t>
            </a:r>
            <a:r>
              <a:rPr lang="en-US" sz="1400" dirty="0" smtClean="0"/>
              <a:t> </a:t>
            </a:r>
            <a:r>
              <a:rPr lang="en-US" sz="1400" dirty="0" err="1" smtClean="0"/>
              <a:t>postupka</a:t>
            </a:r>
            <a:r>
              <a:rPr lang="en-US" sz="1400" dirty="0" smtClean="0"/>
              <a:t>); </a:t>
            </a:r>
            <a:endParaRPr lang="sr-Latn-CS" sz="1400" dirty="0" smtClean="0"/>
          </a:p>
          <a:p>
            <a:r>
              <a:rPr lang="en-US" sz="1400" dirty="0" smtClean="0"/>
              <a:t>3) </a:t>
            </a:r>
            <a:r>
              <a:rPr lang="en-US" sz="1400" dirty="0" err="1" smtClean="0"/>
              <a:t>protekom</a:t>
            </a:r>
            <a:r>
              <a:rPr lang="en-US" sz="1400" dirty="0" smtClean="0"/>
              <a:t> </a:t>
            </a:r>
            <a:r>
              <a:rPr lang="en-US" sz="1400" dirty="0" err="1" smtClean="0"/>
              <a:t>roka</a:t>
            </a:r>
            <a:r>
              <a:rPr lang="en-US" sz="1400" dirty="0" smtClean="0"/>
              <a:t> </a:t>
            </a:r>
            <a:r>
              <a:rPr lang="en-US" sz="1400" dirty="0" err="1" smtClean="0"/>
              <a:t>od</a:t>
            </a:r>
            <a:r>
              <a:rPr lang="en-US" sz="1400" dirty="0" smtClean="0"/>
              <a:t> 60 </a:t>
            </a:r>
            <a:r>
              <a:rPr lang="en-US" sz="1400" dirty="0" err="1" smtClean="0"/>
              <a:t>dana</a:t>
            </a:r>
            <a:r>
              <a:rPr lang="en-US" sz="1400" dirty="0" smtClean="0"/>
              <a:t> </a:t>
            </a:r>
            <a:r>
              <a:rPr lang="en-US" sz="1400" dirty="0" err="1" smtClean="0"/>
              <a:t>od</a:t>
            </a:r>
            <a:r>
              <a:rPr lang="en-US" sz="1400" dirty="0" smtClean="0"/>
              <a:t> </a:t>
            </a:r>
            <a:r>
              <a:rPr lang="en-US" sz="1400" dirty="0" err="1" smtClean="0"/>
              <a:t>dana</a:t>
            </a:r>
            <a:r>
              <a:rPr lang="en-US" sz="1400" dirty="0" smtClean="0"/>
              <a:t> </a:t>
            </a:r>
            <a:r>
              <a:rPr lang="en-US" sz="1400" dirty="0" err="1" smtClean="0"/>
              <a:t>zaključenja</a:t>
            </a:r>
            <a:r>
              <a:rPr lang="en-US" sz="1400" dirty="0" smtClean="0"/>
              <a:t> </a:t>
            </a:r>
            <a:r>
              <a:rPr lang="en-US" sz="1400" dirty="0" err="1" smtClean="0"/>
              <a:t>sporazuma</a:t>
            </a:r>
            <a:r>
              <a:rPr lang="en-US" sz="1400" dirty="0" smtClean="0"/>
              <a:t> o </a:t>
            </a:r>
            <a:r>
              <a:rPr lang="en-US" sz="1400" dirty="0" err="1" smtClean="0"/>
              <a:t>pristupanju</a:t>
            </a:r>
            <a:r>
              <a:rPr lang="en-US" sz="1400" dirty="0" smtClean="0"/>
              <a:t> </a:t>
            </a:r>
            <a:r>
              <a:rPr lang="en-US" sz="1400" dirty="0" err="1" smtClean="0"/>
              <a:t>posredovanju</a:t>
            </a:r>
            <a:r>
              <a:rPr lang="en-US" sz="1400" dirty="0" smtClean="0"/>
              <a:t>, </a:t>
            </a:r>
            <a:r>
              <a:rPr lang="en-US" sz="1400" dirty="0" err="1" smtClean="0"/>
              <a:t>osim</a:t>
            </a:r>
            <a:r>
              <a:rPr lang="en-US" sz="1400" dirty="0" smtClean="0"/>
              <a:t> </a:t>
            </a:r>
            <a:r>
              <a:rPr lang="en-US" sz="1400" dirty="0" err="1" smtClean="0"/>
              <a:t>ukoliko</a:t>
            </a:r>
            <a:r>
              <a:rPr lang="en-US" sz="1400" dirty="0" smtClean="0"/>
              <a:t> se </a:t>
            </a:r>
            <a:r>
              <a:rPr lang="en-US" sz="1400" dirty="0" err="1" smtClean="0"/>
              <a:t>strane</a:t>
            </a:r>
            <a:r>
              <a:rPr lang="en-US" sz="1400" dirty="0" smtClean="0"/>
              <a:t> ne </a:t>
            </a:r>
            <a:r>
              <a:rPr lang="en-US" sz="1400" dirty="0" err="1" smtClean="0"/>
              <a:t>sporazumeju</a:t>
            </a:r>
            <a:r>
              <a:rPr lang="en-US" sz="1400" dirty="0" smtClean="0"/>
              <a:t> </a:t>
            </a:r>
            <a:r>
              <a:rPr lang="en-US" sz="1400" dirty="0" err="1" smtClean="0"/>
              <a:t>drugačije</a:t>
            </a:r>
            <a:r>
              <a:rPr lang="en-US" sz="1400" dirty="0" smtClean="0"/>
              <a:t> (</a:t>
            </a:r>
            <a:r>
              <a:rPr lang="en-US" sz="1400" dirty="0" err="1" smtClean="0"/>
              <a:t>jasno</a:t>
            </a:r>
            <a:r>
              <a:rPr lang="en-US" sz="1400" dirty="0" smtClean="0"/>
              <a:t> je </a:t>
            </a:r>
            <a:r>
              <a:rPr lang="en-US" sz="1400" dirty="0" err="1" smtClean="0"/>
              <a:t>da</a:t>
            </a:r>
            <a:r>
              <a:rPr lang="en-US" sz="1400" dirty="0" smtClean="0"/>
              <a:t> je </a:t>
            </a:r>
            <a:r>
              <a:rPr lang="en-US" sz="1400" dirty="0" err="1" smtClean="0"/>
              <a:t>medijacija</a:t>
            </a:r>
            <a:r>
              <a:rPr lang="en-US" sz="1400" dirty="0" smtClean="0"/>
              <a:t> </a:t>
            </a:r>
            <a:r>
              <a:rPr lang="en-US" sz="1400" dirty="0" err="1" smtClean="0"/>
              <a:t>viđena</a:t>
            </a:r>
            <a:r>
              <a:rPr lang="en-US" sz="1400" dirty="0" smtClean="0"/>
              <a:t> </a:t>
            </a:r>
            <a:r>
              <a:rPr lang="en-US" sz="1400" dirty="0" err="1" smtClean="0"/>
              <a:t>kao</a:t>
            </a:r>
            <a:r>
              <a:rPr lang="en-US" sz="1400" dirty="0" smtClean="0"/>
              <a:t> </a:t>
            </a:r>
            <a:r>
              <a:rPr lang="en-US" sz="1400" dirty="0" err="1" smtClean="0"/>
              <a:t>brz</a:t>
            </a:r>
            <a:r>
              <a:rPr lang="en-US" sz="1400" dirty="0" smtClean="0"/>
              <a:t> </a:t>
            </a:r>
            <a:r>
              <a:rPr lang="en-US" sz="1400" dirty="0" err="1" smtClean="0"/>
              <a:t>i</a:t>
            </a:r>
            <a:r>
              <a:rPr lang="en-US" sz="1400" dirty="0" smtClean="0"/>
              <a:t> </a:t>
            </a:r>
            <a:r>
              <a:rPr lang="en-US" sz="1400" dirty="0" err="1" smtClean="0"/>
              <a:t>efikasan</a:t>
            </a:r>
            <a:r>
              <a:rPr lang="en-US" sz="1400" dirty="0" smtClean="0"/>
              <a:t> </a:t>
            </a:r>
            <a:r>
              <a:rPr lang="en-US" sz="1400" dirty="0" err="1" smtClean="0"/>
              <a:t>način</a:t>
            </a:r>
            <a:r>
              <a:rPr lang="en-US" sz="1400" dirty="0" smtClean="0"/>
              <a:t> </a:t>
            </a:r>
            <a:r>
              <a:rPr lang="en-US" sz="1400" dirty="0" err="1" smtClean="0"/>
              <a:t>rešavanja</a:t>
            </a:r>
            <a:r>
              <a:rPr lang="en-US" sz="1400" dirty="0" smtClean="0"/>
              <a:t> </a:t>
            </a:r>
            <a:r>
              <a:rPr lang="en-US" sz="1400" dirty="0" err="1" smtClean="0"/>
              <a:t>sporova</a:t>
            </a:r>
            <a:r>
              <a:rPr lang="en-US" sz="1400" dirty="0" smtClean="0"/>
              <a:t> pa je u tom </a:t>
            </a:r>
            <a:r>
              <a:rPr lang="en-US" sz="1400" dirty="0" err="1" smtClean="0"/>
              <a:t>smislu</a:t>
            </a:r>
            <a:r>
              <a:rPr lang="en-US" sz="1400" dirty="0" smtClean="0"/>
              <a:t> </a:t>
            </a:r>
            <a:r>
              <a:rPr lang="en-US" sz="1400" dirty="0" err="1" smtClean="0"/>
              <a:t>i</a:t>
            </a:r>
            <a:r>
              <a:rPr lang="en-US" sz="1400" dirty="0" smtClean="0"/>
              <a:t> </a:t>
            </a:r>
            <a:r>
              <a:rPr lang="en-US" sz="1400" dirty="0" err="1" smtClean="0"/>
              <a:t>postavljen</a:t>
            </a:r>
            <a:r>
              <a:rPr lang="en-US" sz="1400" dirty="0" smtClean="0"/>
              <a:t> </a:t>
            </a:r>
            <a:r>
              <a:rPr lang="en-US" sz="1400" dirty="0" err="1" smtClean="0"/>
              <a:t>vremenski</a:t>
            </a:r>
            <a:r>
              <a:rPr lang="en-US" sz="1400" dirty="0" smtClean="0"/>
              <a:t> </a:t>
            </a:r>
            <a:r>
              <a:rPr lang="en-US" sz="1400" dirty="0" err="1" smtClean="0"/>
              <a:t>okvir</a:t>
            </a:r>
            <a:r>
              <a:rPr lang="en-US" sz="1400" dirty="0" smtClean="0"/>
              <a:t> u </a:t>
            </a:r>
            <a:r>
              <a:rPr lang="en-US" sz="1400" dirty="0" err="1" smtClean="0"/>
              <a:t>kome</a:t>
            </a:r>
            <a:r>
              <a:rPr lang="en-US" sz="1400" dirty="0" smtClean="0"/>
              <a:t> bi </a:t>
            </a:r>
            <a:r>
              <a:rPr lang="en-US" sz="1400" dirty="0" err="1" smtClean="0"/>
              <a:t>bilo</a:t>
            </a:r>
            <a:r>
              <a:rPr lang="en-US" sz="1400" dirty="0" smtClean="0"/>
              <a:t> </a:t>
            </a:r>
            <a:r>
              <a:rPr lang="en-US" sz="1400" dirty="0" err="1" smtClean="0"/>
              <a:t>razumno</a:t>
            </a:r>
            <a:r>
              <a:rPr lang="en-US" sz="1400" dirty="0" smtClean="0"/>
              <a:t> </a:t>
            </a:r>
            <a:r>
              <a:rPr lang="en-US" sz="1400" dirty="0" err="1" smtClean="0"/>
              <a:t>doći</a:t>
            </a:r>
            <a:r>
              <a:rPr lang="en-US" sz="1400" dirty="0" smtClean="0"/>
              <a:t> do </a:t>
            </a:r>
            <a:r>
              <a:rPr lang="en-US" sz="1400" dirty="0" err="1" smtClean="0"/>
              <a:t>rešenja</a:t>
            </a:r>
            <a:r>
              <a:rPr lang="en-US" sz="1400" dirty="0" smtClean="0"/>
              <a:t> </a:t>
            </a:r>
            <a:r>
              <a:rPr lang="en-US" sz="1400" dirty="0" err="1" smtClean="0"/>
              <a:t>spora</a:t>
            </a:r>
            <a:r>
              <a:rPr lang="en-US" sz="1400" dirty="0" smtClean="0"/>
              <a:t>. </a:t>
            </a:r>
            <a:r>
              <a:rPr lang="en-US" sz="1400" dirty="0" err="1" smtClean="0"/>
              <a:t>Ukoliko</a:t>
            </a:r>
            <a:r>
              <a:rPr lang="en-US" sz="1400" dirty="0" smtClean="0"/>
              <a:t> se to ne </a:t>
            </a:r>
            <a:r>
              <a:rPr lang="en-US" sz="1400" dirty="0" err="1" smtClean="0"/>
              <a:t>postigne</a:t>
            </a:r>
            <a:r>
              <a:rPr lang="en-US" sz="1400" dirty="0" smtClean="0"/>
              <a:t>, </a:t>
            </a:r>
            <a:r>
              <a:rPr lang="en-US" sz="1400" dirty="0" err="1" smtClean="0"/>
              <a:t>postupak</a:t>
            </a:r>
            <a:r>
              <a:rPr lang="en-US" sz="1400" dirty="0" smtClean="0"/>
              <a:t> se </a:t>
            </a:r>
            <a:r>
              <a:rPr lang="en-US" sz="1400" dirty="0" err="1" smtClean="0"/>
              <a:t>okončava</a:t>
            </a:r>
            <a:r>
              <a:rPr lang="en-US" sz="1400" dirty="0" smtClean="0"/>
              <a:t>. </a:t>
            </a:r>
            <a:r>
              <a:rPr lang="en-US" sz="1400" dirty="0" err="1" smtClean="0"/>
              <a:t>Zakon</a:t>
            </a:r>
            <a:r>
              <a:rPr lang="en-US" sz="1400" dirty="0" smtClean="0"/>
              <a:t> ne </a:t>
            </a:r>
            <a:r>
              <a:rPr lang="en-US" sz="1400" dirty="0" err="1" smtClean="0"/>
              <a:t>precizira</a:t>
            </a:r>
            <a:r>
              <a:rPr lang="en-US" sz="1400" dirty="0" smtClean="0"/>
              <a:t> </a:t>
            </a:r>
            <a:r>
              <a:rPr lang="en-US" sz="1400" dirty="0" err="1" smtClean="0"/>
              <a:t>ko</a:t>
            </a:r>
            <a:r>
              <a:rPr lang="en-US" sz="1400" dirty="0" smtClean="0"/>
              <a:t> </a:t>
            </a:r>
            <a:r>
              <a:rPr lang="en-US" sz="1400" dirty="0" err="1" smtClean="0"/>
              <a:t>treba</a:t>
            </a:r>
            <a:r>
              <a:rPr lang="en-US" sz="1400" dirty="0" smtClean="0"/>
              <a:t> </a:t>
            </a:r>
            <a:r>
              <a:rPr lang="en-US" sz="1400" dirty="0" err="1" smtClean="0"/>
              <a:t>da</a:t>
            </a:r>
            <a:r>
              <a:rPr lang="en-US" sz="1400" dirty="0" smtClean="0"/>
              <a:t> </a:t>
            </a:r>
            <a:r>
              <a:rPr lang="en-US" sz="1400" dirty="0" err="1" smtClean="0"/>
              <a:t>saopšti</a:t>
            </a:r>
            <a:r>
              <a:rPr lang="en-US" sz="1400" dirty="0" smtClean="0"/>
              <a:t> </a:t>
            </a:r>
            <a:r>
              <a:rPr lang="en-US" sz="1400" dirty="0" err="1" smtClean="0"/>
              <a:t>okončanje</a:t>
            </a:r>
            <a:r>
              <a:rPr lang="en-US" sz="1400" dirty="0" smtClean="0"/>
              <a:t> </a:t>
            </a:r>
            <a:r>
              <a:rPr lang="en-US" sz="1400" dirty="0" err="1" smtClean="0"/>
              <a:t>postupka</a:t>
            </a:r>
            <a:r>
              <a:rPr lang="en-US" sz="1400" dirty="0" smtClean="0"/>
              <a:t>, pa </a:t>
            </a:r>
            <a:r>
              <a:rPr lang="en-US" sz="1400" dirty="0" err="1" smtClean="0"/>
              <a:t>na</a:t>
            </a:r>
            <a:r>
              <a:rPr lang="en-US" sz="1400" dirty="0" smtClean="0"/>
              <a:t> </a:t>
            </a:r>
            <a:r>
              <a:rPr lang="en-US" sz="1400" dirty="0" err="1" smtClean="0"/>
              <a:t>tu</a:t>
            </a:r>
            <a:r>
              <a:rPr lang="en-US" sz="1400" dirty="0" smtClean="0"/>
              <a:t> </a:t>
            </a:r>
            <a:r>
              <a:rPr lang="en-US" sz="1400" dirty="0" err="1" smtClean="0"/>
              <a:t>činjenicu</a:t>
            </a:r>
            <a:r>
              <a:rPr lang="en-US" sz="1400" dirty="0" smtClean="0"/>
              <a:t> </a:t>
            </a:r>
            <a:r>
              <a:rPr lang="en-US" sz="1400" dirty="0" err="1" smtClean="0"/>
              <a:t>mogu</a:t>
            </a:r>
            <a:r>
              <a:rPr lang="en-US" sz="1400" dirty="0" smtClean="0"/>
              <a:t> </a:t>
            </a:r>
            <a:r>
              <a:rPr lang="en-US" sz="1400" dirty="0" err="1" smtClean="0"/>
              <a:t>ukazati</a:t>
            </a:r>
            <a:r>
              <a:rPr lang="en-US" sz="1400" dirty="0" smtClean="0"/>
              <a:t> </a:t>
            </a:r>
            <a:r>
              <a:rPr lang="en-US" sz="1400" dirty="0" err="1" smtClean="0"/>
              <a:t>kako</a:t>
            </a:r>
            <a:r>
              <a:rPr lang="en-US" sz="1400" dirty="0" smtClean="0"/>
              <a:t> </a:t>
            </a:r>
            <a:r>
              <a:rPr lang="en-US" sz="1400" dirty="0" err="1" smtClean="0"/>
              <a:t>stranke</a:t>
            </a:r>
            <a:r>
              <a:rPr lang="en-US" sz="1400" dirty="0" smtClean="0"/>
              <a:t>, </a:t>
            </a:r>
            <a:r>
              <a:rPr lang="en-US" sz="1400" dirty="0" err="1" smtClean="0"/>
              <a:t>tako</a:t>
            </a:r>
            <a:r>
              <a:rPr lang="en-US" sz="1400" dirty="0" smtClean="0"/>
              <a:t> </a:t>
            </a:r>
            <a:r>
              <a:rPr lang="en-US" sz="1400" dirty="0" err="1" smtClean="0"/>
              <a:t>i</a:t>
            </a:r>
            <a:r>
              <a:rPr lang="en-US" sz="1400" dirty="0" smtClean="0"/>
              <a:t> </a:t>
            </a:r>
            <a:r>
              <a:rPr lang="en-US" sz="1400" dirty="0" err="1" smtClean="0"/>
              <a:t>medijator</a:t>
            </a:r>
            <a:r>
              <a:rPr lang="en-US" sz="1400" dirty="0" smtClean="0"/>
              <a:t>).</a:t>
            </a:r>
            <a:endParaRPr lang="sr-Latn-CS" sz="1400" dirty="0" smtClean="0"/>
          </a:p>
          <a:p>
            <a:endParaRPr lang="sr-Latn-CS" sz="14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Okončanje postupka medijacije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b="1" i="1" dirty="0" err="1" smtClean="0">
                <a:solidFill>
                  <a:srgbClr val="FF0000"/>
                </a:solidFill>
              </a:rPr>
              <a:t>Uspešna</a:t>
            </a:r>
            <a:r>
              <a:rPr lang="en-US" i="1" dirty="0" smtClean="0"/>
              <a:t> </a:t>
            </a:r>
            <a:r>
              <a:rPr lang="en-US" dirty="0" err="1" smtClean="0"/>
              <a:t>medijacija</a:t>
            </a:r>
            <a:r>
              <a:rPr lang="en-US" dirty="0" smtClean="0"/>
              <a:t> se </a:t>
            </a:r>
            <a:r>
              <a:rPr lang="en-US" dirty="0" err="1" smtClean="0"/>
              <a:t>okončava</a:t>
            </a:r>
            <a:r>
              <a:rPr lang="en-US" dirty="0" smtClean="0"/>
              <a:t> </a:t>
            </a:r>
            <a:r>
              <a:rPr lang="en-US" dirty="0" err="1" smtClean="0"/>
              <a:t>zaključenjem</a:t>
            </a:r>
            <a:r>
              <a:rPr lang="en-US" dirty="0" smtClean="0"/>
              <a:t> </a:t>
            </a:r>
            <a:r>
              <a:rPr lang="en-US" dirty="0" err="1" smtClean="0"/>
              <a:t>sporazuma</a:t>
            </a:r>
            <a:r>
              <a:rPr lang="en-US" dirty="0" smtClean="0"/>
              <a:t> o </a:t>
            </a:r>
            <a:r>
              <a:rPr lang="en-US" dirty="0" err="1" smtClean="0"/>
              <a:t>rešavanju</a:t>
            </a:r>
            <a:r>
              <a:rPr lang="en-US" dirty="0" smtClean="0"/>
              <a:t> </a:t>
            </a:r>
            <a:r>
              <a:rPr lang="en-US" dirty="0" err="1" smtClean="0"/>
              <a:t>spora</a:t>
            </a:r>
            <a:r>
              <a:rPr lang="en-US" dirty="0" smtClean="0"/>
              <a:t> (čl.24.st.1.t.1.Zakona). </a:t>
            </a:r>
            <a:r>
              <a:rPr lang="en-US" dirty="0" err="1" smtClean="0"/>
              <a:t>Sporazumom</a:t>
            </a:r>
            <a:r>
              <a:rPr lang="en-US" dirty="0" smtClean="0"/>
              <a:t> se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rešiti</a:t>
            </a:r>
            <a:r>
              <a:rPr lang="en-US" dirty="0" smtClean="0"/>
              <a:t> </a:t>
            </a:r>
            <a:r>
              <a:rPr lang="en-US" dirty="0" err="1" smtClean="0"/>
              <a:t>sva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deo</a:t>
            </a:r>
            <a:r>
              <a:rPr lang="en-US" dirty="0" smtClean="0"/>
              <a:t> </a:t>
            </a:r>
            <a:r>
              <a:rPr lang="en-US" dirty="0" err="1" smtClean="0"/>
              <a:t>spornih</a:t>
            </a:r>
            <a:r>
              <a:rPr lang="en-US" dirty="0" smtClean="0"/>
              <a:t> </a:t>
            </a:r>
            <a:r>
              <a:rPr lang="en-US" dirty="0" err="1" smtClean="0"/>
              <a:t>pitanja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on se, </a:t>
            </a:r>
            <a:r>
              <a:rPr lang="en-US" dirty="0" err="1" smtClean="0"/>
              <a:t>osim</a:t>
            </a:r>
            <a:r>
              <a:rPr lang="en-US" dirty="0" smtClean="0"/>
              <a:t> u </a:t>
            </a:r>
            <a:r>
              <a:rPr lang="en-US" dirty="0" err="1" smtClean="0"/>
              <a:t>slučaju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stranke</a:t>
            </a:r>
            <a:r>
              <a:rPr lang="en-US" dirty="0" smtClean="0"/>
              <a:t> </a:t>
            </a:r>
            <a:r>
              <a:rPr lang="en-US" dirty="0" err="1" smtClean="0"/>
              <a:t>drugačije</a:t>
            </a:r>
            <a:r>
              <a:rPr lang="en-US" dirty="0" smtClean="0"/>
              <a:t> </a:t>
            </a:r>
            <a:r>
              <a:rPr lang="en-US" dirty="0" err="1" smtClean="0"/>
              <a:t>predvidele</a:t>
            </a:r>
            <a:r>
              <a:rPr lang="en-US" dirty="0" smtClean="0"/>
              <a:t>, </a:t>
            </a:r>
            <a:r>
              <a:rPr lang="en-US" dirty="0" err="1" smtClean="0"/>
              <a:t>odnosi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predmet</a:t>
            </a:r>
            <a:r>
              <a:rPr lang="en-US" dirty="0" smtClean="0"/>
              <a:t> </a:t>
            </a:r>
            <a:r>
              <a:rPr lang="en-US" dirty="0" err="1" smtClean="0"/>
              <a:t>spora</a:t>
            </a:r>
            <a:r>
              <a:rPr lang="en-US" dirty="0" smtClean="0"/>
              <a:t>, a ne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pitanja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njim</a:t>
            </a:r>
            <a:r>
              <a:rPr lang="en-US" dirty="0" smtClean="0"/>
              <a:t> </a:t>
            </a:r>
            <a:r>
              <a:rPr lang="en-US" dirty="0" err="1" smtClean="0"/>
              <a:t>povezana</a:t>
            </a:r>
            <a:r>
              <a:rPr lang="en-US" dirty="0" smtClean="0"/>
              <a:t>.</a:t>
            </a:r>
            <a:endParaRPr lang="sr-Latn-CS" dirty="0" smtClean="0"/>
          </a:p>
          <a:p>
            <a:pPr algn="just">
              <a:buNone/>
            </a:pPr>
            <a:endParaRPr lang="sr-Latn-CS" dirty="0" smtClean="0"/>
          </a:p>
          <a:p>
            <a:pPr algn="just"/>
            <a:endParaRPr lang="sr-Latn-C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Sporazum</a:t>
            </a:r>
            <a:r>
              <a:rPr lang="en-US" b="1" dirty="0" smtClean="0"/>
              <a:t> </a:t>
            </a:r>
            <a:r>
              <a:rPr lang="en-US" b="1" dirty="0" err="1" smtClean="0"/>
              <a:t>postignut</a:t>
            </a:r>
            <a:r>
              <a:rPr lang="en-US" b="1" dirty="0" smtClean="0"/>
              <a:t> u </a:t>
            </a:r>
            <a:r>
              <a:rPr lang="en-US" b="1" dirty="0" err="1" smtClean="0"/>
              <a:t>postupku</a:t>
            </a:r>
            <a:r>
              <a:rPr lang="en-US" b="1" dirty="0" smtClean="0"/>
              <a:t> </a:t>
            </a:r>
            <a:r>
              <a:rPr lang="en-US" b="1" dirty="0" err="1" smtClean="0"/>
              <a:t>medijacije</a:t>
            </a:r>
            <a:r>
              <a:rPr lang="sr-Latn-CS" dirty="0" smtClean="0"/>
              <a:t/>
            </a:r>
            <a:br>
              <a:rPr lang="sr-Latn-CS" dirty="0" smtClean="0"/>
            </a:b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57158" y="1214422"/>
            <a:ext cx="7467600" cy="4873752"/>
          </a:xfrm>
        </p:spPr>
        <p:txBody>
          <a:bodyPr>
            <a:noAutofit/>
          </a:bodyPr>
          <a:lstStyle/>
          <a:p>
            <a:pPr algn="just"/>
            <a:r>
              <a:rPr lang="en-US" sz="1600" dirty="0" err="1" smtClean="0"/>
              <a:t>Sporazum</a:t>
            </a:r>
            <a:r>
              <a:rPr lang="en-US" sz="1600" dirty="0" smtClean="0"/>
              <a:t> </a:t>
            </a:r>
            <a:r>
              <a:rPr lang="en-US" sz="1600" dirty="0" err="1" smtClean="0"/>
              <a:t>postignut</a:t>
            </a:r>
            <a:r>
              <a:rPr lang="en-US" sz="1600" dirty="0" smtClean="0"/>
              <a:t> u </a:t>
            </a:r>
            <a:r>
              <a:rPr lang="en-US" sz="1600" dirty="0" err="1" smtClean="0"/>
              <a:t>postupku</a:t>
            </a:r>
            <a:r>
              <a:rPr lang="en-US" sz="1600" dirty="0" smtClean="0"/>
              <a:t> </a:t>
            </a:r>
            <a:r>
              <a:rPr lang="en-US" sz="1600" dirty="0" err="1" smtClean="0"/>
              <a:t>medijacije</a:t>
            </a:r>
            <a:r>
              <a:rPr lang="en-US" sz="1600" dirty="0" smtClean="0"/>
              <a:t> </a:t>
            </a:r>
            <a:r>
              <a:rPr lang="en-US" sz="1600" dirty="0" err="1" smtClean="0"/>
              <a:t>ima</a:t>
            </a:r>
            <a:r>
              <a:rPr lang="en-US" sz="1600" dirty="0" smtClean="0"/>
              <a:t> </a:t>
            </a:r>
            <a:r>
              <a:rPr lang="en-US" sz="1600" dirty="0" err="1" smtClean="0"/>
              <a:t>snagu</a:t>
            </a:r>
            <a:r>
              <a:rPr lang="en-US" sz="1600" dirty="0" smtClean="0"/>
              <a:t> </a:t>
            </a:r>
            <a:r>
              <a:rPr lang="en-US" sz="1600" dirty="0" err="1" smtClean="0"/>
              <a:t>vansudskog</a:t>
            </a:r>
            <a:r>
              <a:rPr lang="en-US" sz="1600" dirty="0" smtClean="0"/>
              <a:t> </a:t>
            </a:r>
            <a:r>
              <a:rPr lang="en-US" sz="1600" dirty="0" err="1" smtClean="0"/>
              <a:t>poravnanja</a:t>
            </a:r>
            <a:r>
              <a:rPr lang="en-US" sz="1600" dirty="0" smtClean="0"/>
              <a:t>, pa se </a:t>
            </a:r>
            <a:r>
              <a:rPr lang="en-US" sz="1600" dirty="0" err="1" smtClean="0"/>
              <a:t>na</a:t>
            </a:r>
            <a:r>
              <a:rPr lang="en-US" sz="1600" dirty="0" smtClean="0"/>
              <a:t> </a:t>
            </a:r>
            <a:r>
              <a:rPr lang="en-US" sz="1600" dirty="0" err="1" smtClean="0"/>
              <a:t>njegovo</a:t>
            </a:r>
            <a:r>
              <a:rPr lang="en-US" sz="1600" dirty="0" smtClean="0"/>
              <a:t> </a:t>
            </a:r>
            <a:r>
              <a:rPr lang="en-US" sz="1600" dirty="0" err="1" smtClean="0"/>
              <a:t>zaključivanje</a:t>
            </a:r>
            <a:r>
              <a:rPr lang="en-US" sz="1600" dirty="0" smtClean="0"/>
              <a:t>, </a:t>
            </a:r>
            <a:r>
              <a:rPr lang="en-US" sz="1600" dirty="0" err="1" smtClean="0"/>
              <a:t>dejstvo</a:t>
            </a:r>
            <a:r>
              <a:rPr lang="en-US" sz="1600" dirty="0" smtClean="0"/>
              <a:t> </a:t>
            </a:r>
            <a:r>
              <a:rPr lang="en-US" sz="1600" dirty="0" err="1" smtClean="0"/>
              <a:t>i</a:t>
            </a:r>
            <a:r>
              <a:rPr lang="en-US" sz="1600" dirty="0" smtClean="0"/>
              <a:t> </a:t>
            </a:r>
            <a:r>
              <a:rPr lang="en-US" sz="1600" dirty="0" err="1" smtClean="0"/>
              <a:t>prestanak</a:t>
            </a:r>
            <a:r>
              <a:rPr lang="en-US" sz="1600" dirty="0" smtClean="0"/>
              <a:t> </a:t>
            </a:r>
            <a:r>
              <a:rPr lang="en-US" sz="1600" dirty="0" err="1" smtClean="0"/>
              <a:t>primenjuju</a:t>
            </a:r>
            <a:r>
              <a:rPr lang="en-US" sz="1600" dirty="0" smtClean="0"/>
              <a:t> </a:t>
            </a:r>
            <a:r>
              <a:rPr lang="en-US" sz="1600" dirty="0" err="1" smtClean="0"/>
              <a:t>odredbe</a:t>
            </a:r>
            <a:r>
              <a:rPr lang="en-US" sz="1600" dirty="0" smtClean="0"/>
              <a:t> </a:t>
            </a:r>
            <a:r>
              <a:rPr lang="en-US" sz="1600" dirty="0" err="1" smtClean="0"/>
              <a:t>Zakona</a:t>
            </a:r>
            <a:r>
              <a:rPr lang="en-US" sz="1600" dirty="0" smtClean="0"/>
              <a:t> o </a:t>
            </a:r>
            <a:r>
              <a:rPr lang="en-US" sz="1600" dirty="0" err="1" smtClean="0"/>
              <a:t>obligacionim</a:t>
            </a:r>
            <a:r>
              <a:rPr lang="en-US" sz="1600" dirty="0" smtClean="0"/>
              <a:t> </a:t>
            </a:r>
            <a:r>
              <a:rPr lang="en-US" sz="1600" dirty="0" err="1" smtClean="0"/>
              <a:t>odnosima</a:t>
            </a:r>
            <a:r>
              <a:rPr lang="en-US" sz="1600" dirty="0" smtClean="0"/>
              <a:t> </a:t>
            </a:r>
            <a:r>
              <a:rPr lang="en-US" sz="1600" dirty="0" err="1" smtClean="0"/>
              <a:t>kojima</a:t>
            </a:r>
            <a:r>
              <a:rPr lang="en-US" sz="1600" dirty="0" smtClean="0"/>
              <a:t> se </a:t>
            </a:r>
            <a:r>
              <a:rPr lang="en-US" sz="1600" dirty="0" err="1" smtClean="0"/>
              <a:t>uređuje</a:t>
            </a:r>
            <a:r>
              <a:rPr lang="en-US" sz="1600" dirty="0" smtClean="0"/>
              <a:t> </a:t>
            </a:r>
            <a:r>
              <a:rPr lang="en-US" sz="1600" dirty="0" err="1" smtClean="0"/>
              <a:t>vansudsko</a:t>
            </a:r>
            <a:r>
              <a:rPr lang="en-US" sz="1600" dirty="0" smtClean="0"/>
              <a:t> </a:t>
            </a:r>
            <a:r>
              <a:rPr lang="en-US" sz="1600" dirty="0" err="1" smtClean="0"/>
              <a:t>poravnanje</a:t>
            </a:r>
            <a:r>
              <a:rPr lang="en-US" sz="1600" dirty="0" smtClean="0"/>
              <a:t>. </a:t>
            </a:r>
            <a:r>
              <a:rPr lang="en-US" sz="1600" dirty="0" err="1" smtClean="0"/>
              <a:t>Međutim</a:t>
            </a:r>
            <a:r>
              <a:rPr lang="en-US" sz="1600" dirty="0" smtClean="0"/>
              <a:t>, </a:t>
            </a:r>
            <a:r>
              <a:rPr lang="en-US" sz="1600" dirty="0" err="1" smtClean="0"/>
              <a:t>ovaj</a:t>
            </a:r>
            <a:r>
              <a:rPr lang="en-US" sz="1600" dirty="0" smtClean="0"/>
              <a:t> </a:t>
            </a:r>
            <a:r>
              <a:rPr lang="en-US" sz="1600" dirty="0" err="1" smtClean="0"/>
              <a:t>sporazum</a:t>
            </a:r>
            <a:r>
              <a:rPr lang="en-US" sz="1600" dirty="0" smtClean="0"/>
              <a:t> </a:t>
            </a:r>
            <a:r>
              <a:rPr lang="en-US" sz="1600" dirty="0" err="1" smtClean="0"/>
              <a:t>može</a:t>
            </a:r>
            <a:r>
              <a:rPr lang="en-US" sz="1600" dirty="0" smtClean="0"/>
              <a:t> </a:t>
            </a:r>
            <a:r>
              <a:rPr lang="en-US" sz="1600" dirty="0" err="1" smtClean="0"/>
              <a:t>imati</a:t>
            </a:r>
            <a:r>
              <a:rPr lang="en-US" sz="1600" dirty="0" smtClean="0"/>
              <a:t> </a:t>
            </a:r>
            <a:r>
              <a:rPr lang="en-US" sz="1600" dirty="0" err="1" smtClean="0"/>
              <a:t>i</a:t>
            </a:r>
            <a:r>
              <a:rPr lang="en-US" sz="1600" dirty="0" smtClean="0"/>
              <a:t> </a:t>
            </a:r>
            <a:r>
              <a:rPr lang="en-US" sz="1600" dirty="0" err="1" smtClean="0"/>
              <a:t>snagu</a:t>
            </a:r>
            <a:r>
              <a:rPr lang="en-US" sz="1600" dirty="0" smtClean="0"/>
              <a:t> </a:t>
            </a:r>
            <a:r>
              <a:rPr lang="en-US" sz="1600" dirty="0" err="1" smtClean="0"/>
              <a:t>izvršne</a:t>
            </a:r>
            <a:r>
              <a:rPr lang="en-US" sz="1600" dirty="0" smtClean="0"/>
              <a:t> </a:t>
            </a:r>
            <a:r>
              <a:rPr lang="en-US" sz="1600" dirty="0" err="1" smtClean="0"/>
              <a:t>isprave</a:t>
            </a:r>
            <a:r>
              <a:rPr lang="en-US" sz="1600" dirty="0" smtClean="0"/>
              <a:t> </a:t>
            </a:r>
            <a:r>
              <a:rPr lang="en-US" sz="1600" dirty="0" err="1" smtClean="0"/>
              <a:t>što</a:t>
            </a:r>
            <a:r>
              <a:rPr lang="en-US" sz="1600" dirty="0" smtClean="0"/>
              <a:t> </a:t>
            </a:r>
            <a:r>
              <a:rPr lang="en-US" sz="1600" dirty="0" err="1" smtClean="0"/>
              <a:t>pojednostavljuje</a:t>
            </a:r>
            <a:r>
              <a:rPr lang="en-US" sz="1600" dirty="0" smtClean="0"/>
              <a:t> </a:t>
            </a:r>
            <a:r>
              <a:rPr lang="en-US" sz="1600" dirty="0" err="1" smtClean="0"/>
              <a:t>i</a:t>
            </a:r>
            <a:r>
              <a:rPr lang="en-US" sz="1600" dirty="0" smtClean="0"/>
              <a:t> </a:t>
            </a:r>
            <a:r>
              <a:rPr lang="en-US" sz="1600" dirty="0" err="1" smtClean="0"/>
              <a:t>osigurava</a:t>
            </a:r>
            <a:r>
              <a:rPr lang="en-US" sz="1600" dirty="0" smtClean="0"/>
              <a:t> </a:t>
            </a:r>
            <a:r>
              <a:rPr lang="en-US" sz="1600" dirty="0" err="1" smtClean="0"/>
              <a:t>njegovo</a:t>
            </a:r>
            <a:r>
              <a:rPr lang="en-US" sz="1600" dirty="0" smtClean="0"/>
              <a:t> </a:t>
            </a:r>
            <a:r>
              <a:rPr lang="en-US" sz="1600" dirty="0" err="1" smtClean="0"/>
              <a:t>izvršenje</a:t>
            </a:r>
            <a:r>
              <a:rPr lang="en-US" sz="1600" dirty="0" smtClean="0"/>
              <a:t>.</a:t>
            </a:r>
            <a:endParaRPr lang="sr-Latn-CS" sz="1600" dirty="0" smtClean="0"/>
          </a:p>
          <a:p>
            <a:pPr algn="just"/>
            <a:r>
              <a:rPr lang="en-US" sz="1600" i="1" dirty="0" smtClean="0"/>
              <a:t>Forma</a:t>
            </a:r>
            <a:r>
              <a:rPr lang="sr-Latn-RS" sz="1600" i="1" dirty="0" smtClean="0"/>
              <a:t> </a:t>
            </a:r>
            <a:r>
              <a:rPr lang="en-US" sz="1600" dirty="0" err="1" smtClean="0"/>
              <a:t>sporazuma</a:t>
            </a:r>
            <a:r>
              <a:rPr lang="en-US" sz="1600" dirty="0" smtClean="0"/>
              <a:t> </a:t>
            </a:r>
            <a:r>
              <a:rPr lang="en-US" sz="1600" dirty="0" smtClean="0"/>
              <a:t>o </a:t>
            </a:r>
            <a:r>
              <a:rPr lang="en-US" sz="1600" dirty="0" err="1" smtClean="0"/>
              <a:t>rešavanju</a:t>
            </a:r>
            <a:r>
              <a:rPr lang="en-US" sz="1600" dirty="0" smtClean="0"/>
              <a:t> </a:t>
            </a:r>
            <a:r>
              <a:rPr lang="en-US" sz="1600" dirty="0" err="1" smtClean="0"/>
              <a:t>spora</a:t>
            </a:r>
            <a:r>
              <a:rPr lang="en-US" sz="1600" dirty="0" smtClean="0"/>
              <a:t> je </a:t>
            </a:r>
            <a:r>
              <a:rPr lang="en-US" sz="1600" dirty="0" err="1" smtClean="0"/>
              <a:t>eksplicitno</a:t>
            </a:r>
            <a:r>
              <a:rPr lang="en-US" sz="1600" dirty="0" smtClean="0"/>
              <a:t> </a:t>
            </a:r>
            <a:r>
              <a:rPr lang="en-US" sz="1600" dirty="0" err="1" smtClean="0"/>
              <a:t>određena</a:t>
            </a:r>
            <a:r>
              <a:rPr lang="en-US" sz="1600" dirty="0" smtClean="0"/>
              <a:t> </a:t>
            </a:r>
            <a:r>
              <a:rPr lang="en-US" sz="1600" dirty="0" err="1" smtClean="0"/>
              <a:t>čl</a:t>
            </a:r>
            <a:r>
              <a:rPr lang="en-US" sz="1600" dirty="0" smtClean="0"/>
              <a:t>. 26.st.2. </a:t>
            </a:r>
            <a:r>
              <a:rPr lang="en-US" sz="1600" dirty="0" err="1" smtClean="0"/>
              <a:t>Zakonom</a:t>
            </a:r>
            <a:r>
              <a:rPr lang="en-US" sz="1600" dirty="0" smtClean="0"/>
              <a:t>. </a:t>
            </a:r>
            <a:r>
              <a:rPr lang="en-US" sz="1600" dirty="0" err="1" smtClean="0"/>
              <a:t>Sačinjava</a:t>
            </a:r>
            <a:r>
              <a:rPr lang="en-US" sz="1600" dirty="0" smtClean="0"/>
              <a:t> se u </a:t>
            </a:r>
            <a:r>
              <a:rPr lang="en-US" sz="1600" dirty="0" err="1" smtClean="0"/>
              <a:t>pisanoj</a:t>
            </a:r>
            <a:r>
              <a:rPr lang="en-US" sz="1600" dirty="0" smtClean="0"/>
              <a:t> </a:t>
            </a:r>
            <a:r>
              <a:rPr lang="en-US" sz="1600" dirty="0" err="1" smtClean="0"/>
              <a:t>formi</a:t>
            </a:r>
            <a:r>
              <a:rPr lang="en-US" sz="1600" dirty="0" smtClean="0"/>
              <a:t> </a:t>
            </a:r>
            <a:r>
              <a:rPr lang="en-US" sz="1600" dirty="0" err="1" smtClean="0"/>
              <a:t>i</a:t>
            </a:r>
            <a:r>
              <a:rPr lang="en-US" sz="1600" dirty="0" smtClean="0"/>
              <a:t> </a:t>
            </a:r>
            <a:r>
              <a:rPr lang="en-US" sz="1600" dirty="0" err="1" smtClean="0"/>
              <a:t>potpisuju</a:t>
            </a:r>
            <a:r>
              <a:rPr lang="en-US" sz="1600" dirty="0" smtClean="0"/>
              <a:t> </a:t>
            </a:r>
            <a:r>
              <a:rPr lang="en-US" sz="1600" dirty="0" err="1" smtClean="0"/>
              <a:t>ga</a:t>
            </a:r>
            <a:r>
              <a:rPr lang="en-US" sz="1600" dirty="0" smtClean="0"/>
              <a:t> </a:t>
            </a:r>
            <a:r>
              <a:rPr lang="en-US" sz="1600" dirty="0" err="1" smtClean="0"/>
              <a:t>medijator</a:t>
            </a:r>
            <a:r>
              <a:rPr lang="en-US" sz="1600" dirty="0" smtClean="0"/>
              <a:t>, </a:t>
            </a:r>
            <a:r>
              <a:rPr lang="en-US" sz="1600" dirty="0" err="1" smtClean="0"/>
              <a:t>strane</a:t>
            </a:r>
            <a:r>
              <a:rPr lang="en-US" sz="1600" dirty="0" smtClean="0"/>
              <a:t> u </a:t>
            </a:r>
            <a:r>
              <a:rPr lang="en-US" sz="1600" dirty="0" err="1" smtClean="0"/>
              <a:t>postupku</a:t>
            </a:r>
            <a:r>
              <a:rPr lang="en-US" sz="1600" dirty="0" smtClean="0"/>
              <a:t> </a:t>
            </a:r>
            <a:r>
              <a:rPr lang="en-US" sz="1600" dirty="0" err="1" smtClean="0"/>
              <a:t>i</a:t>
            </a:r>
            <a:r>
              <a:rPr lang="en-US" sz="1600" dirty="0" smtClean="0"/>
              <a:t> </a:t>
            </a:r>
            <a:r>
              <a:rPr lang="en-US" sz="1600" dirty="0" err="1" smtClean="0"/>
              <a:t>punomoćnici</a:t>
            </a:r>
            <a:r>
              <a:rPr lang="en-US" sz="1600" dirty="0" smtClean="0"/>
              <a:t> </a:t>
            </a:r>
            <a:r>
              <a:rPr lang="en-US" sz="1600" dirty="0" err="1" smtClean="0"/>
              <a:t>koji</a:t>
            </a:r>
            <a:r>
              <a:rPr lang="en-US" sz="1600" dirty="0" smtClean="0"/>
              <a:t> </a:t>
            </a:r>
            <a:r>
              <a:rPr lang="en-US" sz="1600" dirty="0" err="1" smtClean="0"/>
              <a:t>su</a:t>
            </a:r>
            <a:r>
              <a:rPr lang="en-US" sz="1600" dirty="0" smtClean="0"/>
              <a:t> </a:t>
            </a:r>
            <a:r>
              <a:rPr lang="en-US" sz="1600" dirty="0" err="1" smtClean="0"/>
              <a:t>prisustvovali</a:t>
            </a:r>
            <a:r>
              <a:rPr lang="en-US" sz="1600" dirty="0" smtClean="0"/>
              <a:t> </a:t>
            </a:r>
            <a:r>
              <a:rPr lang="en-US" sz="1600" dirty="0" err="1" smtClean="0"/>
              <a:t>medijaciji</a:t>
            </a:r>
            <a:r>
              <a:rPr lang="en-US" sz="1600" dirty="0" smtClean="0"/>
              <a:t>.</a:t>
            </a:r>
            <a:endParaRPr lang="sr-Latn-CS" sz="1600" dirty="0" smtClean="0"/>
          </a:p>
          <a:p>
            <a:pPr algn="just"/>
            <a:r>
              <a:rPr lang="en-US" sz="1600" i="1" dirty="0" err="1" smtClean="0"/>
              <a:t>Sadržinu</a:t>
            </a:r>
            <a:r>
              <a:rPr lang="en-US" sz="1600" i="1" dirty="0" smtClean="0"/>
              <a:t> </a:t>
            </a:r>
            <a:r>
              <a:rPr lang="en-US" sz="1600" dirty="0" err="1" smtClean="0"/>
              <a:t>sporazuma</a:t>
            </a:r>
            <a:r>
              <a:rPr lang="en-US" sz="1600" dirty="0" smtClean="0"/>
              <a:t> </a:t>
            </a:r>
            <a:r>
              <a:rPr lang="en-US" sz="1600" dirty="0" err="1" smtClean="0"/>
              <a:t>određuju</a:t>
            </a:r>
            <a:r>
              <a:rPr lang="en-US" sz="1600" dirty="0" smtClean="0"/>
              <a:t> </a:t>
            </a:r>
            <a:r>
              <a:rPr lang="en-US" sz="1600" dirty="0" err="1" smtClean="0"/>
              <a:t>strane</a:t>
            </a:r>
            <a:r>
              <a:rPr lang="en-US" sz="1600" dirty="0" smtClean="0"/>
              <a:t> u </a:t>
            </a:r>
            <a:r>
              <a:rPr lang="en-US" sz="1600" dirty="0" err="1" smtClean="0"/>
              <a:t>sporu</a:t>
            </a:r>
            <a:r>
              <a:rPr lang="en-US" sz="1600" dirty="0" smtClean="0"/>
              <a:t> (čl.26.st.1. </a:t>
            </a:r>
            <a:r>
              <a:rPr lang="en-US" sz="1600" dirty="0" err="1" smtClean="0"/>
              <a:t>Zakona</a:t>
            </a:r>
            <a:r>
              <a:rPr lang="en-US" sz="1600" dirty="0" smtClean="0"/>
              <a:t>). </a:t>
            </a:r>
            <a:r>
              <a:rPr lang="en-US" sz="1600" dirty="0" err="1" smtClean="0"/>
              <a:t>Generalno</a:t>
            </a:r>
            <a:r>
              <a:rPr lang="en-US" sz="1600" dirty="0" smtClean="0"/>
              <a:t>, </a:t>
            </a:r>
            <a:r>
              <a:rPr lang="en-US" sz="1600" dirty="0" err="1" smtClean="0"/>
              <a:t>medijator</a:t>
            </a:r>
            <a:r>
              <a:rPr lang="en-US" sz="1600" dirty="0" smtClean="0"/>
              <a:t> </a:t>
            </a:r>
            <a:r>
              <a:rPr lang="en-US" sz="1600" dirty="0" err="1" smtClean="0"/>
              <a:t>mora</a:t>
            </a:r>
            <a:r>
              <a:rPr lang="en-US" sz="1600" dirty="0" smtClean="0"/>
              <a:t> </a:t>
            </a:r>
            <a:r>
              <a:rPr lang="en-US" sz="1600" dirty="0" err="1" smtClean="0"/>
              <a:t>sve</a:t>
            </a:r>
            <a:r>
              <a:rPr lang="en-US" sz="1600" dirty="0" smtClean="0"/>
              <a:t> </a:t>
            </a:r>
            <a:r>
              <a:rPr lang="en-US" sz="1600" dirty="0" err="1" smtClean="0"/>
              <a:t>vreme</a:t>
            </a:r>
            <a:r>
              <a:rPr lang="en-US" sz="1600" dirty="0" smtClean="0"/>
              <a:t> </a:t>
            </a:r>
            <a:r>
              <a:rPr lang="en-US" sz="1600" dirty="0" err="1" smtClean="0"/>
              <a:t>da</a:t>
            </a:r>
            <a:r>
              <a:rPr lang="en-US" sz="1600" dirty="0" smtClean="0"/>
              <a:t> </a:t>
            </a:r>
            <a:r>
              <a:rPr lang="en-US" sz="1600" dirty="0" err="1" smtClean="0"/>
              <a:t>održava</a:t>
            </a:r>
            <a:r>
              <a:rPr lang="en-US" sz="1600" dirty="0" smtClean="0"/>
              <a:t> </a:t>
            </a:r>
            <a:r>
              <a:rPr lang="en-US" sz="1600" dirty="0" err="1" smtClean="0"/>
              <a:t>potpuno</a:t>
            </a:r>
            <a:r>
              <a:rPr lang="en-US" sz="1600" dirty="0" smtClean="0"/>
              <a:t> </a:t>
            </a:r>
            <a:r>
              <a:rPr lang="en-US" sz="1600" dirty="0" err="1" smtClean="0"/>
              <a:t>neutralnu</a:t>
            </a:r>
            <a:r>
              <a:rPr lang="en-US" sz="1600" dirty="0" smtClean="0"/>
              <a:t> </a:t>
            </a:r>
            <a:r>
              <a:rPr lang="en-US" sz="1600" dirty="0" err="1" smtClean="0"/>
              <a:t>i</a:t>
            </a:r>
            <a:r>
              <a:rPr lang="en-US" sz="1600" dirty="0" smtClean="0"/>
              <a:t> </a:t>
            </a:r>
            <a:r>
              <a:rPr lang="en-US" sz="1600" dirty="0" err="1" smtClean="0"/>
              <a:t>facilitativnu</a:t>
            </a:r>
            <a:r>
              <a:rPr lang="en-US" sz="1600" dirty="0" smtClean="0"/>
              <a:t> </a:t>
            </a:r>
            <a:r>
              <a:rPr lang="en-US" sz="1600" dirty="0" err="1" smtClean="0"/>
              <a:t>ulogu</a:t>
            </a:r>
            <a:r>
              <a:rPr lang="en-US" sz="1600" dirty="0" smtClean="0"/>
              <a:t> u tom </a:t>
            </a:r>
            <a:r>
              <a:rPr lang="en-US" sz="1600" dirty="0" err="1" smtClean="0"/>
              <a:t>procesu</a:t>
            </a:r>
            <a:r>
              <a:rPr lang="en-US" sz="1600" dirty="0" smtClean="0"/>
              <a:t>, </a:t>
            </a:r>
            <a:r>
              <a:rPr lang="en-US" sz="1600" dirty="0" err="1" smtClean="0"/>
              <a:t>što</a:t>
            </a:r>
            <a:r>
              <a:rPr lang="en-US" sz="1600" dirty="0" smtClean="0"/>
              <a:t> </a:t>
            </a:r>
            <a:r>
              <a:rPr lang="en-US" sz="1600" dirty="0" err="1" smtClean="0"/>
              <a:t>znači</a:t>
            </a:r>
            <a:r>
              <a:rPr lang="en-US" sz="1600" dirty="0" smtClean="0"/>
              <a:t> </a:t>
            </a:r>
            <a:r>
              <a:rPr lang="en-US" sz="1600" dirty="0" err="1" smtClean="0"/>
              <a:t>da</a:t>
            </a:r>
            <a:r>
              <a:rPr lang="en-US" sz="1600" dirty="0" smtClean="0"/>
              <a:t> </a:t>
            </a:r>
            <a:r>
              <a:rPr lang="en-US" sz="1600" dirty="0" err="1" smtClean="0"/>
              <a:t>ga</a:t>
            </a:r>
            <a:r>
              <a:rPr lang="en-US" sz="1600" dirty="0" smtClean="0"/>
              <a:t> </a:t>
            </a:r>
            <a:r>
              <a:rPr lang="en-US" sz="1600" dirty="0" err="1" smtClean="0"/>
              <a:t>treba</a:t>
            </a:r>
            <a:r>
              <a:rPr lang="en-US" sz="1600" dirty="0" smtClean="0"/>
              <a:t> </a:t>
            </a:r>
            <a:r>
              <a:rPr lang="en-US" sz="1600" dirty="0" err="1" smtClean="0"/>
              <a:t>sprovesti</a:t>
            </a:r>
            <a:r>
              <a:rPr lang="en-US" sz="1600" dirty="0" smtClean="0"/>
              <a:t> </a:t>
            </a:r>
            <a:r>
              <a:rPr lang="en-US" sz="1600" dirty="0" err="1" smtClean="0"/>
              <a:t>na</a:t>
            </a:r>
            <a:r>
              <a:rPr lang="en-US" sz="1600" dirty="0" smtClean="0"/>
              <a:t> </a:t>
            </a:r>
            <a:r>
              <a:rPr lang="en-US" sz="1600" dirty="0" err="1" smtClean="0"/>
              <a:t>način</a:t>
            </a:r>
            <a:r>
              <a:rPr lang="en-US" sz="1600" dirty="0" smtClean="0"/>
              <a:t> </a:t>
            </a:r>
            <a:r>
              <a:rPr lang="en-US" sz="1600" dirty="0" err="1" smtClean="0"/>
              <a:t>koji</a:t>
            </a:r>
            <a:r>
              <a:rPr lang="en-US" sz="1600" dirty="0" smtClean="0"/>
              <a:t> </a:t>
            </a:r>
            <a:r>
              <a:rPr lang="en-US" sz="1600" dirty="0" err="1" smtClean="0"/>
              <a:t>smatra</a:t>
            </a:r>
            <a:r>
              <a:rPr lang="en-US" sz="1600" dirty="0" smtClean="0"/>
              <a:t> </a:t>
            </a:r>
            <a:r>
              <a:rPr lang="en-US" sz="1600" dirty="0" err="1" smtClean="0"/>
              <a:t>odgovarajućim</a:t>
            </a:r>
            <a:r>
              <a:rPr lang="en-US" sz="1600" dirty="0" smtClean="0"/>
              <a:t>, </a:t>
            </a:r>
            <a:r>
              <a:rPr lang="en-US" sz="1600" dirty="0" err="1" smtClean="0"/>
              <a:t>uzimajući</a:t>
            </a:r>
            <a:r>
              <a:rPr lang="en-US" sz="1600" dirty="0" smtClean="0"/>
              <a:t> u </a:t>
            </a:r>
            <a:r>
              <a:rPr lang="en-US" sz="1600" dirty="0" err="1" smtClean="0"/>
              <a:t>obzir</a:t>
            </a:r>
            <a:r>
              <a:rPr lang="en-US" sz="1600" dirty="0" smtClean="0"/>
              <a:t> </a:t>
            </a:r>
            <a:r>
              <a:rPr lang="en-US" sz="1600" dirty="0" err="1" smtClean="0"/>
              <a:t>predloge</a:t>
            </a:r>
            <a:r>
              <a:rPr lang="en-US" sz="1600" dirty="0" smtClean="0"/>
              <a:t> </a:t>
            </a:r>
            <a:r>
              <a:rPr lang="en-US" sz="1600" dirty="0" err="1" smtClean="0"/>
              <a:t>strana</a:t>
            </a:r>
            <a:r>
              <a:rPr lang="en-US" sz="1600" dirty="0" smtClean="0"/>
              <a:t>, </a:t>
            </a:r>
            <a:r>
              <a:rPr lang="en-US" sz="1600" dirty="0" err="1" smtClean="0"/>
              <a:t>okolnosti</a:t>
            </a:r>
            <a:r>
              <a:rPr lang="en-US" sz="1600" dirty="0" smtClean="0"/>
              <a:t> </a:t>
            </a:r>
            <a:r>
              <a:rPr lang="en-US" sz="1600" dirty="0" err="1" smtClean="0"/>
              <a:t>slučaja</a:t>
            </a:r>
            <a:r>
              <a:rPr lang="en-US" sz="1600" dirty="0" smtClean="0"/>
              <a:t> </a:t>
            </a:r>
            <a:r>
              <a:rPr lang="en-US" sz="1600" dirty="0" err="1" smtClean="0"/>
              <a:t>i</a:t>
            </a:r>
            <a:r>
              <a:rPr lang="en-US" sz="1600" dirty="0" smtClean="0"/>
              <a:t> </a:t>
            </a:r>
            <a:r>
              <a:rPr lang="en-US" sz="1600" dirty="0" err="1" smtClean="0"/>
              <a:t>potrebu</a:t>
            </a:r>
            <a:r>
              <a:rPr lang="en-US" sz="1600" dirty="0" smtClean="0"/>
              <a:t> </a:t>
            </a:r>
            <a:r>
              <a:rPr lang="en-US" sz="1600" dirty="0" err="1" smtClean="0"/>
              <a:t>za</a:t>
            </a:r>
            <a:r>
              <a:rPr lang="en-US" sz="1600" dirty="0" smtClean="0"/>
              <a:t> </a:t>
            </a:r>
            <a:r>
              <a:rPr lang="en-US" sz="1600" dirty="0" err="1" smtClean="0"/>
              <a:t>brzim</a:t>
            </a:r>
            <a:r>
              <a:rPr lang="en-US" sz="1600" dirty="0" smtClean="0"/>
              <a:t> </a:t>
            </a:r>
            <a:r>
              <a:rPr lang="en-US" sz="1600" dirty="0" err="1" smtClean="0"/>
              <a:t>rešenjem</a:t>
            </a:r>
            <a:r>
              <a:rPr lang="en-US" sz="1600" dirty="0" smtClean="0"/>
              <a:t> </a:t>
            </a:r>
            <a:r>
              <a:rPr lang="en-US" sz="1600" dirty="0" err="1" smtClean="0"/>
              <a:t>spornog</a:t>
            </a:r>
            <a:r>
              <a:rPr lang="en-US" sz="1600" dirty="0" smtClean="0"/>
              <a:t> </a:t>
            </a:r>
            <a:r>
              <a:rPr lang="en-US" sz="1600" dirty="0" err="1" smtClean="0"/>
              <a:t>odnosa</a:t>
            </a:r>
            <a:r>
              <a:rPr lang="en-US" sz="1600" dirty="0" smtClean="0"/>
              <a:t>. Ono </a:t>
            </a:r>
            <a:r>
              <a:rPr lang="en-US" sz="1600" dirty="0" err="1" smtClean="0"/>
              <a:t>što</a:t>
            </a:r>
            <a:r>
              <a:rPr lang="en-US" sz="1600" dirty="0" smtClean="0"/>
              <a:t> </a:t>
            </a:r>
            <a:r>
              <a:rPr lang="en-US" sz="1600" dirty="0" err="1" smtClean="0"/>
              <a:t>međutim</a:t>
            </a:r>
            <a:r>
              <a:rPr lang="en-US" sz="1600" dirty="0" smtClean="0"/>
              <a:t>, ne </a:t>
            </a:r>
            <a:r>
              <a:rPr lang="en-US" sz="1600" dirty="0" err="1" smtClean="0"/>
              <a:t>može</a:t>
            </a:r>
            <a:r>
              <a:rPr lang="en-US" sz="1600" dirty="0" smtClean="0"/>
              <a:t> </a:t>
            </a:r>
            <a:r>
              <a:rPr lang="en-US" sz="1600" dirty="0" err="1" smtClean="0"/>
              <a:t>da</a:t>
            </a:r>
            <a:r>
              <a:rPr lang="en-US" sz="1600" dirty="0" smtClean="0"/>
              <a:t> </a:t>
            </a:r>
            <a:r>
              <a:rPr lang="en-US" sz="1600" dirty="0" err="1" smtClean="0"/>
              <a:t>radi</a:t>
            </a:r>
            <a:r>
              <a:rPr lang="en-US" sz="1600" dirty="0" smtClean="0"/>
              <a:t>, </a:t>
            </a:r>
            <a:r>
              <a:rPr lang="en-US" sz="1600" dirty="0" err="1" smtClean="0"/>
              <a:t>jeste</a:t>
            </a:r>
            <a:r>
              <a:rPr lang="en-US" sz="1600" dirty="0" smtClean="0"/>
              <a:t> </a:t>
            </a:r>
            <a:r>
              <a:rPr lang="en-US" sz="1600" dirty="0" err="1" smtClean="0"/>
              <a:t>da</a:t>
            </a:r>
            <a:r>
              <a:rPr lang="en-US" sz="1600" dirty="0" smtClean="0"/>
              <a:t> </a:t>
            </a:r>
            <a:r>
              <a:rPr lang="en-US" sz="1600" dirty="0" err="1" smtClean="0"/>
              <a:t>stranama</a:t>
            </a:r>
            <a:r>
              <a:rPr lang="en-US" sz="1600" dirty="0" smtClean="0"/>
              <a:t> </a:t>
            </a:r>
            <a:r>
              <a:rPr lang="en-US" sz="1600" dirty="0" err="1" smtClean="0"/>
              <a:t>nameće</a:t>
            </a:r>
            <a:r>
              <a:rPr lang="en-US" sz="1600" dirty="0" smtClean="0"/>
              <a:t> </a:t>
            </a:r>
            <a:r>
              <a:rPr lang="en-US" sz="1600" dirty="0" err="1" smtClean="0"/>
              <a:t>rešenje</a:t>
            </a:r>
            <a:r>
              <a:rPr lang="en-US" sz="1600" dirty="0" smtClean="0"/>
              <a:t>, </a:t>
            </a:r>
            <a:r>
              <a:rPr lang="en-US" sz="1600" dirty="0" err="1" smtClean="0"/>
              <a:t>da</a:t>
            </a:r>
            <a:r>
              <a:rPr lang="en-US" sz="1600" dirty="0" smtClean="0"/>
              <a:t> </a:t>
            </a:r>
            <a:r>
              <a:rPr lang="en-US" sz="1600" dirty="0" err="1" smtClean="0"/>
              <a:t>daje</a:t>
            </a:r>
            <a:r>
              <a:rPr lang="en-US" sz="1600" dirty="0" smtClean="0"/>
              <a:t> </a:t>
            </a:r>
            <a:r>
              <a:rPr lang="en-US" sz="1600" dirty="0" err="1" smtClean="0"/>
              <a:t>obećanja</a:t>
            </a:r>
            <a:r>
              <a:rPr lang="en-US" sz="1600" dirty="0" smtClean="0"/>
              <a:t> </a:t>
            </a:r>
            <a:r>
              <a:rPr lang="en-US" sz="1600" dirty="0" err="1" smtClean="0"/>
              <a:t>i</a:t>
            </a:r>
            <a:r>
              <a:rPr lang="en-US" sz="1600" dirty="0" smtClean="0"/>
              <a:t> </a:t>
            </a:r>
            <a:r>
              <a:rPr lang="en-US" sz="1600" dirty="0" err="1" smtClean="0"/>
              <a:t>pravne</a:t>
            </a:r>
            <a:r>
              <a:rPr lang="en-US" sz="1600" dirty="0" smtClean="0"/>
              <a:t> </a:t>
            </a:r>
            <a:r>
              <a:rPr lang="en-US" sz="1600" dirty="0" err="1" smtClean="0"/>
              <a:t>savete</a:t>
            </a:r>
            <a:r>
              <a:rPr lang="en-US" sz="1600" dirty="0" smtClean="0"/>
              <a:t>, </a:t>
            </a:r>
            <a:r>
              <a:rPr lang="en-US" sz="1600" dirty="0" err="1" smtClean="0"/>
              <a:t>kao</a:t>
            </a:r>
            <a:r>
              <a:rPr lang="en-US" sz="1600" dirty="0" smtClean="0"/>
              <a:t> </a:t>
            </a:r>
            <a:r>
              <a:rPr lang="en-US" sz="1600" dirty="0" err="1" smtClean="0"/>
              <a:t>i</a:t>
            </a:r>
            <a:r>
              <a:rPr lang="en-US" sz="1600" dirty="0" smtClean="0"/>
              <a:t> </a:t>
            </a:r>
            <a:r>
              <a:rPr lang="en-US" sz="1600" dirty="0" err="1" smtClean="0"/>
              <a:t>da</a:t>
            </a:r>
            <a:r>
              <a:rPr lang="en-US" sz="1600" dirty="0" smtClean="0"/>
              <a:t> </a:t>
            </a:r>
            <a:r>
              <a:rPr lang="en-US" sz="1600" dirty="0" err="1" smtClean="0"/>
              <a:t>garantuje</a:t>
            </a:r>
            <a:r>
              <a:rPr lang="en-US" sz="1600" dirty="0" smtClean="0"/>
              <a:t> </a:t>
            </a:r>
            <a:r>
              <a:rPr lang="en-US" sz="1600" dirty="0" err="1" smtClean="0"/>
              <a:t>određen</a:t>
            </a:r>
            <a:r>
              <a:rPr lang="en-US" sz="1600" dirty="0" smtClean="0"/>
              <a:t> </a:t>
            </a:r>
            <a:r>
              <a:rPr lang="en-US" sz="1600" dirty="0" err="1" smtClean="0"/>
              <a:t>ishod</a:t>
            </a:r>
            <a:r>
              <a:rPr lang="en-US" sz="1600" dirty="0" smtClean="0"/>
              <a:t> </a:t>
            </a:r>
            <a:r>
              <a:rPr lang="en-US" sz="1600" dirty="0" err="1" smtClean="0"/>
              <a:t>spora</a:t>
            </a:r>
            <a:r>
              <a:rPr lang="en-US" sz="1600" dirty="0" smtClean="0"/>
              <a:t> (čl.34.st.2. </a:t>
            </a:r>
            <a:r>
              <a:rPr lang="en-US" sz="1600" dirty="0" err="1" smtClean="0"/>
              <a:t>Zakona</a:t>
            </a:r>
            <a:r>
              <a:rPr lang="en-US" sz="1600" dirty="0" smtClean="0"/>
              <a:t>). </a:t>
            </a:r>
            <a:r>
              <a:rPr lang="en-US" sz="1600" dirty="0" err="1" smtClean="0"/>
              <a:t>Međutim</a:t>
            </a:r>
            <a:r>
              <a:rPr lang="en-US" sz="1600" dirty="0" smtClean="0"/>
              <a:t>, on </a:t>
            </a:r>
            <a:r>
              <a:rPr lang="en-US" sz="1600" dirty="0" err="1" smtClean="0"/>
              <a:t>može</a:t>
            </a:r>
            <a:r>
              <a:rPr lang="en-US" sz="1600" dirty="0" smtClean="0"/>
              <a:t> </a:t>
            </a:r>
            <a:r>
              <a:rPr lang="en-US" sz="1600" dirty="0" err="1" smtClean="0"/>
              <a:t>da</a:t>
            </a:r>
            <a:r>
              <a:rPr lang="en-US" sz="1600" dirty="0" smtClean="0"/>
              <a:t> </a:t>
            </a:r>
            <a:r>
              <a:rPr lang="en-US" sz="1600" dirty="0" err="1" smtClean="0"/>
              <a:t>učestvuje</a:t>
            </a:r>
            <a:r>
              <a:rPr lang="en-US" sz="1600" dirty="0" smtClean="0"/>
              <a:t> u </a:t>
            </a:r>
            <a:r>
              <a:rPr lang="en-US" sz="1600" dirty="0" err="1" smtClean="0"/>
              <a:t>sastavljanju</a:t>
            </a:r>
            <a:r>
              <a:rPr lang="en-US" sz="1600" dirty="0" smtClean="0"/>
              <a:t> </a:t>
            </a:r>
            <a:r>
              <a:rPr lang="en-US" sz="1600" dirty="0" err="1" smtClean="0"/>
              <a:t>i</a:t>
            </a:r>
            <a:r>
              <a:rPr lang="en-US" sz="1600" dirty="0" smtClean="0"/>
              <a:t> </a:t>
            </a:r>
            <a:r>
              <a:rPr lang="en-US" sz="1600" dirty="0" err="1" smtClean="0"/>
              <a:t>izradi</a:t>
            </a:r>
            <a:r>
              <a:rPr lang="en-US" sz="1600" dirty="0" smtClean="0"/>
              <a:t> </a:t>
            </a:r>
            <a:r>
              <a:rPr lang="en-US" sz="1600" dirty="0" err="1" smtClean="0"/>
              <a:t>sporazuma</a:t>
            </a:r>
            <a:r>
              <a:rPr lang="en-US" sz="1600" dirty="0" smtClean="0"/>
              <a:t>, </a:t>
            </a:r>
            <a:r>
              <a:rPr lang="en-US" sz="1600" dirty="0" err="1" smtClean="0"/>
              <a:t>ukoliko</a:t>
            </a:r>
            <a:r>
              <a:rPr lang="en-US" sz="1600" dirty="0" smtClean="0"/>
              <a:t> se </a:t>
            </a:r>
            <a:r>
              <a:rPr lang="en-US" sz="1600" dirty="0" err="1" smtClean="0"/>
              <a:t>strane</a:t>
            </a:r>
            <a:r>
              <a:rPr lang="en-US" sz="1600" dirty="0" smtClean="0"/>
              <a:t> u </a:t>
            </a:r>
            <a:r>
              <a:rPr lang="en-US" sz="1600" dirty="0" err="1" smtClean="0"/>
              <a:t>postupku</a:t>
            </a:r>
            <a:r>
              <a:rPr lang="en-US" sz="1600" dirty="0" smtClean="0"/>
              <a:t> </a:t>
            </a:r>
            <a:r>
              <a:rPr lang="en-US" sz="1600" dirty="0" err="1" smtClean="0"/>
              <a:t>saglase</a:t>
            </a:r>
            <a:r>
              <a:rPr lang="en-US" sz="1600" dirty="0" smtClean="0"/>
              <a:t> </a:t>
            </a:r>
            <a:r>
              <a:rPr lang="en-US" sz="1600" dirty="0" err="1" smtClean="0"/>
              <a:t>i</a:t>
            </a:r>
            <a:r>
              <a:rPr lang="en-US" sz="1600" dirty="0" smtClean="0"/>
              <a:t> </a:t>
            </a:r>
            <a:r>
              <a:rPr lang="en-US" sz="1600" dirty="0" err="1" smtClean="0"/>
              <a:t>svakako</a:t>
            </a:r>
            <a:r>
              <a:rPr lang="en-US" sz="1600" dirty="0" smtClean="0"/>
              <a:t> </a:t>
            </a:r>
            <a:r>
              <a:rPr lang="en-US" sz="1600" dirty="0" err="1" smtClean="0"/>
              <a:t>treba</a:t>
            </a:r>
            <a:r>
              <a:rPr lang="en-US" sz="1600" dirty="0" smtClean="0"/>
              <a:t> </a:t>
            </a:r>
            <a:r>
              <a:rPr lang="en-US" sz="1600" dirty="0" err="1" smtClean="0"/>
              <a:t>stranke</a:t>
            </a:r>
            <a:r>
              <a:rPr lang="en-US" sz="1600" dirty="0" smtClean="0"/>
              <a:t> </a:t>
            </a:r>
            <a:r>
              <a:rPr lang="en-US" sz="1600" dirty="0" err="1" smtClean="0"/>
              <a:t>da</a:t>
            </a:r>
            <a:r>
              <a:rPr lang="en-US" sz="1600" dirty="0" smtClean="0"/>
              <a:t> </a:t>
            </a:r>
            <a:r>
              <a:rPr lang="en-US" sz="1600" dirty="0" err="1" smtClean="0"/>
              <a:t>upozori</a:t>
            </a:r>
            <a:r>
              <a:rPr lang="en-US" sz="1600" dirty="0" smtClean="0"/>
              <a:t> </a:t>
            </a:r>
            <a:r>
              <a:rPr lang="en-US" sz="1600" dirty="0" err="1" smtClean="0"/>
              <a:t>na</a:t>
            </a:r>
            <a:r>
              <a:rPr lang="en-US" sz="1600" dirty="0" smtClean="0"/>
              <a:t> </a:t>
            </a:r>
            <a:r>
              <a:rPr lang="en-US" sz="1600" dirty="0" err="1" smtClean="0"/>
              <a:t>dejstva</a:t>
            </a:r>
            <a:r>
              <a:rPr lang="en-US" sz="1600" dirty="0" smtClean="0"/>
              <a:t> </a:t>
            </a:r>
            <a:r>
              <a:rPr lang="en-US" sz="1600" dirty="0" err="1" smtClean="0"/>
              <a:t>takvog</a:t>
            </a:r>
            <a:r>
              <a:rPr lang="en-US" sz="1600" dirty="0" smtClean="0"/>
              <a:t> </a:t>
            </a:r>
            <a:r>
              <a:rPr lang="en-US" sz="1600" dirty="0" err="1" smtClean="0"/>
              <a:t>sporazuma</a:t>
            </a:r>
            <a:r>
              <a:rPr lang="en-US" sz="1600" dirty="0" smtClean="0"/>
              <a:t>.</a:t>
            </a:r>
            <a:endParaRPr lang="sr-Latn-CS" sz="1600" dirty="0" smtClean="0"/>
          </a:p>
          <a:p>
            <a:pPr algn="just"/>
            <a:r>
              <a:rPr lang="en-US" sz="1600" i="1" dirty="0" err="1" smtClean="0"/>
              <a:t>Pravna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priroda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sporazuma</a:t>
            </a:r>
            <a:r>
              <a:rPr lang="en-US" sz="1600" i="1" dirty="0" smtClean="0"/>
              <a:t> – </a:t>
            </a:r>
            <a:r>
              <a:rPr lang="en-US" sz="1600" dirty="0" err="1" smtClean="0"/>
              <a:t>sporazum</a:t>
            </a:r>
            <a:r>
              <a:rPr lang="en-US" sz="1600" dirty="0" smtClean="0"/>
              <a:t> </a:t>
            </a:r>
            <a:r>
              <a:rPr lang="en-US" sz="1600" dirty="0" err="1" smtClean="0"/>
              <a:t>ima</a:t>
            </a:r>
            <a:r>
              <a:rPr lang="en-US" sz="1600" dirty="0" smtClean="0"/>
              <a:t> </a:t>
            </a:r>
            <a:r>
              <a:rPr lang="en-US" sz="1600" dirty="0" err="1" smtClean="0"/>
              <a:t>snagu</a:t>
            </a:r>
            <a:r>
              <a:rPr lang="en-US" sz="1600" dirty="0" smtClean="0"/>
              <a:t> </a:t>
            </a:r>
            <a:r>
              <a:rPr lang="en-US" sz="1600" dirty="0" err="1" smtClean="0"/>
              <a:t>vansudskog</a:t>
            </a:r>
            <a:r>
              <a:rPr lang="en-US" sz="1600" dirty="0" smtClean="0"/>
              <a:t> </a:t>
            </a:r>
            <a:r>
              <a:rPr lang="en-US" sz="1600" dirty="0" err="1" smtClean="0"/>
              <a:t>poravnanja</a:t>
            </a:r>
            <a:r>
              <a:rPr lang="en-US" sz="1600" dirty="0" smtClean="0"/>
              <a:t>, </a:t>
            </a:r>
            <a:r>
              <a:rPr lang="en-US" sz="1600" dirty="0" err="1" smtClean="0"/>
              <a:t>ali</a:t>
            </a:r>
            <a:r>
              <a:rPr lang="en-US" sz="1600" dirty="0" smtClean="0"/>
              <a:t> </a:t>
            </a:r>
            <a:r>
              <a:rPr lang="en-US" sz="1600" dirty="0" err="1" smtClean="0"/>
              <a:t>ako</a:t>
            </a:r>
            <a:r>
              <a:rPr lang="en-US" sz="1600" dirty="0" smtClean="0"/>
              <a:t> se </a:t>
            </a:r>
            <a:r>
              <a:rPr lang="en-US" sz="1600" dirty="0" err="1" smtClean="0"/>
              <a:t>ispune</a:t>
            </a:r>
            <a:r>
              <a:rPr lang="en-US" sz="1600" dirty="0" smtClean="0"/>
              <a:t> </a:t>
            </a:r>
            <a:r>
              <a:rPr lang="en-US" sz="1600" dirty="0" err="1" smtClean="0"/>
              <a:t>određeni</a:t>
            </a:r>
            <a:r>
              <a:rPr lang="en-US" sz="1600" dirty="0" smtClean="0"/>
              <a:t>, </a:t>
            </a:r>
            <a:r>
              <a:rPr lang="en-US" sz="1600" dirty="0" err="1" smtClean="0"/>
              <a:t>Zakonom</a:t>
            </a:r>
            <a:r>
              <a:rPr lang="en-US" sz="1600" dirty="0" smtClean="0"/>
              <a:t> </a:t>
            </a:r>
            <a:r>
              <a:rPr lang="en-US" sz="1600" dirty="0" err="1" smtClean="0"/>
              <a:t>propisani</a:t>
            </a:r>
            <a:r>
              <a:rPr lang="en-US" sz="1600" dirty="0" smtClean="0"/>
              <a:t> </a:t>
            </a:r>
            <a:r>
              <a:rPr lang="en-US" sz="1600" dirty="0" err="1" smtClean="0"/>
              <a:t>uslovi</a:t>
            </a:r>
            <a:r>
              <a:rPr lang="en-US" sz="1600" dirty="0" smtClean="0"/>
              <a:t>, </a:t>
            </a:r>
            <a:r>
              <a:rPr lang="en-US" sz="1600" dirty="0" err="1" smtClean="0"/>
              <a:t>može</a:t>
            </a:r>
            <a:r>
              <a:rPr lang="en-US" sz="1600" dirty="0" smtClean="0"/>
              <a:t> </a:t>
            </a:r>
            <a:r>
              <a:rPr lang="en-US" sz="1600" dirty="0" err="1" smtClean="0"/>
              <a:t>imati</a:t>
            </a:r>
            <a:r>
              <a:rPr lang="en-US" sz="1600" dirty="0" smtClean="0"/>
              <a:t> </a:t>
            </a:r>
            <a:r>
              <a:rPr lang="en-US" sz="1600" dirty="0" err="1" smtClean="0"/>
              <a:t>snagu</a:t>
            </a:r>
            <a:r>
              <a:rPr lang="en-US" sz="1600" dirty="0" smtClean="0"/>
              <a:t> </a:t>
            </a:r>
            <a:r>
              <a:rPr lang="en-US" sz="1600" dirty="0" err="1" smtClean="0"/>
              <a:t>izvršne</a:t>
            </a:r>
            <a:r>
              <a:rPr lang="en-US" sz="1600" dirty="0" smtClean="0"/>
              <a:t> </a:t>
            </a:r>
            <a:r>
              <a:rPr lang="en-US" sz="1600" dirty="0" err="1" smtClean="0"/>
              <a:t>isprave</a:t>
            </a:r>
            <a:r>
              <a:rPr lang="en-US" sz="1600" dirty="0" smtClean="0"/>
              <a:t>.</a:t>
            </a:r>
            <a:endParaRPr lang="sr-Latn-CS" sz="1600" dirty="0" smtClean="0"/>
          </a:p>
          <a:p>
            <a:pPr algn="just"/>
            <a:endParaRPr lang="sr-Latn-CS" sz="16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Sporazum kao vansudsko poravnanje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sr-Latn-RS" dirty="0" err="1" smtClean="0"/>
              <a:t>S</a:t>
            </a:r>
            <a:r>
              <a:rPr lang="en-US" dirty="0" err="1" smtClean="0"/>
              <a:t>porazum</a:t>
            </a:r>
            <a:r>
              <a:rPr lang="en-US" dirty="0" smtClean="0"/>
              <a:t> </a:t>
            </a:r>
            <a:r>
              <a:rPr lang="en-US" dirty="0" err="1" smtClean="0"/>
              <a:t>postignut</a:t>
            </a:r>
            <a:r>
              <a:rPr lang="en-US" dirty="0" smtClean="0"/>
              <a:t> u </a:t>
            </a:r>
            <a:r>
              <a:rPr lang="en-US" dirty="0" err="1" smtClean="0"/>
              <a:t>postupku</a:t>
            </a:r>
            <a:r>
              <a:rPr lang="en-US" dirty="0" smtClean="0"/>
              <a:t> </a:t>
            </a:r>
            <a:r>
              <a:rPr lang="en-US" dirty="0" err="1" smtClean="0"/>
              <a:t>medijacije</a:t>
            </a:r>
            <a:r>
              <a:rPr lang="en-US" dirty="0" smtClean="0"/>
              <a:t> je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svojoj</a:t>
            </a:r>
            <a:r>
              <a:rPr lang="en-US" dirty="0" smtClean="0"/>
              <a:t> </a:t>
            </a:r>
            <a:r>
              <a:rPr lang="en-US" dirty="0" err="1" smtClean="0"/>
              <a:t>prirodi</a:t>
            </a:r>
            <a:r>
              <a:rPr lang="en-US" dirty="0" smtClean="0"/>
              <a:t> </a:t>
            </a:r>
            <a:r>
              <a:rPr lang="en-US" dirty="0" err="1" smtClean="0"/>
              <a:t>ugovor</a:t>
            </a:r>
            <a:r>
              <a:rPr lang="en-US" dirty="0" smtClean="0"/>
              <a:t> </a:t>
            </a:r>
            <a:r>
              <a:rPr lang="en-US" dirty="0" err="1" smtClean="0"/>
              <a:t>obligacionog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 smtClean="0"/>
              <a:t>materijalnopravno</a:t>
            </a:r>
            <a:r>
              <a:rPr lang="en-US" dirty="0" smtClean="0"/>
              <a:t> </a:t>
            </a:r>
            <a:r>
              <a:rPr lang="en-US" dirty="0" err="1" smtClean="0"/>
              <a:t>dejstvo</a:t>
            </a:r>
            <a:r>
              <a:rPr lang="en-US" dirty="0" smtClean="0"/>
              <a:t>. </a:t>
            </a:r>
            <a:r>
              <a:rPr lang="en-US" dirty="0" err="1" smtClean="0"/>
              <a:t>Njegovo</a:t>
            </a:r>
            <a:r>
              <a:rPr lang="en-US" dirty="0" smtClean="0"/>
              <a:t> </a:t>
            </a:r>
            <a:r>
              <a:rPr lang="en-US" dirty="0" err="1" smtClean="0"/>
              <a:t>izvršenje</a:t>
            </a:r>
            <a:r>
              <a:rPr lang="en-US" dirty="0" smtClean="0"/>
              <a:t> </a:t>
            </a:r>
            <a:r>
              <a:rPr lang="en-US" dirty="0" err="1" smtClean="0"/>
              <a:t>zavisi</a:t>
            </a:r>
            <a:r>
              <a:rPr lang="en-US" dirty="0" smtClean="0"/>
              <a:t> </a:t>
            </a:r>
            <a:r>
              <a:rPr lang="en-US" dirty="0" err="1" smtClean="0"/>
              <a:t>isključivo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volje</a:t>
            </a:r>
            <a:r>
              <a:rPr lang="en-US" dirty="0" smtClean="0"/>
              <a:t> </a:t>
            </a:r>
            <a:r>
              <a:rPr lang="en-US" dirty="0" err="1" smtClean="0"/>
              <a:t>stranaka</a:t>
            </a:r>
            <a:r>
              <a:rPr lang="en-US" dirty="0" smtClean="0"/>
              <a:t>. On </a:t>
            </a:r>
            <a:r>
              <a:rPr lang="en-US" dirty="0" err="1" smtClean="0"/>
              <a:t>nema</a:t>
            </a:r>
            <a:r>
              <a:rPr lang="en-US" dirty="0" smtClean="0"/>
              <a:t> </a:t>
            </a:r>
            <a:r>
              <a:rPr lang="en-US" dirty="0" err="1" smtClean="0"/>
              <a:t>snagu</a:t>
            </a:r>
            <a:r>
              <a:rPr lang="en-US" dirty="0" smtClean="0"/>
              <a:t> </a:t>
            </a:r>
            <a:r>
              <a:rPr lang="en-US" dirty="0" err="1" smtClean="0"/>
              <a:t>izvršne</a:t>
            </a:r>
            <a:r>
              <a:rPr lang="en-US" dirty="0" smtClean="0"/>
              <a:t> </a:t>
            </a:r>
            <a:r>
              <a:rPr lang="en-US" dirty="0" err="1" smtClean="0"/>
              <a:t>isprave</a:t>
            </a:r>
            <a:r>
              <a:rPr lang="en-US" dirty="0" smtClean="0"/>
              <a:t>, pa se u </a:t>
            </a:r>
            <a:r>
              <a:rPr lang="en-US" dirty="0" err="1" smtClean="0"/>
              <a:t>slučaju</a:t>
            </a:r>
            <a:r>
              <a:rPr lang="en-US" dirty="0" smtClean="0"/>
              <a:t> </a:t>
            </a:r>
            <a:r>
              <a:rPr lang="en-US" dirty="0" err="1" smtClean="0"/>
              <a:t>neispunjenja</a:t>
            </a:r>
            <a:r>
              <a:rPr lang="en-US" dirty="0" smtClean="0"/>
              <a:t> </a:t>
            </a:r>
            <a:r>
              <a:rPr lang="en-US" dirty="0" err="1" smtClean="0"/>
              <a:t>obaveze</a:t>
            </a:r>
            <a:r>
              <a:rPr lang="en-US" dirty="0" smtClean="0"/>
              <a:t> </a:t>
            </a:r>
            <a:r>
              <a:rPr lang="en-US" dirty="0" err="1" smtClean="0"/>
              <a:t>preuzete</a:t>
            </a:r>
            <a:r>
              <a:rPr lang="en-US" dirty="0" smtClean="0"/>
              <a:t> </a:t>
            </a:r>
            <a:r>
              <a:rPr lang="en-US" dirty="0" err="1" smtClean="0"/>
              <a:t>ovim</a:t>
            </a:r>
            <a:r>
              <a:rPr lang="en-US" dirty="0" smtClean="0"/>
              <a:t> </a:t>
            </a:r>
            <a:r>
              <a:rPr lang="en-US" dirty="0" err="1" smtClean="0"/>
              <a:t>sporazumom</a:t>
            </a:r>
            <a:r>
              <a:rPr lang="en-US" dirty="0" smtClean="0"/>
              <a:t>, ne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tražiti</a:t>
            </a:r>
            <a:r>
              <a:rPr lang="en-US" dirty="0" smtClean="0"/>
              <a:t> </a:t>
            </a:r>
            <a:r>
              <a:rPr lang="en-US" dirty="0" err="1" smtClean="0"/>
              <a:t>prinudno</a:t>
            </a:r>
            <a:r>
              <a:rPr lang="en-US" dirty="0" smtClean="0"/>
              <a:t> </a:t>
            </a:r>
            <a:r>
              <a:rPr lang="en-US" dirty="0" err="1" smtClean="0"/>
              <a:t>izvršenje</a:t>
            </a:r>
            <a:r>
              <a:rPr lang="en-US" dirty="0" smtClean="0"/>
              <a:t>. U tom </a:t>
            </a:r>
            <a:r>
              <a:rPr lang="en-US" dirty="0" err="1" smtClean="0"/>
              <a:t>slučaju</a:t>
            </a:r>
            <a:r>
              <a:rPr lang="en-US" dirty="0" smtClean="0"/>
              <a:t> </a:t>
            </a:r>
            <a:r>
              <a:rPr lang="en-US" dirty="0" err="1" smtClean="0"/>
              <a:t>nezadovoljna</a:t>
            </a:r>
            <a:r>
              <a:rPr lang="en-US" dirty="0" smtClean="0"/>
              <a:t> </a:t>
            </a:r>
            <a:r>
              <a:rPr lang="en-US" dirty="0" err="1" smtClean="0"/>
              <a:t>strana</a:t>
            </a:r>
            <a:r>
              <a:rPr lang="en-US" dirty="0" smtClean="0"/>
              <a:t> </a:t>
            </a:r>
            <a:r>
              <a:rPr lang="en-US" dirty="0" err="1" smtClean="0"/>
              <a:t>mora</a:t>
            </a:r>
            <a:r>
              <a:rPr lang="en-US" dirty="0" smtClean="0"/>
              <a:t> </a:t>
            </a:r>
            <a:r>
              <a:rPr lang="en-US" dirty="0" err="1" smtClean="0"/>
              <a:t>tražiti</a:t>
            </a:r>
            <a:r>
              <a:rPr lang="en-US" dirty="0" smtClean="0"/>
              <a:t> </a:t>
            </a:r>
            <a:r>
              <a:rPr lang="en-US" dirty="0" err="1" smtClean="0"/>
              <a:t>pravnu</a:t>
            </a:r>
            <a:r>
              <a:rPr lang="en-US" dirty="0" smtClean="0"/>
              <a:t> </a:t>
            </a:r>
            <a:r>
              <a:rPr lang="en-US" dirty="0" err="1" smtClean="0"/>
              <a:t>zaštitu</a:t>
            </a:r>
            <a:r>
              <a:rPr lang="en-US" dirty="0" smtClean="0"/>
              <a:t> u </a:t>
            </a:r>
            <a:r>
              <a:rPr lang="en-US" dirty="0" err="1" smtClean="0"/>
              <a:t>redovnom</a:t>
            </a:r>
            <a:r>
              <a:rPr lang="en-US" dirty="0" smtClean="0"/>
              <a:t> </a:t>
            </a:r>
            <a:r>
              <a:rPr lang="en-US" dirty="0" err="1" smtClean="0"/>
              <a:t>sudskom</a:t>
            </a:r>
            <a:r>
              <a:rPr lang="en-US" dirty="0" smtClean="0"/>
              <a:t> </a:t>
            </a:r>
            <a:r>
              <a:rPr lang="en-US" dirty="0" err="1" smtClean="0"/>
              <a:t>postupku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u </a:t>
            </a:r>
            <a:r>
              <a:rPr lang="en-US" dirty="0" err="1" smtClean="0"/>
              <a:t>arbitražnom</a:t>
            </a:r>
            <a:r>
              <a:rPr lang="en-US" dirty="0" smtClean="0"/>
              <a:t> </a:t>
            </a:r>
            <a:r>
              <a:rPr lang="en-US" dirty="0" err="1" smtClean="0"/>
              <a:t>postupku</a:t>
            </a:r>
            <a:r>
              <a:rPr lang="en-US" dirty="0" smtClean="0"/>
              <a:t> (</a:t>
            </a:r>
            <a:r>
              <a:rPr lang="en-US" dirty="0" err="1" smtClean="0"/>
              <a:t>ukoliko</a:t>
            </a:r>
            <a:r>
              <a:rPr lang="en-US" dirty="0" smtClean="0"/>
              <a:t> je </a:t>
            </a:r>
            <a:r>
              <a:rPr lang="en-US" dirty="0" err="1" smtClean="0"/>
              <a:t>ugovorena</a:t>
            </a:r>
            <a:r>
              <a:rPr lang="en-US" dirty="0" smtClean="0"/>
              <a:t> med-</a:t>
            </a:r>
            <a:r>
              <a:rPr lang="en-US" dirty="0" err="1" smtClean="0"/>
              <a:t>arb</a:t>
            </a:r>
            <a:r>
              <a:rPr lang="en-US" dirty="0" smtClean="0"/>
              <a:t> </a:t>
            </a:r>
            <a:r>
              <a:rPr lang="en-US" dirty="0" err="1" smtClean="0"/>
              <a:t>klauzula</a:t>
            </a:r>
            <a:r>
              <a:rPr lang="en-US" dirty="0" smtClean="0"/>
              <a:t>)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tek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 smtClean="0"/>
              <a:t>pravosnažne</a:t>
            </a:r>
            <a:r>
              <a:rPr lang="en-US" dirty="0" smtClean="0"/>
              <a:t> </a:t>
            </a:r>
            <a:r>
              <a:rPr lang="en-US" dirty="0" err="1" smtClean="0"/>
              <a:t>presude</a:t>
            </a:r>
            <a:r>
              <a:rPr lang="en-US" dirty="0" smtClean="0"/>
              <a:t>,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 smtClean="0"/>
              <a:t>arbitražne</a:t>
            </a:r>
            <a:r>
              <a:rPr lang="en-US" dirty="0" smtClean="0"/>
              <a:t> </a:t>
            </a:r>
            <a:r>
              <a:rPr lang="en-US" dirty="0" err="1" smtClean="0"/>
              <a:t>odluke</a:t>
            </a:r>
            <a:r>
              <a:rPr lang="en-US" dirty="0" smtClean="0"/>
              <a:t>, </a:t>
            </a:r>
            <a:r>
              <a:rPr lang="en-US" dirty="0" err="1" smtClean="0"/>
              <a:t>tražiti</a:t>
            </a:r>
            <a:r>
              <a:rPr lang="en-US" dirty="0" smtClean="0"/>
              <a:t> </a:t>
            </a:r>
            <a:r>
              <a:rPr lang="en-US" dirty="0" err="1" smtClean="0"/>
              <a:t>prinudno</a:t>
            </a:r>
            <a:r>
              <a:rPr lang="en-US" dirty="0" smtClean="0"/>
              <a:t> </a:t>
            </a:r>
            <a:r>
              <a:rPr lang="en-US" dirty="0" err="1" smtClean="0"/>
              <a:t>izvršenje</a:t>
            </a:r>
            <a:r>
              <a:rPr lang="en-US" dirty="0" smtClean="0"/>
              <a:t>.</a:t>
            </a:r>
            <a:endParaRPr lang="sr-Latn-CS" dirty="0" smtClean="0"/>
          </a:p>
          <a:p>
            <a:pPr algn="just"/>
            <a:endParaRPr lang="sr-Latn-C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Sporazum</a:t>
            </a:r>
            <a:r>
              <a:rPr lang="en-US" b="1" dirty="0" smtClean="0"/>
              <a:t> </a:t>
            </a:r>
            <a:r>
              <a:rPr lang="en-US" b="1" dirty="0" err="1" smtClean="0"/>
              <a:t>kao</a:t>
            </a:r>
            <a:r>
              <a:rPr lang="en-US" b="1" dirty="0" smtClean="0"/>
              <a:t> </a:t>
            </a:r>
            <a:r>
              <a:rPr lang="en-US" b="1" dirty="0" err="1" smtClean="0"/>
              <a:t>izvršna</a:t>
            </a:r>
            <a:r>
              <a:rPr lang="en-US" b="1" dirty="0" smtClean="0"/>
              <a:t> </a:t>
            </a:r>
            <a:r>
              <a:rPr lang="en-US" b="1" dirty="0" err="1" smtClean="0"/>
              <a:t>isprava</a:t>
            </a:r>
            <a:r>
              <a:rPr lang="en-US" dirty="0" smtClean="0"/>
              <a:t> 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None/>
            </a:pPr>
            <a:r>
              <a:rPr lang="sr-Latn-RS" dirty="0" err="1" smtClean="0"/>
              <a:t>N</a:t>
            </a:r>
            <a:r>
              <a:rPr lang="en-US" dirty="0" smtClean="0"/>
              <a:t>a </a:t>
            </a:r>
            <a:r>
              <a:rPr lang="en-US" dirty="0" err="1" smtClean="0"/>
              <a:t>osnovu</a:t>
            </a:r>
            <a:r>
              <a:rPr lang="en-US" dirty="0" smtClean="0"/>
              <a:t> čl.27.st.1. </a:t>
            </a:r>
            <a:r>
              <a:rPr lang="en-US" dirty="0" err="1" smtClean="0"/>
              <a:t>Zakona</a:t>
            </a:r>
            <a:r>
              <a:rPr lang="en-US" dirty="0" smtClean="0"/>
              <a:t>, </a:t>
            </a:r>
            <a:r>
              <a:rPr lang="en-US" dirty="0" err="1" smtClean="0"/>
              <a:t>sporazum</a:t>
            </a:r>
            <a:r>
              <a:rPr lang="en-US" dirty="0" smtClean="0"/>
              <a:t> </a:t>
            </a:r>
            <a:r>
              <a:rPr lang="en-US" dirty="0" err="1" smtClean="0"/>
              <a:t>postignut</a:t>
            </a:r>
            <a:r>
              <a:rPr lang="en-US" dirty="0" smtClean="0"/>
              <a:t> u </a:t>
            </a:r>
            <a:r>
              <a:rPr lang="en-US" dirty="0" err="1" smtClean="0"/>
              <a:t>postupku</a:t>
            </a:r>
            <a:r>
              <a:rPr lang="en-US" dirty="0" smtClean="0"/>
              <a:t> </a:t>
            </a:r>
            <a:r>
              <a:rPr lang="en-US" dirty="0" err="1" smtClean="0"/>
              <a:t>medijacije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imati</a:t>
            </a:r>
            <a:r>
              <a:rPr lang="en-US" dirty="0" smtClean="0"/>
              <a:t> </a:t>
            </a:r>
            <a:r>
              <a:rPr lang="en-US" dirty="0" err="1" smtClean="0"/>
              <a:t>snagu</a:t>
            </a:r>
            <a:r>
              <a:rPr lang="en-US" dirty="0" smtClean="0"/>
              <a:t> </a:t>
            </a:r>
            <a:r>
              <a:rPr lang="en-US" dirty="0" err="1" smtClean="0"/>
              <a:t>izvršne</a:t>
            </a:r>
            <a:r>
              <a:rPr lang="en-US" dirty="0" smtClean="0"/>
              <a:t> </a:t>
            </a:r>
            <a:r>
              <a:rPr lang="en-US" dirty="0" err="1" smtClean="0"/>
              <a:t>isprave</a:t>
            </a:r>
            <a:r>
              <a:rPr lang="en-US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ispunjeni</a:t>
            </a:r>
            <a:r>
              <a:rPr lang="en-US" dirty="0" smtClean="0"/>
              <a:t> </a:t>
            </a:r>
            <a:r>
              <a:rPr lang="en-US" dirty="0" err="1" smtClean="0"/>
              <a:t>sledeći</a:t>
            </a:r>
            <a:r>
              <a:rPr lang="en-US" dirty="0" smtClean="0"/>
              <a:t> </a:t>
            </a:r>
            <a:r>
              <a:rPr lang="en-US" dirty="0" err="1" smtClean="0"/>
              <a:t>uslovi</a:t>
            </a:r>
            <a:r>
              <a:rPr lang="en-US" dirty="0" smtClean="0"/>
              <a:t>:</a:t>
            </a:r>
            <a:endParaRPr lang="sr-Latn-CS" dirty="0" smtClean="0"/>
          </a:p>
          <a:p>
            <a:pPr lvl="0" algn="just"/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sadrži</a:t>
            </a:r>
            <a:r>
              <a:rPr lang="en-US" dirty="0" smtClean="0"/>
              <a:t> </a:t>
            </a:r>
            <a:r>
              <a:rPr lang="en-US" dirty="0" err="1" smtClean="0"/>
              <a:t>izjavu</a:t>
            </a:r>
            <a:r>
              <a:rPr lang="en-US" dirty="0" smtClean="0"/>
              <a:t> </a:t>
            </a:r>
            <a:r>
              <a:rPr lang="en-US" dirty="0" err="1" smtClean="0"/>
              <a:t>dužnika</a:t>
            </a:r>
            <a:r>
              <a:rPr lang="en-US" dirty="0" smtClean="0"/>
              <a:t> </a:t>
            </a:r>
            <a:r>
              <a:rPr lang="en-US" dirty="0" err="1" smtClean="0"/>
              <a:t>kojom</a:t>
            </a:r>
            <a:r>
              <a:rPr lang="en-US" dirty="0" smtClean="0"/>
              <a:t> </a:t>
            </a:r>
            <a:r>
              <a:rPr lang="en-US" dirty="0" err="1" smtClean="0"/>
              <a:t>pristaje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poverilac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 smtClean="0"/>
              <a:t>ovog</a:t>
            </a:r>
            <a:r>
              <a:rPr lang="en-US" dirty="0" smtClean="0"/>
              <a:t> </a:t>
            </a:r>
            <a:r>
              <a:rPr lang="en-US" dirty="0" err="1" smtClean="0"/>
              <a:t>sporazuma</a:t>
            </a:r>
            <a:r>
              <a:rPr lang="en-US" dirty="0" smtClean="0"/>
              <a:t>, </a:t>
            </a:r>
            <a:r>
              <a:rPr lang="en-US" dirty="0" err="1" smtClean="0"/>
              <a:t>nakon</a:t>
            </a:r>
            <a:r>
              <a:rPr lang="en-US" dirty="0" smtClean="0"/>
              <a:t> </a:t>
            </a:r>
            <a:r>
              <a:rPr lang="en-US" dirty="0" err="1" smtClean="0"/>
              <a:t>dospelosti</a:t>
            </a:r>
            <a:r>
              <a:rPr lang="en-US" dirty="0" smtClean="0"/>
              <a:t> </a:t>
            </a:r>
            <a:r>
              <a:rPr lang="en-US" dirty="0" err="1" smtClean="0"/>
              <a:t>potraživanja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pokrenuti</a:t>
            </a:r>
            <a:r>
              <a:rPr lang="en-US" dirty="0" smtClean="0"/>
              <a:t> </a:t>
            </a:r>
            <a:r>
              <a:rPr lang="en-US" dirty="0" err="1" smtClean="0"/>
              <a:t>postupak</a:t>
            </a:r>
            <a:r>
              <a:rPr lang="en-US" dirty="0" smtClean="0"/>
              <a:t> </a:t>
            </a:r>
            <a:r>
              <a:rPr lang="en-US" dirty="0" err="1" smtClean="0"/>
              <a:t>prinudnog</a:t>
            </a:r>
            <a:r>
              <a:rPr lang="en-US" dirty="0" smtClean="0"/>
              <a:t> </a:t>
            </a:r>
            <a:r>
              <a:rPr lang="en-US" dirty="0" err="1" smtClean="0"/>
              <a:t>izvršenja</a:t>
            </a:r>
            <a:r>
              <a:rPr lang="en-US" dirty="0" smtClean="0"/>
              <a:t> (</a:t>
            </a:r>
            <a:r>
              <a:rPr lang="en-US" dirty="0" err="1" smtClean="0"/>
              <a:t>klauzula</a:t>
            </a:r>
            <a:r>
              <a:rPr lang="en-US" dirty="0" smtClean="0"/>
              <a:t> </a:t>
            </a:r>
            <a:r>
              <a:rPr lang="en-US" dirty="0" err="1" smtClean="0"/>
              <a:t>izvršnosti</a:t>
            </a:r>
            <a:r>
              <a:rPr lang="en-US" dirty="0" smtClean="0"/>
              <a:t>) </a:t>
            </a:r>
            <a:r>
              <a:rPr lang="en-US" dirty="0" err="1" smtClean="0"/>
              <a:t>i</a:t>
            </a:r>
            <a:endParaRPr lang="sr-Latn-CS" dirty="0" smtClean="0"/>
          </a:p>
          <a:p>
            <a:pPr lvl="0" algn="just"/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potpisi</a:t>
            </a:r>
            <a:r>
              <a:rPr lang="en-US" dirty="0" smtClean="0"/>
              <a:t> </a:t>
            </a:r>
            <a:r>
              <a:rPr lang="en-US" dirty="0" err="1" smtClean="0"/>
              <a:t>strana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medijatora</a:t>
            </a:r>
            <a:r>
              <a:rPr lang="en-US" dirty="0" smtClean="0"/>
              <a:t> </a:t>
            </a:r>
            <a:r>
              <a:rPr lang="en-US" dirty="0" err="1" smtClean="0"/>
              <a:t>overeni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strane</a:t>
            </a:r>
            <a:r>
              <a:rPr lang="en-US" dirty="0" smtClean="0"/>
              <a:t> </a:t>
            </a:r>
            <a:r>
              <a:rPr lang="en-US" dirty="0" err="1" smtClean="0"/>
              <a:t>suda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javnog</a:t>
            </a:r>
            <a:r>
              <a:rPr lang="en-US" dirty="0" smtClean="0"/>
              <a:t> </a:t>
            </a:r>
            <a:r>
              <a:rPr lang="en-US" dirty="0" err="1" smtClean="0"/>
              <a:t>beležnika</a:t>
            </a:r>
            <a:r>
              <a:rPr lang="en-US" dirty="0" smtClean="0"/>
              <a:t>.</a:t>
            </a:r>
            <a:endParaRPr lang="sr-Latn-CS" dirty="0" smtClean="0"/>
          </a:p>
          <a:p>
            <a:pPr algn="just"/>
            <a:r>
              <a:rPr lang="en-US" dirty="0" err="1" smtClean="0"/>
              <a:t>Uslovi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kumulativno</a:t>
            </a:r>
            <a:r>
              <a:rPr lang="en-US" dirty="0" smtClean="0"/>
              <a:t> </a:t>
            </a:r>
            <a:r>
              <a:rPr lang="en-US" dirty="0" err="1" smtClean="0"/>
              <a:t>postavljeni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znači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oba</a:t>
            </a:r>
            <a:r>
              <a:rPr lang="en-US" dirty="0" smtClean="0"/>
              <a:t> </a:t>
            </a:r>
            <a:r>
              <a:rPr lang="en-US" dirty="0" err="1" smtClean="0"/>
              <a:t>uslova</a:t>
            </a:r>
            <a:r>
              <a:rPr lang="en-US" dirty="0" smtClean="0"/>
              <a:t> </a:t>
            </a:r>
            <a:r>
              <a:rPr lang="en-US" dirty="0" err="1" smtClean="0"/>
              <a:t>moraju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ispunjena</a:t>
            </a:r>
            <a:r>
              <a:rPr lang="en-US" dirty="0" smtClean="0"/>
              <a:t>.</a:t>
            </a:r>
            <a:endParaRPr lang="sr-Latn-CS" dirty="0" smtClean="0"/>
          </a:p>
          <a:p>
            <a:pPr algn="just"/>
            <a:endParaRPr lang="sr-Latn-C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Sporazum kao izvršna isprava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dirty="0" err="1" smtClean="0"/>
              <a:t>Overu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potvrđivanje</a:t>
            </a:r>
            <a:r>
              <a:rPr lang="en-US" dirty="0" smtClean="0"/>
              <a:t> </a:t>
            </a:r>
            <a:r>
              <a:rPr lang="en-US" dirty="0" err="1" smtClean="0"/>
              <a:t>sporazuma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vrlo</a:t>
            </a:r>
            <a:r>
              <a:rPr lang="en-US" dirty="0" smtClean="0"/>
              <a:t> </a:t>
            </a:r>
            <a:r>
              <a:rPr lang="en-US" dirty="0" err="1" smtClean="0"/>
              <a:t>ekstenzivno</a:t>
            </a:r>
            <a:r>
              <a:rPr lang="en-US" dirty="0" smtClean="0"/>
              <a:t> </a:t>
            </a:r>
            <a:r>
              <a:rPr lang="en-US" dirty="0" err="1" smtClean="0"/>
              <a:t>tumačiti</a:t>
            </a:r>
            <a:r>
              <a:rPr lang="en-US" dirty="0" smtClean="0"/>
              <a:t>, </a:t>
            </a:r>
            <a:r>
              <a:rPr lang="en-US" dirty="0" err="1" smtClean="0"/>
              <a:t>budući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se </a:t>
            </a:r>
            <a:r>
              <a:rPr lang="en-US" dirty="0" err="1" smtClean="0"/>
              <a:t>neće</a:t>
            </a:r>
            <a:r>
              <a:rPr lang="en-US" dirty="0" smtClean="0"/>
              <a:t> </a:t>
            </a:r>
            <a:r>
              <a:rPr lang="en-US" dirty="0" err="1" smtClean="0"/>
              <a:t>dozvoliti</a:t>
            </a:r>
            <a:r>
              <a:rPr lang="en-US" dirty="0" smtClean="0"/>
              <a:t> </a:t>
            </a:r>
            <a:r>
              <a:rPr lang="en-US" dirty="0" err="1" smtClean="0"/>
              <a:t>prinudno</a:t>
            </a:r>
            <a:r>
              <a:rPr lang="en-US" dirty="0" smtClean="0"/>
              <a:t> </a:t>
            </a:r>
            <a:r>
              <a:rPr lang="en-US" dirty="0" err="1" smtClean="0"/>
              <a:t>izvršenje</a:t>
            </a:r>
            <a:r>
              <a:rPr lang="en-US" dirty="0" smtClean="0"/>
              <a:t> </a:t>
            </a:r>
            <a:r>
              <a:rPr lang="en-US" dirty="0" err="1" smtClean="0"/>
              <a:t>sporazuma</a:t>
            </a:r>
            <a:r>
              <a:rPr lang="en-US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njegovo</a:t>
            </a:r>
            <a:r>
              <a:rPr lang="en-US" dirty="0" smtClean="0"/>
              <a:t> </a:t>
            </a:r>
            <a:r>
              <a:rPr lang="en-US" dirty="0" err="1" smtClean="0"/>
              <a:t>zaključenje</a:t>
            </a:r>
            <a:r>
              <a:rPr lang="en-US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dozvoljeno</a:t>
            </a:r>
            <a:r>
              <a:rPr lang="en-US" dirty="0" smtClean="0"/>
              <a:t>, </a:t>
            </a:r>
            <a:r>
              <a:rPr lang="en-US" dirty="0" err="1" smtClean="0"/>
              <a:t>ako</a:t>
            </a:r>
            <a:r>
              <a:rPr lang="en-US" dirty="0" smtClean="0"/>
              <a:t> je </a:t>
            </a:r>
            <a:r>
              <a:rPr lang="en-US" dirty="0" err="1" smtClean="0"/>
              <a:t>sporazum</a:t>
            </a:r>
            <a:r>
              <a:rPr lang="en-US" dirty="0" smtClean="0"/>
              <a:t> </a:t>
            </a:r>
            <a:r>
              <a:rPr lang="en-US" dirty="0" err="1" smtClean="0"/>
              <a:t>suprotan</a:t>
            </a:r>
            <a:r>
              <a:rPr lang="en-US" dirty="0" smtClean="0"/>
              <a:t> </a:t>
            </a:r>
            <a:r>
              <a:rPr lang="en-US" dirty="0" err="1" smtClean="0"/>
              <a:t>javnom</a:t>
            </a:r>
            <a:r>
              <a:rPr lang="en-US" dirty="0" smtClean="0"/>
              <a:t> </a:t>
            </a:r>
            <a:r>
              <a:rPr lang="en-US" dirty="0" err="1" smtClean="0"/>
              <a:t>poretku</a:t>
            </a:r>
            <a:r>
              <a:rPr lang="en-US" dirty="0" smtClean="0"/>
              <a:t>,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podoban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izvršenje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je </a:t>
            </a:r>
            <a:r>
              <a:rPr lang="en-US" dirty="0" err="1" smtClean="0"/>
              <a:t>predmet</a:t>
            </a:r>
            <a:r>
              <a:rPr lang="en-US" dirty="0" smtClean="0"/>
              <a:t> </a:t>
            </a:r>
            <a:r>
              <a:rPr lang="en-US" dirty="0" err="1" smtClean="0"/>
              <a:t>izvršenja</a:t>
            </a:r>
            <a:r>
              <a:rPr lang="en-US" dirty="0" smtClean="0"/>
              <a:t> </a:t>
            </a:r>
            <a:r>
              <a:rPr lang="en-US" dirty="0" err="1" smtClean="0"/>
              <a:t>nemoguć</a:t>
            </a:r>
            <a:r>
              <a:rPr lang="en-US" dirty="0" smtClean="0"/>
              <a:t> (čl.27.st.2. </a:t>
            </a:r>
            <a:r>
              <a:rPr lang="en-US" dirty="0" err="1" smtClean="0"/>
              <a:t>Zakona</a:t>
            </a:r>
            <a:r>
              <a:rPr lang="en-US" dirty="0" smtClean="0"/>
              <a:t>). U tom </a:t>
            </a:r>
            <a:r>
              <a:rPr lang="en-US" dirty="0" err="1" smtClean="0"/>
              <a:t>smislu</a:t>
            </a:r>
            <a:r>
              <a:rPr lang="en-US" dirty="0" smtClean="0"/>
              <a:t>,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sud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javni</a:t>
            </a:r>
            <a:r>
              <a:rPr lang="en-US" dirty="0" smtClean="0"/>
              <a:t> </a:t>
            </a:r>
            <a:r>
              <a:rPr lang="en-US" dirty="0" err="1" smtClean="0"/>
              <a:t>beležnik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obavezu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ispitaju</a:t>
            </a:r>
            <a:r>
              <a:rPr lang="en-US" dirty="0" smtClean="0"/>
              <a:t> </a:t>
            </a:r>
            <a:r>
              <a:rPr lang="en-US" dirty="0" err="1" smtClean="0"/>
              <a:t>sadržinu</a:t>
            </a:r>
            <a:r>
              <a:rPr lang="en-US" dirty="0" smtClean="0"/>
              <a:t> </a:t>
            </a:r>
            <a:r>
              <a:rPr lang="en-US" dirty="0" err="1" smtClean="0"/>
              <a:t>sporazuma</a:t>
            </a:r>
            <a:r>
              <a:rPr lang="en-US" dirty="0" smtClean="0"/>
              <a:t> (</a:t>
            </a:r>
            <a:r>
              <a:rPr lang="en-US" dirty="0" err="1" smtClean="0"/>
              <a:t>sud</a:t>
            </a:r>
            <a:r>
              <a:rPr lang="en-US" dirty="0" smtClean="0"/>
              <a:t> je </a:t>
            </a:r>
            <a:r>
              <a:rPr lang="en-US" dirty="0" err="1" smtClean="0"/>
              <a:t>na</a:t>
            </a:r>
            <a:r>
              <a:rPr lang="en-US" dirty="0" smtClean="0"/>
              <a:t> to </a:t>
            </a:r>
            <a:r>
              <a:rPr lang="en-US" dirty="0" err="1" smtClean="0"/>
              <a:t>obavezan</a:t>
            </a:r>
            <a:r>
              <a:rPr lang="en-US" dirty="0" smtClean="0"/>
              <a:t> </a:t>
            </a:r>
            <a:r>
              <a:rPr lang="en-US" dirty="0" err="1" smtClean="0"/>
              <a:t>prema</a:t>
            </a:r>
            <a:r>
              <a:rPr lang="en-US" dirty="0" smtClean="0"/>
              <a:t> čl.3.st.3. </a:t>
            </a:r>
            <a:r>
              <a:rPr lang="en-US" dirty="0" err="1" smtClean="0"/>
              <a:t>Zakona</a:t>
            </a:r>
            <a:r>
              <a:rPr lang="en-US" dirty="0" smtClean="0"/>
              <a:t> o </a:t>
            </a:r>
            <a:r>
              <a:rPr lang="en-US" dirty="0" err="1" smtClean="0"/>
              <a:t>parničnom</a:t>
            </a:r>
            <a:r>
              <a:rPr lang="en-US" dirty="0" smtClean="0"/>
              <a:t> </a:t>
            </a:r>
            <a:r>
              <a:rPr lang="en-US" dirty="0" err="1" smtClean="0"/>
              <a:t>postupku</a:t>
            </a:r>
            <a:r>
              <a:rPr lang="en-US" dirty="0" smtClean="0"/>
              <a:t>). U </a:t>
            </a:r>
            <a:r>
              <a:rPr lang="en-US" dirty="0" err="1" smtClean="0"/>
              <a:t>procesnom</a:t>
            </a:r>
            <a:r>
              <a:rPr lang="en-US" dirty="0" smtClean="0"/>
              <a:t> </a:t>
            </a:r>
            <a:r>
              <a:rPr lang="en-US" dirty="0" err="1" smtClean="0"/>
              <a:t>smislu</a:t>
            </a:r>
            <a:r>
              <a:rPr lang="en-US" dirty="0" smtClean="0"/>
              <a:t>, </a:t>
            </a:r>
            <a:r>
              <a:rPr lang="en-US" dirty="0" err="1" smtClean="0"/>
              <a:t>overa</a:t>
            </a:r>
            <a:r>
              <a:rPr lang="en-US" dirty="0" smtClean="0"/>
              <a:t> u </a:t>
            </a:r>
            <a:r>
              <a:rPr lang="en-US" dirty="0" err="1" smtClean="0"/>
              <a:t>sudu</a:t>
            </a:r>
            <a:r>
              <a:rPr lang="en-US" dirty="0" smtClean="0"/>
              <a:t> se </a:t>
            </a:r>
            <a:r>
              <a:rPr lang="en-US" dirty="0" err="1" smtClean="0"/>
              <a:t>sprovodi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pravilima</a:t>
            </a:r>
            <a:r>
              <a:rPr lang="en-US" dirty="0" smtClean="0"/>
              <a:t> </a:t>
            </a:r>
            <a:r>
              <a:rPr lang="en-US" dirty="0" err="1" smtClean="0"/>
              <a:t>Zakona</a:t>
            </a:r>
            <a:r>
              <a:rPr lang="en-US" dirty="0" smtClean="0"/>
              <a:t> o </a:t>
            </a:r>
            <a:r>
              <a:rPr lang="en-US" dirty="0" err="1" smtClean="0"/>
              <a:t>vanparničnom</a:t>
            </a:r>
            <a:r>
              <a:rPr lang="en-US" dirty="0" smtClean="0"/>
              <a:t> </a:t>
            </a:r>
            <a:r>
              <a:rPr lang="en-US" dirty="0" err="1" smtClean="0"/>
              <a:t>postupku</a:t>
            </a:r>
            <a:r>
              <a:rPr lang="en-US" dirty="0" smtClean="0"/>
              <a:t> </a:t>
            </a:r>
            <a:r>
              <a:rPr lang="en-US" dirty="0" err="1" smtClean="0"/>
              <a:t>kojima</a:t>
            </a:r>
            <a:r>
              <a:rPr lang="en-US" dirty="0" smtClean="0"/>
              <a:t> se </a:t>
            </a:r>
            <a:r>
              <a:rPr lang="en-US" dirty="0" err="1" smtClean="0"/>
              <a:t>uređuje</a:t>
            </a:r>
            <a:r>
              <a:rPr lang="en-US" dirty="0" smtClean="0"/>
              <a:t> </a:t>
            </a:r>
            <a:r>
              <a:rPr lang="en-US" dirty="0" err="1" smtClean="0"/>
              <a:t>potvrđivanje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sastavljanje</a:t>
            </a:r>
            <a:r>
              <a:rPr lang="en-US" dirty="0" smtClean="0"/>
              <a:t> </a:t>
            </a:r>
            <a:r>
              <a:rPr lang="en-US" dirty="0" err="1" smtClean="0"/>
              <a:t>isprava</a:t>
            </a:r>
            <a:r>
              <a:rPr lang="en-US" dirty="0" smtClean="0"/>
              <a:t>, </a:t>
            </a:r>
            <a:r>
              <a:rPr lang="en-US" dirty="0" err="1" smtClean="0"/>
              <a:t>dok</a:t>
            </a:r>
            <a:r>
              <a:rPr lang="en-US" dirty="0" smtClean="0"/>
              <a:t> se </a:t>
            </a:r>
            <a:r>
              <a:rPr lang="en-US" dirty="0" err="1" smtClean="0"/>
              <a:t>overa</a:t>
            </a:r>
            <a:r>
              <a:rPr lang="en-US" dirty="0" smtClean="0"/>
              <a:t> </a:t>
            </a:r>
            <a:r>
              <a:rPr lang="en-US" dirty="0" err="1" smtClean="0"/>
              <a:t>sporazuma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strane</a:t>
            </a:r>
            <a:r>
              <a:rPr lang="en-US" dirty="0" smtClean="0"/>
              <a:t> </a:t>
            </a:r>
            <a:r>
              <a:rPr lang="en-US" dirty="0" err="1" smtClean="0"/>
              <a:t>javnog</a:t>
            </a:r>
            <a:r>
              <a:rPr lang="en-US" dirty="0" smtClean="0"/>
              <a:t> </a:t>
            </a:r>
            <a:r>
              <a:rPr lang="en-US" dirty="0" err="1" smtClean="0"/>
              <a:t>beležnika</a:t>
            </a:r>
            <a:r>
              <a:rPr lang="en-US" dirty="0" smtClean="0"/>
              <a:t> </a:t>
            </a:r>
            <a:r>
              <a:rPr lang="en-US" dirty="0" err="1" smtClean="0"/>
              <a:t>sprovodi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pravilima</a:t>
            </a:r>
            <a:r>
              <a:rPr lang="en-US" dirty="0" smtClean="0"/>
              <a:t> </a:t>
            </a:r>
            <a:r>
              <a:rPr lang="en-US" dirty="0" err="1" smtClean="0"/>
              <a:t>Zakona</a:t>
            </a:r>
            <a:r>
              <a:rPr lang="en-US" dirty="0" smtClean="0"/>
              <a:t> o </a:t>
            </a:r>
            <a:r>
              <a:rPr lang="en-US" dirty="0" err="1" smtClean="0"/>
              <a:t>javnom</a:t>
            </a:r>
            <a:r>
              <a:rPr lang="en-US" dirty="0" smtClean="0"/>
              <a:t> </a:t>
            </a:r>
            <a:r>
              <a:rPr lang="en-US" dirty="0" err="1" smtClean="0"/>
              <a:t>beležništvu</a:t>
            </a:r>
            <a:r>
              <a:rPr lang="en-US" dirty="0" smtClean="0"/>
              <a:t>.</a:t>
            </a:r>
            <a:endParaRPr lang="sr-Latn-CS" dirty="0" smtClean="0"/>
          </a:p>
          <a:p>
            <a:pPr algn="just"/>
            <a:endParaRPr lang="sr-Latn-C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smtClean="0"/>
              <a:t>Hvala na pažnji!</a:t>
            </a:r>
            <a:endParaRPr lang="sr-Latn-C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Latn-C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Polje primene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sr-Latn-RS" dirty="0" smtClean="0"/>
              <a:t>Pravila propisana Zakonom se imaju primeniti:</a:t>
            </a:r>
            <a:endParaRPr lang="sr-Latn-CS" dirty="0" smtClean="0"/>
          </a:p>
          <a:p>
            <a:pPr lvl="0" algn="just">
              <a:buNone/>
            </a:pPr>
            <a:r>
              <a:rPr lang="sr-Latn-RS" dirty="0" smtClean="0"/>
              <a:t>- kako na domaću, tako i na međunarodnu medijaciju;</a:t>
            </a:r>
            <a:endParaRPr lang="sr-Latn-CS" dirty="0" smtClean="0"/>
          </a:p>
          <a:p>
            <a:pPr lvl="0" algn="just">
              <a:buNone/>
            </a:pPr>
            <a:r>
              <a:rPr lang="sr-Latn-RS" dirty="0" smtClean="0"/>
              <a:t>- kako na medijaciju koja je otpočela pre, tako i na medijaciju koja je otpočela posle pokretanja sudskog ili drugog postupka;</a:t>
            </a:r>
            <a:endParaRPr lang="sr-Latn-CS" dirty="0" smtClean="0"/>
          </a:p>
          <a:p>
            <a:pPr lvl="0" algn="just">
              <a:buNone/>
            </a:pPr>
            <a:r>
              <a:rPr lang="sr-Latn-RS" dirty="0" smtClean="0"/>
              <a:t>-kako na dobrovoljnu medijaciju, tako i na medijaciju čije je sprovođenje predviđeno posebnim zakonom i to kao uslov za vođenje sudskog ili drugog postupka.</a:t>
            </a:r>
            <a:endParaRPr lang="sr-Latn-CS" dirty="0" smtClean="0"/>
          </a:p>
          <a:p>
            <a:pPr algn="just"/>
            <a:r>
              <a:rPr lang="sr-Latn-RS" dirty="0" smtClean="0"/>
              <a:t>Zakonom su predviđena i pravila po kojima se sprovodi postupak medijacije u slučaju prekograničnih sporova međutim, ona će se primenjivati tek od dana kada Srbija pristupi Evropskoj uniji.</a:t>
            </a:r>
            <a:endParaRPr lang="sr-Latn-CS" dirty="0" smtClean="0"/>
          </a:p>
          <a:p>
            <a:pPr algn="just"/>
            <a:endParaRPr lang="sr-Latn-C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Ostali izvori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sr-Latn-RS" dirty="0" smtClean="0"/>
              <a:t>Pored Zakona o medijaciji, kao okvirnog i osnovnog zakona, odredbe o medijaciji kao vansudskom rešavanju sporova se mogu naći u brojnim drugim zakonima kao što su Zakon o mirnom rešavanju radnopravnih sporova, Zakon o zaštiti potrošača, Zakon o zaštiti korisnika finansijskih usluga, Porodični zakon, Zakon o parničnom postupku, Zakon o vanparničnom postupku, Zakon o javnom beležništvu, Zakon o izvršenju i obezbeđenju itd. Svi ovi zakoni čine normativni okvir za prihvatanje i sprovođenje postupka medijacije.</a:t>
            </a:r>
          </a:p>
          <a:p>
            <a:pPr algn="just"/>
            <a:r>
              <a:rPr lang="sr-Latn-RS" dirty="0" smtClean="0"/>
              <a:t>U pravni okvir za sprovođenje postupka medijacije svakako ulazi i ima poseban značaj Etički kodeks posrednika.</a:t>
            </a:r>
            <a:endParaRPr lang="sr-Latn-CS" dirty="0" smtClean="0"/>
          </a:p>
          <a:p>
            <a:pPr algn="just"/>
            <a:endParaRPr lang="sr-Latn-C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Pojam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karakteristike</a:t>
            </a:r>
            <a:r>
              <a:rPr lang="en-US" b="1" dirty="0" smtClean="0"/>
              <a:t> </a:t>
            </a:r>
            <a:r>
              <a:rPr lang="en-US" b="1" dirty="0" err="1" smtClean="0"/>
              <a:t>medijacije</a:t>
            </a:r>
            <a:r>
              <a:rPr lang="sr-Latn-CS" dirty="0" smtClean="0"/>
              <a:t/>
            </a:r>
            <a:br>
              <a:rPr lang="sr-Latn-CS" dirty="0" smtClean="0"/>
            </a:b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 err="1" smtClean="0"/>
              <a:t>Medijacija</a:t>
            </a:r>
            <a:r>
              <a:rPr lang="en-US" dirty="0" smtClean="0"/>
              <a:t> je </a:t>
            </a:r>
            <a:r>
              <a:rPr lang="en-US" dirty="0" err="1" smtClean="0"/>
              <a:t>dobrovoljan</a:t>
            </a:r>
            <a:r>
              <a:rPr lang="en-US" dirty="0" smtClean="0"/>
              <a:t>, </a:t>
            </a:r>
            <a:r>
              <a:rPr lang="en-US" dirty="0" err="1" smtClean="0"/>
              <a:t>neformalan</a:t>
            </a:r>
            <a:r>
              <a:rPr lang="en-US" dirty="0" smtClean="0"/>
              <a:t> </a:t>
            </a:r>
            <a:r>
              <a:rPr lang="en-US" dirty="0" err="1" smtClean="0"/>
              <a:t>postupak</a:t>
            </a:r>
            <a:r>
              <a:rPr lang="en-US" dirty="0" smtClean="0"/>
              <a:t>, </a:t>
            </a:r>
            <a:r>
              <a:rPr lang="en-US" dirty="0" err="1" smtClean="0"/>
              <a:t>bez</a:t>
            </a:r>
            <a:r>
              <a:rPr lang="en-US" dirty="0" smtClean="0"/>
              <a:t> </a:t>
            </a:r>
            <a:r>
              <a:rPr lang="en-US" dirty="0" err="1" smtClean="0"/>
              <a:t>obzira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naziv</a:t>
            </a:r>
            <a:r>
              <a:rPr lang="en-US" dirty="0" smtClean="0"/>
              <a:t>, u </a:t>
            </a:r>
            <a:r>
              <a:rPr lang="en-US" dirty="0" err="1" smtClean="0"/>
              <a:t>kome</a:t>
            </a:r>
            <a:r>
              <a:rPr lang="en-US" dirty="0" smtClean="0"/>
              <a:t> </a:t>
            </a:r>
            <a:r>
              <a:rPr lang="en-US" dirty="0" err="1" smtClean="0"/>
              <a:t>stranke</a:t>
            </a:r>
            <a:r>
              <a:rPr lang="en-US" dirty="0" smtClean="0"/>
              <a:t> u </a:t>
            </a:r>
            <a:r>
              <a:rPr lang="en-US" dirty="0" err="1" smtClean="0"/>
              <a:t>sporu</a:t>
            </a:r>
            <a:r>
              <a:rPr lang="en-US" dirty="0" smtClean="0"/>
              <a:t> </a:t>
            </a:r>
            <a:r>
              <a:rPr lang="en-US" dirty="0" err="1" smtClean="0"/>
              <a:t>nastoje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putem</a:t>
            </a:r>
            <a:r>
              <a:rPr lang="en-US" dirty="0" smtClean="0"/>
              <a:t> </a:t>
            </a:r>
            <a:r>
              <a:rPr lang="en-US" dirty="0" err="1" smtClean="0"/>
              <a:t>pregovaranja</a:t>
            </a:r>
            <a:r>
              <a:rPr lang="en-US" dirty="0" smtClean="0"/>
              <a:t>, </a:t>
            </a:r>
            <a:r>
              <a:rPr lang="en-US" dirty="0" err="1" smtClean="0"/>
              <a:t>uz</a:t>
            </a:r>
            <a:r>
              <a:rPr lang="en-US" dirty="0" smtClean="0"/>
              <a:t> </a:t>
            </a:r>
            <a:r>
              <a:rPr lang="en-US" dirty="0" err="1" smtClean="0"/>
              <a:t>pomoć</a:t>
            </a:r>
            <a:r>
              <a:rPr lang="en-US" dirty="0" smtClean="0"/>
              <a:t> </a:t>
            </a:r>
            <a:r>
              <a:rPr lang="en-US" dirty="0" err="1" smtClean="0"/>
              <a:t>trećeg</a:t>
            </a:r>
            <a:r>
              <a:rPr lang="en-US" dirty="0" smtClean="0"/>
              <a:t> </a:t>
            </a:r>
            <a:r>
              <a:rPr lang="en-US" dirty="0" err="1" smtClean="0"/>
              <a:t>neutralnog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 (</a:t>
            </a:r>
            <a:r>
              <a:rPr lang="en-US" dirty="0" err="1" smtClean="0"/>
              <a:t>medijatora</a:t>
            </a:r>
            <a:r>
              <a:rPr lang="en-US" dirty="0" smtClean="0"/>
              <a:t>) </a:t>
            </a:r>
            <a:r>
              <a:rPr lang="en-US" dirty="0" err="1" smtClean="0"/>
              <a:t>reše</a:t>
            </a:r>
            <a:r>
              <a:rPr lang="en-US" dirty="0" smtClean="0"/>
              <a:t> </a:t>
            </a:r>
            <a:r>
              <a:rPr lang="en-US" dirty="0" err="1" smtClean="0"/>
              <a:t>svoj</a:t>
            </a:r>
            <a:r>
              <a:rPr lang="en-US" dirty="0" smtClean="0"/>
              <a:t> </a:t>
            </a:r>
            <a:r>
              <a:rPr lang="en-US" dirty="0" err="1" smtClean="0"/>
              <a:t>sporni</a:t>
            </a:r>
            <a:r>
              <a:rPr lang="en-US" dirty="0" smtClean="0"/>
              <a:t> </a:t>
            </a:r>
            <a:r>
              <a:rPr lang="en-US" dirty="0" err="1" smtClean="0"/>
              <a:t>odnos</a:t>
            </a:r>
            <a:r>
              <a:rPr lang="en-US" dirty="0" smtClean="0"/>
              <a:t> (čl.2. </a:t>
            </a:r>
            <a:r>
              <a:rPr lang="en-US" dirty="0" err="1" smtClean="0"/>
              <a:t>Zakona</a:t>
            </a:r>
            <a:r>
              <a:rPr lang="en-US" dirty="0" smtClean="0"/>
              <a:t> o </a:t>
            </a:r>
            <a:r>
              <a:rPr lang="en-US" dirty="0" err="1" smtClean="0"/>
              <a:t>posredovanju</a:t>
            </a:r>
            <a:r>
              <a:rPr lang="en-US" dirty="0" smtClean="0"/>
              <a:t>).</a:t>
            </a:r>
            <a:endParaRPr lang="sr-Latn-CS" dirty="0" smtClean="0"/>
          </a:p>
          <a:p>
            <a:pPr algn="just">
              <a:buNone/>
            </a:pPr>
            <a:endParaRPr lang="sr-Latn-CS" dirty="0" smtClean="0"/>
          </a:p>
          <a:p>
            <a:pPr algn="just"/>
            <a:r>
              <a:rPr lang="en-US" dirty="0" err="1" smtClean="0"/>
              <a:t>Cilj</a:t>
            </a:r>
            <a:r>
              <a:rPr lang="en-US" dirty="0" smtClean="0"/>
              <a:t> </a:t>
            </a:r>
            <a:r>
              <a:rPr lang="en-US" dirty="0" err="1" smtClean="0"/>
              <a:t>svake</a:t>
            </a:r>
            <a:r>
              <a:rPr lang="en-US" dirty="0" smtClean="0"/>
              <a:t> </a:t>
            </a:r>
            <a:r>
              <a:rPr lang="en-US" dirty="0" err="1" smtClean="0"/>
              <a:t>medijacije</a:t>
            </a:r>
            <a:r>
              <a:rPr lang="en-US" dirty="0" smtClean="0"/>
              <a:t> je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strane</a:t>
            </a:r>
            <a:r>
              <a:rPr lang="en-US" dirty="0" smtClean="0"/>
              <a:t> u </a:t>
            </a:r>
            <a:r>
              <a:rPr lang="en-US" dirty="0" err="1" smtClean="0"/>
              <a:t>sporu</a:t>
            </a:r>
            <a:r>
              <a:rPr lang="en-US" dirty="0" smtClean="0"/>
              <a:t> </a:t>
            </a:r>
            <a:r>
              <a:rPr lang="en-US" dirty="0" err="1" smtClean="0"/>
              <a:t>postignu</a:t>
            </a:r>
            <a:r>
              <a:rPr lang="en-US" dirty="0" smtClean="0"/>
              <a:t> </a:t>
            </a:r>
            <a:r>
              <a:rPr lang="en-US" dirty="0" err="1" smtClean="0"/>
              <a:t>sporazumno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obostrano</a:t>
            </a:r>
            <a:r>
              <a:rPr lang="en-US" dirty="0" smtClean="0"/>
              <a:t> </a:t>
            </a:r>
            <a:r>
              <a:rPr lang="en-US" dirty="0" err="1" smtClean="0"/>
              <a:t>prihvatljivo</a:t>
            </a:r>
            <a:r>
              <a:rPr lang="en-US" dirty="0" smtClean="0"/>
              <a:t> </a:t>
            </a:r>
            <a:r>
              <a:rPr lang="en-US" dirty="0" err="1" smtClean="0"/>
              <a:t>rešenje</a:t>
            </a:r>
            <a:r>
              <a:rPr lang="en-US" dirty="0" smtClean="0"/>
              <a:t>.</a:t>
            </a:r>
            <a:endParaRPr lang="sr-Latn-CS" dirty="0" smtClean="0"/>
          </a:p>
          <a:p>
            <a:pPr algn="just"/>
            <a:r>
              <a:rPr lang="en-US" dirty="0" smtClean="0"/>
              <a:t>Kao </a:t>
            </a:r>
            <a:r>
              <a:rPr lang="en-US" dirty="0" err="1" smtClean="0"/>
              <a:t>vrsta</a:t>
            </a:r>
            <a:r>
              <a:rPr lang="en-US" dirty="0" smtClean="0"/>
              <a:t> </a:t>
            </a:r>
            <a:r>
              <a:rPr lang="en-US" dirty="0" err="1" smtClean="0"/>
              <a:t>alternativnih</a:t>
            </a:r>
            <a:r>
              <a:rPr lang="en-US" dirty="0" smtClean="0"/>
              <a:t> </a:t>
            </a:r>
            <a:r>
              <a:rPr lang="en-US" dirty="0" err="1" smtClean="0"/>
              <a:t>metoda</a:t>
            </a:r>
            <a:r>
              <a:rPr lang="en-US" dirty="0" smtClean="0"/>
              <a:t> </a:t>
            </a:r>
            <a:r>
              <a:rPr lang="en-US" dirty="0" err="1" smtClean="0"/>
              <a:t>rešavanja</a:t>
            </a:r>
            <a:r>
              <a:rPr lang="en-US" dirty="0" smtClean="0"/>
              <a:t> </a:t>
            </a:r>
            <a:r>
              <a:rPr lang="en-US" dirty="0" err="1" smtClean="0"/>
              <a:t>sporova</a:t>
            </a:r>
            <a:r>
              <a:rPr lang="en-US" dirty="0" smtClean="0"/>
              <a:t> (</a:t>
            </a:r>
            <a:r>
              <a:rPr lang="en-US" i="1" dirty="0" smtClean="0"/>
              <a:t>Alternative Dispute Resolution – ADR</a:t>
            </a:r>
            <a:r>
              <a:rPr lang="en-US" dirty="0" smtClean="0"/>
              <a:t>) </a:t>
            </a:r>
            <a:r>
              <a:rPr lang="en-US" dirty="0" err="1" smtClean="0"/>
              <a:t>medijacija</a:t>
            </a:r>
            <a:r>
              <a:rPr lang="en-US" dirty="0" smtClean="0"/>
              <a:t> je </a:t>
            </a:r>
            <a:r>
              <a:rPr lang="en-US" dirty="0" err="1" smtClean="0"/>
              <a:t>svoju</a:t>
            </a:r>
            <a:r>
              <a:rPr lang="en-US" dirty="0" smtClean="0"/>
              <a:t> </a:t>
            </a:r>
            <a:r>
              <a:rPr lang="en-US" dirty="0" err="1" smtClean="0"/>
              <a:t>reafirmaciju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ekspanziju</a:t>
            </a:r>
            <a:r>
              <a:rPr lang="en-US" dirty="0" smtClean="0"/>
              <a:t> </a:t>
            </a:r>
            <a:r>
              <a:rPr lang="en-US" dirty="0" err="1" smtClean="0"/>
              <a:t>doživela</a:t>
            </a:r>
            <a:r>
              <a:rPr lang="en-US" dirty="0" smtClean="0"/>
              <a:t> </a:t>
            </a:r>
            <a:r>
              <a:rPr lang="en-US" dirty="0" err="1" smtClean="0"/>
              <a:t>najpre</a:t>
            </a:r>
            <a:r>
              <a:rPr lang="en-US" dirty="0" smtClean="0"/>
              <a:t> u SAD, a </a:t>
            </a:r>
            <a:r>
              <a:rPr lang="en-US" dirty="0" err="1" smtClean="0"/>
              <a:t>potom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u </a:t>
            </a:r>
            <a:r>
              <a:rPr lang="en-US" dirty="0" err="1" smtClean="0"/>
              <a:t>mnogim</a:t>
            </a:r>
            <a:r>
              <a:rPr lang="en-US" dirty="0" smtClean="0"/>
              <a:t> </a:t>
            </a:r>
            <a:r>
              <a:rPr lang="en-US" dirty="0" err="1" smtClean="0"/>
              <a:t>drugim</a:t>
            </a:r>
            <a:r>
              <a:rPr lang="en-US" dirty="0" smtClean="0"/>
              <a:t> </a:t>
            </a:r>
            <a:r>
              <a:rPr lang="en-US" dirty="0" err="1" smtClean="0"/>
              <a:t>državama</a:t>
            </a:r>
            <a:r>
              <a:rPr lang="en-US" dirty="0" smtClean="0"/>
              <a:t> </a:t>
            </a:r>
            <a:r>
              <a:rPr lang="en-US" dirty="0" err="1" smtClean="0"/>
              <a:t>širom</a:t>
            </a:r>
            <a:r>
              <a:rPr lang="en-US" dirty="0" smtClean="0"/>
              <a:t> </a:t>
            </a:r>
            <a:r>
              <a:rPr lang="en-US" dirty="0" err="1" smtClean="0"/>
              <a:t>sveta</a:t>
            </a:r>
            <a:r>
              <a:rPr lang="en-US" dirty="0" smtClean="0"/>
              <a:t>. </a:t>
            </a:r>
            <a:r>
              <a:rPr lang="en-US" dirty="0" err="1" smtClean="0"/>
              <a:t>Razlog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njen</a:t>
            </a:r>
            <a:r>
              <a:rPr lang="en-US" dirty="0" smtClean="0"/>
              <a:t> </a:t>
            </a:r>
            <a:r>
              <a:rPr lang="en-US" dirty="0" err="1" smtClean="0"/>
              <a:t>nagli</a:t>
            </a:r>
            <a:r>
              <a:rPr lang="en-US" dirty="0" smtClean="0"/>
              <a:t> </a:t>
            </a:r>
            <a:r>
              <a:rPr lang="en-US" dirty="0" err="1" smtClean="0"/>
              <a:t>razvoj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prosperitet</a:t>
            </a:r>
            <a:r>
              <a:rPr lang="en-US" dirty="0" smtClean="0"/>
              <a:t> </a:t>
            </a:r>
            <a:r>
              <a:rPr lang="en-US" dirty="0" err="1" smtClean="0"/>
              <a:t>leži</a:t>
            </a:r>
            <a:r>
              <a:rPr lang="en-US" dirty="0" smtClean="0"/>
              <a:t> u  </a:t>
            </a:r>
            <a:r>
              <a:rPr lang="en-US" dirty="0" err="1" smtClean="0"/>
              <a:t>pragmatičnoj</a:t>
            </a:r>
            <a:r>
              <a:rPr lang="en-US" dirty="0" smtClean="0"/>
              <a:t> </a:t>
            </a:r>
            <a:r>
              <a:rPr lang="en-US" dirty="0" err="1" smtClean="0"/>
              <a:t>potrebi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se </a:t>
            </a:r>
            <a:r>
              <a:rPr lang="en-US" dirty="0" err="1" smtClean="0"/>
              <a:t>saniraju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ublaže</a:t>
            </a:r>
            <a:r>
              <a:rPr lang="en-US" dirty="0" smtClean="0"/>
              <a:t> </a:t>
            </a:r>
            <a:r>
              <a:rPr lang="en-US" dirty="0" err="1" smtClean="0"/>
              <a:t>slabosti</a:t>
            </a:r>
            <a:r>
              <a:rPr lang="en-US" dirty="0" smtClean="0"/>
              <a:t> </a:t>
            </a:r>
            <a:r>
              <a:rPr lang="en-US" dirty="0" err="1" smtClean="0"/>
              <a:t>državnog</a:t>
            </a:r>
            <a:r>
              <a:rPr lang="en-US" dirty="0" smtClean="0"/>
              <a:t> </a:t>
            </a:r>
            <a:r>
              <a:rPr lang="en-US" dirty="0" err="1" smtClean="0"/>
              <a:t>sudovanja</a:t>
            </a:r>
            <a:r>
              <a:rPr lang="en-US" dirty="0" smtClean="0"/>
              <a:t> </a:t>
            </a:r>
            <a:r>
              <a:rPr lang="en-US" dirty="0" err="1" smtClean="0"/>
              <a:t>izražene</a:t>
            </a:r>
            <a:r>
              <a:rPr lang="en-US" dirty="0" smtClean="0"/>
              <a:t> u </a:t>
            </a:r>
            <a:r>
              <a:rPr lang="en-US" dirty="0" err="1" smtClean="0"/>
              <a:t>njegovoj</a:t>
            </a:r>
            <a:r>
              <a:rPr lang="en-US" dirty="0" smtClean="0"/>
              <a:t> </a:t>
            </a:r>
            <a:r>
              <a:rPr lang="en-US" dirty="0" err="1" smtClean="0"/>
              <a:t>neefikasnosti</a:t>
            </a:r>
            <a:r>
              <a:rPr lang="en-US" dirty="0" smtClean="0"/>
              <a:t> (</a:t>
            </a:r>
            <a:r>
              <a:rPr lang="en-US" dirty="0" err="1" smtClean="0"/>
              <a:t>veliki</a:t>
            </a:r>
            <a:r>
              <a:rPr lang="en-US" dirty="0" smtClean="0"/>
              <a:t> </a:t>
            </a:r>
            <a:r>
              <a:rPr lang="en-US" dirty="0" err="1" smtClean="0"/>
              <a:t>broj</a:t>
            </a:r>
            <a:r>
              <a:rPr lang="en-US" dirty="0" smtClean="0"/>
              <a:t> </a:t>
            </a:r>
            <a:r>
              <a:rPr lang="en-US" dirty="0" err="1" smtClean="0"/>
              <a:t>predmeta</a:t>
            </a:r>
            <a:r>
              <a:rPr lang="en-US" dirty="0" smtClean="0"/>
              <a:t>, </a:t>
            </a:r>
            <a:r>
              <a:rPr lang="en-US" dirty="0" err="1" smtClean="0"/>
              <a:t>dugotrajne</a:t>
            </a:r>
            <a:r>
              <a:rPr lang="en-US" dirty="0" smtClean="0"/>
              <a:t> procedure,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sporo</a:t>
            </a:r>
            <a:r>
              <a:rPr lang="en-US" dirty="0" smtClean="0"/>
              <a:t> </a:t>
            </a:r>
            <a:r>
              <a:rPr lang="en-US" dirty="0" err="1" smtClean="0"/>
              <a:t>izvršenje</a:t>
            </a:r>
            <a:r>
              <a:rPr lang="en-US" dirty="0" smtClean="0"/>
              <a:t> </a:t>
            </a:r>
            <a:r>
              <a:rPr lang="en-US" dirty="0" err="1" smtClean="0"/>
              <a:t>presuda</a:t>
            </a:r>
            <a:r>
              <a:rPr lang="en-US" dirty="0" smtClean="0"/>
              <a:t>), </a:t>
            </a:r>
            <a:r>
              <a:rPr lang="en-US" dirty="0" err="1" smtClean="0"/>
              <a:t>ali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visokim</a:t>
            </a:r>
            <a:r>
              <a:rPr lang="en-US" dirty="0" smtClean="0"/>
              <a:t> </a:t>
            </a:r>
            <a:r>
              <a:rPr lang="en-US" dirty="0" err="1" smtClean="0"/>
              <a:t>troškovima</a:t>
            </a:r>
            <a:r>
              <a:rPr lang="en-US" dirty="0" smtClean="0"/>
              <a:t>.</a:t>
            </a:r>
            <a:endParaRPr lang="sr-Latn-CS" dirty="0" smtClean="0"/>
          </a:p>
          <a:p>
            <a:pPr algn="just"/>
            <a:endParaRPr lang="sr-Latn-C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Šta je medijacija?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 err="1" smtClean="0"/>
              <a:t>Medijacija</a:t>
            </a:r>
            <a:r>
              <a:rPr lang="sr-Latn-RS" dirty="0" smtClean="0"/>
              <a:t> </a:t>
            </a:r>
            <a:r>
              <a:rPr lang="en-US" i="1" dirty="0" err="1" smtClean="0"/>
              <a:t>nije</a:t>
            </a:r>
            <a:r>
              <a:rPr lang="sr-Latn-RS" i="1" dirty="0" smtClean="0"/>
              <a:t> </a:t>
            </a:r>
            <a:r>
              <a:rPr lang="en-US" dirty="0" err="1" smtClean="0"/>
              <a:t>akuzatorni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adjudikativni</a:t>
            </a:r>
            <a:r>
              <a:rPr lang="en-US" dirty="0" smtClean="0"/>
              <a:t> </a:t>
            </a:r>
            <a:r>
              <a:rPr lang="en-US" dirty="0" err="1" smtClean="0"/>
              <a:t>postupak</a:t>
            </a:r>
            <a:r>
              <a:rPr lang="en-US" dirty="0" smtClean="0"/>
              <a:t>,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znači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se ne </a:t>
            </a:r>
            <a:r>
              <a:rPr lang="en-US" dirty="0" err="1" smtClean="0"/>
              <a:t>pokreće</a:t>
            </a:r>
            <a:r>
              <a:rPr lang="en-US" dirty="0" smtClean="0"/>
              <a:t> </a:t>
            </a:r>
            <a:r>
              <a:rPr lang="en-US" dirty="0" err="1" smtClean="0"/>
              <a:t>tužbom</a:t>
            </a:r>
            <a:r>
              <a:rPr lang="en-US" dirty="0" smtClean="0"/>
              <a:t>, </a:t>
            </a:r>
            <a:r>
              <a:rPr lang="en-US" dirty="0" err="1" smtClean="0"/>
              <a:t>niti</a:t>
            </a:r>
            <a:r>
              <a:rPr lang="en-US" dirty="0" smtClean="0"/>
              <a:t> </a:t>
            </a:r>
            <a:r>
              <a:rPr lang="en-US" dirty="0" err="1" smtClean="0"/>
              <a:t>predstavlja</a:t>
            </a:r>
            <a:r>
              <a:rPr lang="en-US" dirty="0" smtClean="0"/>
              <a:t> </a:t>
            </a:r>
            <a:r>
              <a:rPr lang="en-US" dirty="0" err="1" smtClean="0"/>
              <a:t>suđenje</a:t>
            </a:r>
            <a:r>
              <a:rPr lang="en-US" dirty="0" smtClean="0"/>
              <a:t>.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razliku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sudije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arbitra</a:t>
            </a:r>
            <a:r>
              <a:rPr lang="en-US" dirty="0" smtClean="0"/>
              <a:t>, </a:t>
            </a:r>
            <a:r>
              <a:rPr lang="en-US" dirty="0" err="1" smtClean="0"/>
              <a:t>medijator</a:t>
            </a:r>
            <a:r>
              <a:rPr lang="en-US" dirty="0" smtClean="0"/>
              <a:t> ne </a:t>
            </a:r>
            <a:r>
              <a:rPr lang="en-US" dirty="0" err="1" smtClean="0"/>
              <a:t>donosi</a:t>
            </a:r>
            <a:r>
              <a:rPr lang="en-US" dirty="0" smtClean="0"/>
              <a:t> </a:t>
            </a:r>
            <a:r>
              <a:rPr lang="en-US" dirty="0" err="1" smtClean="0"/>
              <a:t>odluku</a:t>
            </a:r>
            <a:r>
              <a:rPr lang="en-US" dirty="0" smtClean="0"/>
              <a:t>, ne </a:t>
            </a:r>
            <a:r>
              <a:rPr lang="en-US" dirty="0" err="1" smtClean="0"/>
              <a:t>izvodi</a:t>
            </a:r>
            <a:r>
              <a:rPr lang="en-US" dirty="0" smtClean="0"/>
              <a:t> </a:t>
            </a:r>
            <a:r>
              <a:rPr lang="en-US" dirty="0" err="1" smtClean="0"/>
              <a:t>dokaze</a:t>
            </a:r>
            <a:r>
              <a:rPr lang="en-US" dirty="0" smtClean="0"/>
              <a:t>, ne </a:t>
            </a:r>
            <a:r>
              <a:rPr lang="en-US" dirty="0" err="1" smtClean="0"/>
              <a:t>odlučuje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je </a:t>
            </a:r>
            <a:r>
              <a:rPr lang="en-US" dirty="0" err="1" smtClean="0"/>
              <a:t>strana</a:t>
            </a:r>
            <a:r>
              <a:rPr lang="en-US" dirty="0" smtClean="0"/>
              <a:t> u </a:t>
            </a:r>
            <a:r>
              <a:rPr lang="en-US" dirty="0" err="1" smtClean="0"/>
              <a:t>pravu</a:t>
            </a:r>
            <a:r>
              <a:rPr lang="en-US" dirty="0" smtClean="0"/>
              <a:t>, </a:t>
            </a:r>
            <a:r>
              <a:rPr lang="en-US" dirty="0" err="1" smtClean="0"/>
              <a:t>niti</a:t>
            </a:r>
            <a:r>
              <a:rPr lang="en-US" dirty="0" smtClean="0"/>
              <a:t> </a:t>
            </a:r>
            <a:r>
              <a:rPr lang="en-US" dirty="0" err="1" smtClean="0"/>
              <a:t>istražuje</a:t>
            </a:r>
            <a:r>
              <a:rPr lang="en-US" dirty="0" smtClean="0"/>
              <a:t> </a:t>
            </a:r>
            <a:r>
              <a:rPr lang="en-US" dirty="0" err="1" smtClean="0"/>
              <a:t>istinu</a:t>
            </a:r>
            <a:r>
              <a:rPr lang="en-US" dirty="0" smtClean="0"/>
              <a:t>. On ne </a:t>
            </a:r>
            <a:r>
              <a:rPr lang="en-US" dirty="0" err="1" smtClean="0"/>
              <a:t>svrstava</a:t>
            </a:r>
            <a:r>
              <a:rPr lang="en-US" dirty="0" smtClean="0"/>
              <a:t> </a:t>
            </a:r>
            <a:r>
              <a:rPr lang="en-US" dirty="0" err="1" smtClean="0"/>
              <a:t>stranke</a:t>
            </a:r>
            <a:r>
              <a:rPr lang="en-US" dirty="0" smtClean="0"/>
              <a:t> u </a:t>
            </a:r>
            <a:r>
              <a:rPr lang="en-US" dirty="0" err="1" smtClean="0"/>
              <a:t>neprijateljski</a:t>
            </a:r>
            <a:r>
              <a:rPr lang="en-US" dirty="0" smtClean="0"/>
              <a:t> </a:t>
            </a:r>
            <a:r>
              <a:rPr lang="en-US" dirty="0" err="1" smtClean="0"/>
              <a:t>odnos</a:t>
            </a:r>
            <a:r>
              <a:rPr lang="en-US" dirty="0" smtClean="0"/>
              <a:t>, </a:t>
            </a:r>
            <a:r>
              <a:rPr lang="en-US" dirty="0" err="1" smtClean="0"/>
              <a:t>već</a:t>
            </a:r>
            <a:r>
              <a:rPr lang="en-US" dirty="0" smtClean="0"/>
              <a:t> </a:t>
            </a:r>
            <a:r>
              <a:rPr lang="en-US" dirty="0" err="1" smtClean="0"/>
              <a:t>umesto</a:t>
            </a:r>
            <a:r>
              <a:rPr lang="en-US" dirty="0" smtClean="0"/>
              <a:t> </a:t>
            </a:r>
            <a:r>
              <a:rPr lang="en-US" dirty="0" err="1" smtClean="0"/>
              <a:t>svađe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nadmetanja</a:t>
            </a:r>
            <a:r>
              <a:rPr lang="en-US" dirty="0" smtClean="0"/>
              <a:t> </a:t>
            </a:r>
            <a:r>
              <a:rPr lang="en-US" dirty="0" err="1" smtClean="0"/>
              <a:t>podstiče</a:t>
            </a:r>
            <a:r>
              <a:rPr lang="en-US" dirty="0" smtClean="0"/>
              <a:t> </a:t>
            </a:r>
            <a:r>
              <a:rPr lang="en-US" dirty="0" err="1" smtClean="0"/>
              <a:t>poverenje</a:t>
            </a:r>
            <a:r>
              <a:rPr lang="en-US" dirty="0" smtClean="0"/>
              <a:t>, </a:t>
            </a:r>
            <a:r>
              <a:rPr lang="en-US" dirty="0" err="1" smtClean="0"/>
              <a:t>izvinjenje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pomirenje</a:t>
            </a:r>
            <a:r>
              <a:rPr lang="en-US" dirty="0" smtClean="0"/>
              <a:t>. </a:t>
            </a:r>
            <a:r>
              <a:rPr lang="en-US" dirty="0" err="1" smtClean="0"/>
              <a:t>Zato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uspešne</a:t>
            </a:r>
            <a:r>
              <a:rPr lang="en-US" dirty="0" smtClean="0"/>
              <a:t> </a:t>
            </a:r>
            <a:r>
              <a:rPr lang="en-US" dirty="0" err="1" smtClean="0"/>
              <a:t>medijacije</a:t>
            </a:r>
            <a:r>
              <a:rPr lang="en-US" dirty="0" smtClean="0"/>
              <a:t> </a:t>
            </a:r>
            <a:r>
              <a:rPr lang="en-US" dirty="0" err="1" smtClean="0"/>
              <a:t>stranke</a:t>
            </a:r>
            <a:r>
              <a:rPr lang="en-US" dirty="0" smtClean="0"/>
              <a:t> ne </a:t>
            </a:r>
            <a:r>
              <a:rPr lang="en-US" dirty="0" err="1" smtClean="0"/>
              <a:t>izlaze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jasni</a:t>
            </a:r>
            <a:r>
              <a:rPr lang="en-US" dirty="0" smtClean="0"/>
              <a:t> </a:t>
            </a:r>
            <a:r>
              <a:rPr lang="en-US" dirty="0" err="1" smtClean="0"/>
              <a:t>pobednici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gubitnici</a:t>
            </a:r>
            <a:r>
              <a:rPr lang="en-US" dirty="0" smtClean="0"/>
              <a:t>.</a:t>
            </a:r>
            <a:endParaRPr lang="sr-Latn-CS" dirty="0" smtClean="0"/>
          </a:p>
          <a:p>
            <a:pPr algn="just"/>
            <a:r>
              <a:rPr lang="en-US" dirty="0" err="1" smtClean="0"/>
              <a:t>Medijacija</a:t>
            </a:r>
            <a:r>
              <a:rPr lang="en-US" dirty="0" smtClean="0"/>
              <a:t> je </a:t>
            </a:r>
            <a:r>
              <a:rPr lang="en-US" i="1" dirty="0" err="1" smtClean="0"/>
              <a:t>moguća</a:t>
            </a:r>
            <a:r>
              <a:rPr lang="en-US" dirty="0" smtClean="0"/>
              <a:t> u </a:t>
            </a:r>
            <a:r>
              <a:rPr lang="en-US" dirty="0" err="1" smtClean="0"/>
              <a:t>svim</a:t>
            </a:r>
            <a:r>
              <a:rPr lang="en-US" dirty="0" smtClean="0"/>
              <a:t> </a:t>
            </a:r>
            <a:r>
              <a:rPr lang="en-US" dirty="0" err="1" smtClean="0"/>
              <a:t>spornim</a:t>
            </a:r>
            <a:r>
              <a:rPr lang="en-US" dirty="0" smtClean="0"/>
              <a:t> </a:t>
            </a:r>
            <a:r>
              <a:rPr lang="en-US" dirty="0" err="1" smtClean="0"/>
              <a:t>odnosima</a:t>
            </a:r>
            <a:r>
              <a:rPr lang="en-US" dirty="0" smtClean="0"/>
              <a:t> u </a:t>
            </a:r>
            <a:r>
              <a:rPr lang="en-US" dirty="0" err="1" smtClean="0"/>
              <a:t>kojima</a:t>
            </a:r>
            <a:r>
              <a:rPr lang="en-US" dirty="0" smtClean="0"/>
              <a:t> </a:t>
            </a:r>
            <a:r>
              <a:rPr lang="en-US" dirty="0" err="1" smtClean="0"/>
              <a:t>strane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slobodno</a:t>
            </a:r>
            <a:r>
              <a:rPr lang="en-US" dirty="0" smtClean="0"/>
              <a:t> </a:t>
            </a:r>
            <a:r>
              <a:rPr lang="en-US" dirty="0" err="1" smtClean="0"/>
              <a:t>raspolagati</a:t>
            </a:r>
            <a:r>
              <a:rPr lang="en-US" dirty="0" smtClean="0"/>
              <a:t> </a:t>
            </a:r>
            <a:r>
              <a:rPr lang="en-US" dirty="0" err="1" smtClean="0"/>
              <a:t>svojim</a:t>
            </a:r>
            <a:r>
              <a:rPr lang="en-US" dirty="0" smtClean="0"/>
              <a:t> </a:t>
            </a:r>
            <a:r>
              <a:rPr lang="en-US" dirty="0" err="1" smtClean="0"/>
              <a:t>zahtevima</a:t>
            </a:r>
            <a:r>
              <a:rPr lang="en-US" dirty="0" smtClean="0"/>
              <a:t> – u </a:t>
            </a:r>
            <a:r>
              <a:rPr lang="en-US" dirty="0" err="1" smtClean="0"/>
              <a:t>svim</a:t>
            </a:r>
            <a:r>
              <a:rPr lang="en-US" dirty="0" smtClean="0"/>
              <a:t> </a:t>
            </a:r>
            <a:r>
              <a:rPr lang="en-US" dirty="0" err="1" smtClean="0"/>
              <a:t>imovinskopravnim</a:t>
            </a:r>
            <a:r>
              <a:rPr lang="en-US" dirty="0" smtClean="0"/>
              <a:t> </a:t>
            </a:r>
            <a:r>
              <a:rPr lang="en-US" dirty="0" err="1" smtClean="0"/>
              <a:t>sporovima</a:t>
            </a:r>
            <a:r>
              <a:rPr lang="en-US" dirty="0" smtClean="0"/>
              <a:t>, </a:t>
            </a:r>
            <a:r>
              <a:rPr lang="en-US" dirty="0" err="1" smtClean="0"/>
              <a:t>porodičnim</a:t>
            </a:r>
            <a:r>
              <a:rPr lang="en-US" dirty="0" smtClean="0"/>
              <a:t>, </a:t>
            </a:r>
            <a:r>
              <a:rPr lang="en-US" dirty="0" err="1" smtClean="0"/>
              <a:t>privrednim</a:t>
            </a:r>
            <a:r>
              <a:rPr lang="en-US" dirty="0" smtClean="0"/>
              <a:t>, </a:t>
            </a:r>
            <a:r>
              <a:rPr lang="en-US" dirty="0" err="1" smtClean="0"/>
              <a:t>upravnim</a:t>
            </a:r>
            <a:r>
              <a:rPr lang="en-US" dirty="0" smtClean="0"/>
              <a:t> </a:t>
            </a:r>
            <a:r>
              <a:rPr lang="en-US" dirty="0" err="1" smtClean="0"/>
              <a:t>stvarima</a:t>
            </a:r>
            <a:r>
              <a:rPr lang="en-US" dirty="0" smtClean="0"/>
              <a:t>, </a:t>
            </a:r>
            <a:r>
              <a:rPr lang="en-US" dirty="0" err="1" smtClean="0"/>
              <a:t>sporovima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oblasti</a:t>
            </a:r>
            <a:r>
              <a:rPr lang="en-US" dirty="0" smtClean="0"/>
              <a:t> </a:t>
            </a:r>
            <a:r>
              <a:rPr lang="en-US" dirty="0" err="1" smtClean="0"/>
              <a:t>zaštite</a:t>
            </a:r>
            <a:r>
              <a:rPr lang="en-US" dirty="0" smtClean="0"/>
              <a:t> </a:t>
            </a:r>
            <a:r>
              <a:rPr lang="en-US" dirty="0" err="1" smtClean="0"/>
              <a:t>životne</a:t>
            </a:r>
            <a:r>
              <a:rPr lang="en-US" dirty="0" smtClean="0"/>
              <a:t> </a:t>
            </a:r>
            <a:r>
              <a:rPr lang="en-US" dirty="0" err="1" smtClean="0"/>
              <a:t>sredine</a:t>
            </a:r>
            <a:r>
              <a:rPr lang="en-US" dirty="0" smtClean="0"/>
              <a:t>, u </a:t>
            </a:r>
            <a:r>
              <a:rPr lang="en-US" dirty="0" err="1" smtClean="0"/>
              <a:t>potrošačkim</a:t>
            </a:r>
            <a:r>
              <a:rPr lang="en-US" dirty="0" smtClean="0"/>
              <a:t> </a:t>
            </a:r>
            <a:r>
              <a:rPr lang="en-US" dirty="0" err="1" smtClean="0"/>
              <a:t>sporovima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svim</a:t>
            </a:r>
            <a:r>
              <a:rPr lang="en-US" dirty="0" smtClean="0"/>
              <a:t> </a:t>
            </a:r>
            <a:r>
              <a:rPr lang="en-US" dirty="0" err="1" smtClean="0"/>
              <a:t>drugim</a:t>
            </a:r>
            <a:r>
              <a:rPr lang="en-US" dirty="0" smtClean="0"/>
              <a:t> </a:t>
            </a:r>
            <a:r>
              <a:rPr lang="en-US" dirty="0" err="1" smtClean="0"/>
              <a:t>spornim</a:t>
            </a:r>
            <a:r>
              <a:rPr lang="en-US" dirty="0" smtClean="0"/>
              <a:t> </a:t>
            </a:r>
            <a:r>
              <a:rPr lang="en-US" dirty="0" err="1" smtClean="0"/>
              <a:t>odnosima</a:t>
            </a:r>
            <a:r>
              <a:rPr lang="en-US" dirty="0" smtClean="0"/>
              <a:t> u </a:t>
            </a:r>
            <a:r>
              <a:rPr lang="en-US" dirty="0" err="1" smtClean="0"/>
              <a:t>kojima</a:t>
            </a:r>
            <a:r>
              <a:rPr lang="en-US" dirty="0" smtClean="0"/>
              <a:t> </a:t>
            </a:r>
            <a:r>
              <a:rPr lang="en-US" dirty="0" err="1" smtClean="0"/>
              <a:t>posredovanje</a:t>
            </a:r>
            <a:r>
              <a:rPr lang="en-US" dirty="0" smtClean="0"/>
              <a:t> </a:t>
            </a:r>
            <a:r>
              <a:rPr lang="en-US" dirty="0" err="1" smtClean="0"/>
              <a:t>odgovara</a:t>
            </a:r>
            <a:r>
              <a:rPr lang="en-US" dirty="0" smtClean="0"/>
              <a:t> </a:t>
            </a:r>
            <a:r>
              <a:rPr lang="en-US" dirty="0" err="1" smtClean="0"/>
              <a:t>prirodi</a:t>
            </a:r>
            <a:r>
              <a:rPr lang="en-US" dirty="0" smtClean="0"/>
              <a:t> </a:t>
            </a:r>
            <a:r>
              <a:rPr lang="en-US" dirty="0" err="1" smtClean="0"/>
              <a:t>tih</a:t>
            </a:r>
            <a:r>
              <a:rPr lang="en-US" dirty="0" smtClean="0"/>
              <a:t> </a:t>
            </a:r>
            <a:r>
              <a:rPr lang="en-US" dirty="0" err="1" smtClean="0"/>
              <a:t>odnosa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pomogne</a:t>
            </a:r>
            <a:r>
              <a:rPr lang="en-US" dirty="0" smtClean="0"/>
              <a:t> </a:t>
            </a:r>
            <a:r>
              <a:rPr lang="en-US" dirty="0" err="1" smtClean="0"/>
              <a:t>njegovom</a:t>
            </a:r>
            <a:r>
              <a:rPr lang="en-US" dirty="0" smtClean="0"/>
              <a:t> </a:t>
            </a:r>
            <a:r>
              <a:rPr lang="en-US" dirty="0" err="1" smtClean="0"/>
              <a:t>razrešenju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sporovi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konflikti</a:t>
            </a:r>
            <a:r>
              <a:rPr lang="en-US" dirty="0" smtClean="0"/>
              <a:t> u </a:t>
            </a:r>
            <a:r>
              <a:rPr lang="en-US" dirty="0" err="1" smtClean="0"/>
              <a:t>oblasti</a:t>
            </a:r>
            <a:r>
              <a:rPr lang="en-US" dirty="0" smtClean="0"/>
              <a:t> </a:t>
            </a:r>
            <a:r>
              <a:rPr lang="en-US" dirty="0" err="1" smtClean="0"/>
              <a:t>socijalne</a:t>
            </a:r>
            <a:r>
              <a:rPr lang="en-US" dirty="0" smtClean="0"/>
              <a:t> </a:t>
            </a:r>
            <a:r>
              <a:rPr lang="en-US" dirty="0" err="1" smtClean="0"/>
              <a:t>zaštite</a:t>
            </a:r>
            <a:r>
              <a:rPr lang="en-US" dirty="0" smtClean="0"/>
              <a:t>, </a:t>
            </a:r>
            <a:r>
              <a:rPr lang="en-US" dirty="0" err="1" smtClean="0"/>
              <a:t>maloletničkog</a:t>
            </a:r>
            <a:r>
              <a:rPr lang="en-US" dirty="0" smtClean="0"/>
              <a:t> </a:t>
            </a:r>
            <a:r>
              <a:rPr lang="en-US" dirty="0" err="1" smtClean="0"/>
              <a:t>pravosuđa</a:t>
            </a:r>
            <a:r>
              <a:rPr lang="en-US" dirty="0" smtClean="0"/>
              <a:t>, </a:t>
            </a:r>
            <a:r>
              <a:rPr lang="en-US" dirty="0" err="1" smtClean="0"/>
              <a:t>zlostavljanja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radu</a:t>
            </a:r>
            <a:r>
              <a:rPr lang="en-US" dirty="0" smtClean="0"/>
              <a:t>, u </a:t>
            </a:r>
            <a:r>
              <a:rPr lang="en-US" dirty="0" err="1" smtClean="0"/>
              <a:t>oblasti</a:t>
            </a:r>
            <a:r>
              <a:rPr lang="en-US" dirty="0" smtClean="0"/>
              <a:t> </a:t>
            </a:r>
            <a:r>
              <a:rPr lang="en-US" dirty="0" err="1" smtClean="0"/>
              <a:t>diskriminacije</a:t>
            </a:r>
            <a:r>
              <a:rPr lang="en-US" dirty="0" smtClean="0"/>
              <a:t> </a:t>
            </a:r>
            <a:r>
              <a:rPr lang="en-US" dirty="0" err="1" smtClean="0"/>
              <a:t>itd</a:t>
            </a:r>
            <a:r>
              <a:rPr lang="en-US" dirty="0" smtClean="0"/>
              <a:t>.</a:t>
            </a:r>
            <a:endParaRPr lang="sr-Latn-CS" dirty="0" smtClean="0"/>
          </a:p>
          <a:p>
            <a:pPr algn="just"/>
            <a:endParaRPr lang="sr-Latn-C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Prednosti medijacije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i="1" dirty="0" err="1" smtClean="0"/>
              <a:t>Prednosti</a:t>
            </a:r>
            <a:r>
              <a:rPr lang="en-US" i="1" dirty="0" smtClean="0"/>
              <a:t> </a:t>
            </a:r>
            <a:r>
              <a:rPr lang="en-US" dirty="0" err="1" smtClean="0"/>
              <a:t>medijacije</a:t>
            </a:r>
            <a:r>
              <a:rPr lang="en-US" dirty="0" smtClean="0"/>
              <a:t> u </a:t>
            </a:r>
            <a:r>
              <a:rPr lang="en-US" dirty="0" err="1" smtClean="0"/>
              <a:t>odnosu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sudski</a:t>
            </a:r>
            <a:r>
              <a:rPr lang="en-US" dirty="0" smtClean="0"/>
              <a:t> </a:t>
            </a:r>
            <a:r>
              <a:rPr lang="en-US" dirty="0" err="1" smtClean="0"/>
              <a:t>postupak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viđene</a:t>
            </a:r>
            <a:r>
              <a:rPr lang="en-US" dirty="0" smtClean="0"/>
              <a:t> u tome </a:t>
            </a:r>
            <a:r>
              <a:rPr lang="en-US" dirty="0" err="1" smtClean="0"/>
              <a:t>što</a:t>
            </a:r>
            <a:r>
              <a:rPr lang="en-US" dirty="0" smtClean="0"/>
              <a:t> je </a:t>
            </a:r>
            <a:r>
              <a:rPr lang="en-US" dirty="0" err="1" smtClean="0"/>
              <a:t>medijacija</a:t>
            </a:r>
            <a:r>
              <a:rPr lang="en-US" dirty="0" smtClean="0"/>
              <a:t> </a:t>
            </a:r>
            <a:r>
              <a:rPr lang="en-US" dirty="0" err="1" smtClean="0"/>
              <a:t>dobrovoljan</a:t>
            </a:r>
            <a:r>
              <a:rPr lang="en-US" dirty="0" smtClean="0"/>
              <a:t>, </a:t>
            </a:r>
            <a:r>
              <a:rPr lang="en-US" dirty="0" err="1" smtClean="0"/>
              <a:t>poverljiv</a:t>
            </a:r>
            <a:r>
              <a:rPr lang="en-US" dirty="0" smtClean="0"/>
              <a:t>, </a:t>
            </a:r>
            <a:r>
              <a:rPr lang="en-US" dirty="0" err="1" smtClean="0"/>
              <a:t>neformalan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brz</a:t>
            </a:r>
            <a:r>
              <a:rPr lang="en-US" dirty="0" smtClean="0"/>
              <a:t> </a:t>
            </a:r>
            <a:r>
              <a:rPr lang="en-US" dirty="0" err="1" smtClean="0"/>
              <a:t>postupak</a:t>
            </a:r>
            <a:r>
              <a:rPr lang="en-US" dirty="0" smtClean="0"/>
              <a:t>,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stranke</a:t>
            </a:r>
            <a:r>
              <a:rPr lang="en-US" dirty="0" smtClean="0"/>
              <a:t> </a:t>
            </a:r>
            <a:r>
              <a:rPr lang="en-US" dirty="0" err="1" smtClean="0"/>
              <a:t>samostalno</a:t>
            </a:r>
            <a:r>
              <a:rPr lang="en-US" dirty="0" smtClean="0"/>
              <a:t> </a:t>
            </a:r>
            <a:r>
              <a:rPr lang="en-US" dirty="0" err="1" smtClean="0"/>
              <a:t>donose</a:t>
            </a:r>
            <a:r>
              <a:rPr lang="en-US" dirty="0" smtClean="0"/>
              <a:t> </a:t>
            </a:r>
            <a:r>
              <a:rPr lang="en-US" dirty="0" err="1" smtClean="0"/>
              <a:t>odluku</a:t>
            </a:r>
            <a:r>
              <a:rPr lang="en-US" dirty="0" smtClean="0"/>
              <a:t> o </a:t>
            </a:r>
            <a:r>
              <a:rPr lang="en-US" dirty="0" err="1" smtClean="0"/>
              <a:t>vlastitom</a:t>
            </a:r>
            <a:r>
              <a:rPr lang="en-US" dirty="0" smtClean="0"/>
              <a:t> </a:t>
            </a:r>
            <a:r>
              <a:rPr lang="en-US" dirty="0" err="1" smtClean="0"/>
              <a:t>sporu</a:t>
            </a:r>
            <a:r>
              <a:rPr lang="en-US" dirty="0" smtClean="0"/>
              <a:t>,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kontrolu</a:t>
            </a:r>
            <a:r>
              <a:rPr lang="en-US" dirty="0" smtClean="0"/>
              <a:t> </a:t>
            </a:r>
            <a:r>
              <a:rPr lang="en-US" dirty="0" err="1" smtClean="0"/>
              <a:t>nad</a:t>
            </a:r>
            <a:r>
              <a:rPr lang="en-US" dirty="0" smtClean="0"/>
              <a:t> </a:t>
            </a:r>
            <a:r>
              <a:rPr lang="en-US" dirty="0" err="1" smtClean="0"/>
              <a:t>postupkom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ga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prekinuti</a:t>
            </a:r>
            <a:r>
              <a:rPr lang="en-US" dirty="0" smtClean="0"/>
              <a:t> u </a:t>
            </a:r>
            <a:r>
              <a:rPr lang="en-US" dirty="0" err="1" smtClean="0"/>
              <a:t>svakom</a:t>
            </a:r>
            <a:r>
              <a:rPr lang="en-US" dirty="0" smtClean="0"/>
              <a:t> </a:t>
            </a:r>
            <a:r>
              <a:rPr lang="en-US" dirty="0" err="1" smtClean="0"/>
              <a:t>trenutku</a:t>
            </a:r>
            <a:r>
              <a:rPr lang="en-US" dirty="0" smtClean="0"/>
              <a:t>.</a:t>
            </a:r>
            <a:endParaRPr lang="sr-Latn-CS" dirty="0" smtClean="0"/>
          </a:p>
          <a:p>
            <a:pPr algn="just"/>
            <a:endParaRPr lang="sr-Latn-C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Načela</a:t>
            </a:r>
            <a:r>
              <a:rPr lang="en-US" b="1" dirty="0" smtClean="0"/>
              <a:t> </a:t>
            </a:r>
            <a:r>
              <a:rPr lang="en-US" b="1" dirty="0" err="1" smtClean="0"/>
              <a:t>medijacije</a:t>
            </a:r>
            <a:r>
              <a:rPr lang="sr-Latn-CS" dirty="0" smtClean="0"/>
              <a:t/>
            </a:r>
            <a:br>
              <a:rPr lang="sr-Latn-CS" dirty="0" smtClean="0"/>
            </a:b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000108"/>
            <a:ext cx="9144000" cy="6572296"/>
          </a:xfrm>
        </p:spPr>
        <p:txBody>
          <a:bodyPr>
            <a:noAutofit/>
          </a:bodyPr>
          <a:lstStyle/>
          <a:p>
            <a:pPr lvl="0" algn="just"/>
            <a:r>
              <a:rPr lang="sr-Latn-RS" sz="1200" i="1" dirty="0" err="1" smtClean="0"/>
              <a:t>D</a:t>
            </a:r>
            <a:r>
              <a:rPr lang="en-US" sz="1200" i="1" dirty="0" err="1" smtClean="0"/>
              <a:t>obrovoljnost</a:t>
            </a:r>
            <a:r>
              <a:rPr lang="en-US" sz="1200" i="1" dirty="0" smtClean="0"/>
              <a:t> – </a:t>
            </a:r>
            <a:r>
              <a:rPr lang="en-US" sz="1200" dirty="0" err="1" smtClean="0"/>
              <a:t>postupak</a:t>
            </a:r>
            <a:r>
              <a:rPr lang="en-US" sz="1200" dirty="0" smtClean="0"/>
              <a:t> </a:t>
            </a:r>
            <a:r>
              <a:rPr lang="en-US" sz="1200" dirty="0" err="1" smtClean="0"/>
              <a:t>medijacije</a:t>
            </a:r>
            <a:r>
              <a:rPr lang="en-US" sz="1200" dirty="0" smtClean="0"/>
              <a:t> se </a:t>
            </a:r>
            <a:r>
              <a:rPr lang="en-US" sz="1200" dirty="0" err="1" smtClean="0"/>
              <a:t>sprovodi</a:t>
            </a:r>
            <a:r>
              <a:rPr lang="en-US" sz="1200" dirty="0" smtClean="0"/>
              <a:t> </a:t>
            </a:r>
            <a:r>
              <a:rPr lang="en-US" sz="1200" dirty="0" err="1" smtClean="0"/>
              <a:t>dobrovoljno</a:t>
            </a:r>
            <a:r>
              <a:rPr lang="en-US" sz="1200" dirty="0" smtClean="0"/>
              <a:t>, </a:t>
            </a:r>
            <a:r>
              <a:rPr lang="en-US" sz="1200" dirty="0" err="1" smtClean="0"/>
              <a:t>na</a:t>
            </a:r>
            <a:r>
              <a:rPr lang="en-US" sz="1200" dirty="0" smtClean="0"/>
              <a:t> </a:t>
            </a:r>
            <a:r>
              <a:rPr lang="en-US" sz="1200" dirty="0" err="1" smtClean="0"/>
              <a:t>osnovu</a:t>
            </a:r>
            <a:r>
              <a:rPr lang="en-US" sz="1200" dirty="0" smtClean="0"/>
              <a:t> </a:t>
            </a:r>
            <a:r>
              <a:rPr lang="en-US" sz="1200" dirty="0" err="1" smtClean="0"/>
              <a:t>izričite</a:t>
            </a:r>
            <a:r>
              <a:rPr lang="en-US" sz="1200" dirty="0" smtClean="0"/>
              <a:t> </a:t>
            </a:r>
            <a:r>
              <a:rPr lang="en-US" sz="1200" dirty="0" err="1" smtClean="0"/>
              <a:t>saglasnosti</a:t>
            </a:r>
            <a:r>
              <a:rPr lang="en-US" sz="1200" dirty="0" smtClean="0"/>
              <a:t> </a:t>
            </a:r>
            <a:r>
              <a:rPr lang="en-US" sz="1200" dirty="0" err="1" smtClean="0"/>
              <a:t>stranaka</a:t>
            </a:r>
            <a:r>
              <a:rPr lang="en-US" sz="1200" dirty="0" smtClean="0"/>
              <a:t>, </a:t>
            </a:r>
            <a:r>
              <a:rPr lang="en-US" sz="1200" dirty="0" err="1" smtClean="0"/>
              <a:t>osim</a:t>
            </a:r>
            <a:r>
              <a:rPr lang="en-US" sz="1200" dirty="0" smtClean="0"/>
              <a:t> u </a:t>
            </a:r>
            <a:r>
              <a:rPr lang="en-US" sz="1200" dirty="0" err="1" smtClean="0"/>
              <a:t>spornim</a:t>
            </a:r>
            <a:r>
              <a:rPr lang="en-US" sz="1200" dirty="0" smtClean="0"/>
              <a:t> </a:t>
            </a:r>
            <a:r>
              <a:rPr lang="en-US" sz="1200" dirty="0" err="1" smtClean="0"/>
              <a:t>odnosima</a:t>
            </a:r>
            <a:r>
              <a:rPr lang="en-US" sz="1200" dirty="0" smtClean="0"/>
              <a:t> u </a:t>
            </a:r>
            <a:r>
              <a:rPr lang="en-US" sz="1200" dirty="0" err="1" smtClean="0"/>
              <a:t>kojima</a:t>
            </a:r>
            <a:r>
              <a:rPr lang="en-US" sz="1200" dirty="0" smtClean="0"/>
              <a:t> je </a:t>
            </a:r>
            <a:r>
              <a:rPr lang="en-US" sz="1200" dirty="0" err="1" smtClean="0"/>
              <a:t>posebnim</a:t>
            </a:r>
            <a:r>
              <a:rPr lang="en-US" sz="1200" dirty="0" smtClean="0"/>
              <a:t> </a:t>
            </a:r>
            <a:r>
              <a:rPr lang="en-US" sz="1200" dirty="0" err="1" smtClean="0"/>
              <a:t>zakonom</a:t>
            </a:r>
            <a:r>
              <a:rPr lang="en-US" sz="1200" dirty="0" smtClean="0"/>
              <a:t> </a:t>
            </a:r>
            <a:r>
              <a:rPr lang="en-US" sz="1200" dirty="0" err="1" smtClean="0"/>
              <a:t>pokretanje</a:t>
            </a:r>
            <a:r>
              <a:rPr lang="en-US" sz="1200" dirty="0" smtClean="0"/>
              <a:t> </a:t>
            </a:r>
            <a:r>
              <a:rPr lang="en-US" sz="1200" dirty="0" err="1" smtClean="0"/>
              <a:t>postupka</a:t>
            </a:r>
            <a:r>
              <a:rPr lang="en-US" sz="1200" dirty="0" smtClean="0"/>
              <a:t> </a:t>
            </a:r>
            <a:r>
              <a:rPr lang="en-US" sz="1200" dirty="0" err="1" smtClean="0"/>
              <a:t>medijacije</a:t>
            </a:r>
            <a:r>
              <a:rPr lang="en-US" sz="1200" dirty="0" smtClean="0"/>
              <a:t> </a:t>
            </a:r>
            <a:r>
              <a:rPr lang="en-US" sz="1200" dirty="0" err="1" smtClean="0"/>
              <a:t>predviđeno</a:t>
            </a:r>
            <a:r>
              <a:rPr lang="en-US" sz="1200" dirty="0" smtClean="0"/>
              <a:t> </a:t>
            </a:r>
            <a:r>
              <a:rPr lang="en-US" sz="1200" dirty="0" err="1" smtClean="0"/>
              <a:t>kao</a:t>
            </a:r>
            <a:r>
              <a:rPr lang="en-US" sz="1200" dirty="0" smtClean="0"/>
              <a:t> </a:t>
            </a:r>
            <a:r>
              <a:rPr lang="en-US" sz="1200" dirty="0" err="1" smtClean="0"/>
              <a:t>uslov</a:t>
            </a:r>
            <a:r>
              <a:rPr lang="en-US" sz="1200" dirty="0" smtClean="0"/>
              <a:t> </a:t>
            </a:r>
            <a:r>
              <a:rPr lang="en-US" sz="1200" dirty="0" err="1" smtClean="0"/>
              <a:t>za</a:t>
            </a:r>
            <a:r>
              <a:rPr lang="en-US" sz="1200" dirty="0" smtClean="0"/>
              <a:t> </a:t>
            </a:r>
            <a:r>
              <a:rPr lang="en-US" sz="1200" dirty="0" err="1" smtClean="0"/>
              <a:t>vođenje</a:t>
            </a:r>
            <a:r>
              <a:rPr lang="en-US" sz="1200" dirty="0" smtClean="0"/>
              <a:t> </a:t>
            </a:r>
            <a:r>
              <a:rPr lang="en-US" sz="1200" dirty="0" err="1" smtClean="0"/>
              <a:t>sudskog</a:t>
            </a:r>
            <a:r>
              <a:rPr lang="en-US" sz="1200" dirty="0" smtClean="0"/>
              <a:t> </a:t>
            </a:r>
            <a:r>
              <a:rPr lang="en-US" sz="1200" dirty="0" err="1" smtClean="0"/>
              <a:t>ili</a:t>
            </a:r>
            <a:r>
              <a:rPr lang="en-US" sz="1200" dirty="0" smtClean="0"/>
              <a:t> </a:t>
            </a:r>
            <a:r>
              <a:rPr lang="en-US" sz="1200" dirty="0" err="1" smtClean="0"/>
              <a:t>drugog</a:t>
            </a:r>
            <a:r>
              <a:rPr lang="en-US" sz="1200" dirty="0" smtClean="0"/>
              <a:t> </a:t>
            </a:r>
            <a:r>
              <a:rPr lang="en-US" sz="1200" dirty="0" err="1" smtClean="0"/>
              <a:t>postupka</a:t>
            </a:r>
            <a:r>
              <a:rPr lang="en-US" sz="1200" dirty="0" smtClean="0"/>
              <a:t> (čl.9. </a:t>
            </a:r>
            <a:r>
              <a:rPr lang="en-US" sz="1200" dirty="0" err="1" smtClean="0"/>
              <a:t>Zakona</a:t>
            </a:r>
            <a:r>
              <a:rPr lang="en-US" sz="1200" dirty="0" smtClean="0"/>
              <a:t>). </a:t>
            </a:r>
            <a:r>
              <a:rPr lang="en-US" sz="1200" dirty="0" err="1" smtClean="0"/>
              <a:t>Dobrovoljnost</a:t>
            </a:r>
            <a:r>
              <a:rPr lang="en-US" sz="1200" dirty="0" smtClean="0"/>
              <a:t> se </a:t>
            </a:r>
            <a:r>
              <a:rPr lang="en-US" sz="1200" dirty="0" err="1" smtClean="0"/>
              <a:t>odnosi</a:t>
            </a:r>
            <a:r>
              <a:rPr lang="en-US" sz="1200" dirty="0" smtClean="0"/>
              <a:t> </a:t>
            </a:r>
            <a:r>
              <a:rPr lang="en-US" sz="1200" dirty="0" err="1" smtClean="0"/>
              <a:t>kako</a:t>
            </a:r>
            <a:r>
              <a:rPr lang="en-US" sz="1200" dirty="0" smtClean="0"/>
              <a:t> </a:t>
            </a:r>
            <a:r>
              <a:rPr lang="en-US" sz="1200" dirty="0" err="1" smtClean="0"/>
              <a:t>na</a:t>
            </a:r>
            <a:r>
              <a:rPr lang="en-US" sz="1200" dirty="0" smtClean="0"/>
              <a:t> </a:t>
            </a:r>
            <a:r>
              <a:rPr lang="en-US" sz="1200" dirty="0" err="1" smtClean="0"/>
              <a:t>pokretanje</a:t>
            </a:r>
            <a:r>
              <a:rPr lang="en-US" sz="1200" dirty="0" smtClean="0"/>
              <a:t> </a:t>
            </a:r>
            <a:r>
              <a:rPr lang="en-US" sz="1200" dirty="0" err="1" smtClean="0"/>
              <a:t>postupka</a:t>
            </a:r>
            <a:r>
              <a:rPr lang="en-US" sz="1200" dirty="0" smtClean="0"/>
              <a:t> </a:t>
            </a:r>
            <a:r>
              <a:rPr lang="en-US" sz="1200" dirty="0" err="1" smtClean="0"/>
              <a:t>medijacije</a:t>
            </a:r>
            <a:r>
              <a:rPr lang="en-US" sz="1200" dirty="0" smtClean="0"/>
              <a:t>, </a:t>
            </a:r>
            <a:r>
              <a:rPr lang="en-US" sz="1200" dirty="0" err="1" smtClean="0"/>
              <a:t>tako</a:t>
            </a:r>
            <a:r>
              <a:rPr lang="en-US" sz="1200" dirty="0" smtClean="0"/>
              <a:t> </a:t>
            </a:r>
            <a:r>
              <a:rPr lang="en-US" sz="1200" dirty="0" err="1" smtClean="0"/>
              <a:t>i</a:t>
            </a:r>
            <a:r>
              <a:rPr lang="en-US" sz="1200" dirty="0" smtClean="0"/>
              <a:t> </a:t>
            </a:r>
            <a:r>
              <a:rPr lang="en-US" sz="1200" dirty="0" err="1" smtClean="0"/>
              <a:t>na</a:t>
            </a:r>
            <a:r>
              <a:rPr lang="en-US" sz="1200" dirty="0" smtClean="0"/>
              <a:t> </a:t>
            </a:r>
            <a:r>
              <a:rPr lang="en-US" sz="1200" dirty="0" err="1" smtClean="0"/>
              <a:t>izbor</a:t>
            </a:r>
            <a:r>
              <a:rPr lang="en-US" sz="1200" dirty="0" smtClean="0"/>
              <a:t> </a:t>
            </a:r>
            <a:r>
              <a:rPr lang="en-US" sz="1200" dirty="0" err="1" smtClean="0"/>
              <a:t>medijatora</a:t>
            </a:r>
            <a:r>
              <a:rPr lang="en-US" sz="1200" dirty="0" smtClean="0"/>
              <a:t>, </a:t>
            </a:r>
            <a:r>
              <a:rPr lang="en-US" sz="1200" dirty="0" err="1" smtClean="0"/>
              <a:t>kao</a:t>
            </a:r>
            <a:r>
              <a:rPr lang="en-US" sz="1200" dirty="0" smtClean="0"/>
              <a:t> </a:t>
            </a:r>
            <a:r>
              <a:rPr lang="en-US" sz="1200" dirty="0" err="1" smtClean="0"/>
              <a:t>i</a:t>
            </a:r>
            <a:r>
              <a:rPr lang="en-US" sz="1200" dirty="0" smtClean="0"/>
              <a:t> </a:t>
            </a:r>
            <a:r>
              <a:rPr lang="en-US" sz="1200" dirty="0" err="1" smtClean="0"/>
              <a:t>na</a:t>
            </a:r>
            <a:r>
              <a:rPr lang="en-US" sz="1200" dirty="0" smtClean="0"/>
              <a:t> </a:t>
            </a:r>
            <a:r>
              <a:rPr lang="en-US" sz="1200" dirty="0" err="1" smtClean="0"/>
              <a:t>donošenje</a:t>
            </a:r>
            <a:r>
              <a:rPr lang="en-US" sz="1200" dirty="0" smtClean="0"/>
              <a:t> </a:t>
            </a:r>
            <a:r>
              <a:rPr lang="en-US" sz="1200" dirty="0" err="1" smtClean="0"/>
              <a:t>odluke</a:t>
            </a:r>
            <a:r>
              <a:rPr lang="en-US" sz="1200" dirty="0" smtClean="0"/>
              <a:t>. </a:t>
            </a:r>
            <a:r>
              <a:rPr lang="en-US" sz="1200" dirty="0" err="1" smtClean="0"/>
              <a:t>Stranke</a:t>
            </a:r>
            <a:r>
              <a:rPr lang="en-US" sz="1200" dirty="0" smtClean="0"/>
              <a:t> se </a:t>
            </a:r>
            <a:r>
              <a:rPr lang="en-US" sz="1200" dirty="0" err="1" smtClean="0"/>
              <a:t>iz</a:t>
            </a:r>
            <a:r>
              <a:rPr lang="en-US" sz="1200" dirty="0" smtClean="0"/>
              <a:t> </a:t>
            </a:r>
            <a:r>
              <a:rPr lang="en-US" sz="1200" dirty="0" err="1" smtClean="0"/>
              <a:t>postupka</a:t>
            </a:r>
            <a:r>
              <a:rPr lang="en-US" sz="1200" dirty="0" smtClean="0"/>
              <a:t> </a:t>
            </a:r>
            <a:r>
              <a:rPr lang="en-US" sz="1200" dirty="0" err="1" smtClean="0"/>
              <a:t>mogu</a:t>
            </a:r>
            <a:r>
              <a:rPr lang="en-US" sz="1200" dirty="0" smtClean="0"/>
              <a:t> </a:t>
            </a:r>
            <a:r>
              <a:rPr lang="en-US" sz="1200" dirty="0" err="1" smtClean="0"/>
              <a:t>povući</a:t>
            </a:r>
            <a:r>
              <a:rPr lang="en-US" sz="1200" dirty="0" smtClean="0"/>
              <a:t> u </a:t>
            </a:r>
            <a:r>
              <a:rPr lang="en-US" sz="1200" dirty="0" err="1" smtClean="0"/>
              <a:t>svakom</a:t>
            </a:r>
            <a:r>
              <a:rPr lang="en-US" sz="1200" dirty="0" smtClean="0"/>
              <a:t> </a:t>
            </a:r>
            <a:r>
              <a:rPr lang="en-US" sz="1200" dirty="0" err="1" smtClean="0"/>
              <a:t>trenutku</a:t>
            </a:r>
            <a:r>
              <a:rPr lang="en-US" sz="1200" dirty="0" smtClean="0"/>
              <a:t>.</a:t>
            </a:r>
            <a:endParaRPr lang="sr-Latn-CS" sz="1200" dirty="0" smtClean="0"/>
          </a:p>
          <a:p>
            <a:pPr lvl="0" algn="just"/>
            <a:r>
              <a:rPr lang="en-US" sz="1200" i="1" dirty="0" err="1" smtClean="0"/>
              <a:t>Poverljivost</a:t>
            </a:r>
            <a:r>
              <a:rPr lang="en-US" sz="1200" i="1" dirty="0" smtClean="0"/>
              <a:t> – </a:t>
            </a:r>
            <a:r>
              <a:rPr lang="en-US" sz="1200" dirty="0" err="1" smtClean="0"/>
              <a:t>odnosi</a:t>
            </a:r>
            <a:r>
              <a:rPr lang="en-US" sz="1200" dirty="0" smtClean="0"/>
              <a:t> se </a:t>
            </a:r>
            <a:r>
              <a:rPr lang="en-US" sz="1200" dirty="0" err="1" smtClean="0"/>
              <a:t>na</a:t>
            </a:r>
            <a:r>
              <a:rPr lang="en-US" sz="1200" dirty="0" smtClean="0"/>
              <a:t> </a:t>
            </a:r>
            <a:r>
              <a:rPr lang="en-US" sz="1200" dirty="0" err="1" smtClean="0"/>
              <a:t>sve</a:t>
            </a:r>
            <a:r>
              <a:rPr lang="en-US" sz="1200" dirty="0" smtClean="0"/>
              <a:t> </a:t>
            </a:r>
            <a:r>
              <a:rPr lang="en-US" sz="1200" dirty="0" err="1" smtClean="0"/>
              <a:t>izneseno</a:t>
            </a:r>
            <a:r>
              <a:rPr lang="en-US" sz="1200" dirty="0" smtClean="0"/>
              <a:t> </a:t>
            </a:r>
            <a:r>
              <a:rPr lang="en-US" sz="1200" dirty="0" err="1" smtClean="0"/>
              <a:t>i</a:t>
            </a:r>
            <a:r>
              <a:rPr lang="en-US" sz="1200" dirty="0" smtClean="0"/>
              <a:t> </a:t>
            </a:r>
            <a:r>
              <a:rPr lang="en-US" sz="1200" dirty="0" err="1" smtClean="0"/>
              <a:t>prema</a:t>
            </a:r>
            <a:r>
              <a:rPr lang="en-US" sz="1200" dirty="0" smtClean="0"/>
              <a:t> </a:t>
            </a:r>
            <a:r>
              <a:rPr lang="en-US" sz="1200" dirty="0" err="1" smtClean="0"/>
              <a:t>svima</a:t>
            </a:r>
            <a:r>
              <a:rPr lang="en-US" sz="1200" dirty="0" smtClean="0"/>
              <a:t> u </a:t>
            </a:r>
            <a:r>
              <a:rPr lang="en-US" sz="1200" dirty="0" err="1" smtClean="0"/>
              <a:t>toku</a:t>
            </a:r>
            <a:r>
              <a:rPr lang="en-US" sz="1200" dirty="0" smtClean="0"/>
              <a:t> </a:t>
            </a:r>
            <a:r>
              <a:rPr lang="en-US" sz="1200" dirty="0" err="1" smtClean="0"/>
              <a:t>postupka</a:t>
            </a:r>
            <a:r>
              <a:rPr lang="en-US" sz="1200" dirty="0" smtClean="0"/>
              <a:t> </a:t>
            </a:r>
            <a:r>
              <a:rPr lang="en-US" sz="1200" dirty="0" err="1" smtClean="0"/>
              <a:t>medijacije</a:t>
            </a:r>
            <a:r>
              <a:rPr lang="en-US" sz="1200" dirty="0" smtClean="0"/>
              <a:t>. </a:t>
            </a:r>
            <a:r>
              <a:rPr lang="en-US" sz="1200" dirty="0" err="1" smtClean="0"/>
              <a:t>Svi</a:t>
            </a:r>
            <a:r>
              <a:rPr lang="en-US" sz="1200" dirty="0" smtClean="0"/>
              <a:t> </a:t>
            </a:r>
            <a:r>
              <a:rPr lang="en-US" sz="1200" dirty="0" err="1" smtClean="0"/>
              <a:t>podaci</a:t>
            </a:r>
            <a:r>
              <a:rPr lang="en-US" sz="1200" dirty="0" smtClean="0"/>
              <a:t>, </a:t>
            </a:r>
            <a:r>
              <a:rPr lang="en-US" sz="1200" dirty="0" err="1" smtClean="0"/>
              <a:t>predlozi</a:t>
            </a:r>
            <a:r>
              <a:rPr lang="en-US" sz="1200" dirty="0" smtClean="0"/>
              <a:t> </a:t>
            </a:r>
            <a:r>
              <a:rPr lang="en-US" sz="1200" dirty="0" err="1" smtClean="0"/>
              <a:t>i</a:t>
            </a:r>
            <a:r>
              <a:rPr lang="en-US" sz="1200" dirty="0" smtClean="0"/>
              <a:t> </a:t>
            </a:r>
            <a:r>
              <a:rPr lang="en-US" sz="1200" dirty="0" err="1" smtClean="0"/>
              <a:t>izjave</a:t>
            </a:r>
            <a:r>
              <a:rPr lang="en-US" sz="1200" dirty="0" smtClean="0"/>
              <a:t> </a:t>
            </a:r>
            <a:r>
              <a:rPr lang="en-US" sz="1200" dirty="0" err="1" smtClean="0"/>
              <a:t>iz</a:t>
            </a:r>
            <a:r>
              <a:rPr lang="en-US" sz="1200" dirty="0" smtClean="0"/>
              <a:t> </a:t>
            </a:r>
            <a:r>
              <a:rPr lang="en-US" sz="1200" dirty="0" err="1" smtClean="0"/>
              <a:t>postupka</a:t>
            </a:r>
            <a:r>
              <a:rPr lang="en-US" sz="1200" dirty="0" smtClean="0"/>
              <a:t> </a:t>
            </a:r>
            <a:r>
              <a:rPr lang="en-US" sz="1200" dirty="0" err="1" smtClean="0"/>
              <a:t>ili</a:t>
            </a:r>
            <a:r>
              <a:rPr lang="en-US" sz="1200" dirty="0" smtClean="0"/>
              <a:t> u </a:t>
            </a:r>
            <a:r>
              <a:rPr lang="en-US" sz="1200" dirty="0" err="1" smtClean="0"/>
              <a:t>vezi</a:t>
            </a:r>
            <a:r>
              <a:rPr lang="en-US" sz="1200" dirty="0" smtClean="0"/>
              <a:t> </a:t>
            </a:r>
            <a:r>
              <a:rPr lang="en-US" sz="1200" dirty="0" err="1" smtClean="0"/>
              <a:t>sa</a:t>
            </a:r>
            <a:r>
              <a:rPr lang="en-US" sz="1200" dirty="0" smtClean="0"/>
              <a:t> </a:t>
            </a:r>
            <a:r>
              <a:rPr lang="en-US" sz="1200" dirty="0" err="1" smtClean="0"/>
              <a:t>postupkom</a:t>
            </a:r>
            <a:r>
              <a:rPr lang="en-US" sz="1200" dirty="0" smtClean="0"/>
              <a:t> </a:t>
            </a:r>
            <a:r>
              <a:rPr lang="en-US" sz="1200" dirty="0" err="1" smtClean="0"/>
              <a:t>medijacije</a:t>
            </a:r>
            <a:r>
              <a:rPr lang="en-US" sz="1200" dirty="0" smtClean="0"/>
              <a:t> </a:t>
            </a:r>
            <a:r>
              <a:rPr lang="en-US" sz="1200" dirty="0" err="1" smtClean="0"/>
              <a:t>su</a:t>
            </a:r>
            <a:r>
              <a:rPr lang="en-US" sz="1200" dirty="0" smtClean="0"/>
              <a:t> </a:t>
            </a:r>
            <a:r>
              <a:rPr lang="en-US" sz="1200" dirty="0" err="1" smtClean="0"/>
              <a:t>poveljivi</a:t>
            </a:r>
            <a:r>
              <a:rPr lang="en-US" sz="1200" dirty="0" smtClean="0"/>
              <a:t>, </a:t>
            </a:r>
            <a:r>
              <a:rPr lang="en-US" sz="1200" dirty="0" err="1" smtClean="0"/>
              <a:t>ako</a:t>
            </a:r>
            <a:r>
              <a:rPr lang="en-US" sz="1200" dirty="0" smtClean="0"/>
              <a:t> se </a:t>
            </a:r>
            <a:r>
              <a:rPr lang="en-US" sz="1200" dirty="0" err="1" smtClean="0"/>
              <a:t>strane</a:t>
            </a:r>
            <a:r>
              <a:rPr lang="en-US" sz="1200" dirty="0" smtClean="0"/>
              <a:t> </a:t>
            </a:r>
            <a:r>
              <a:rPr lang="en-US" sz="1200" dirty="0" err="1" smtClean="0"/>
              <a:t>nisu</a:t>
            </a:r>
            <a:r>
              <a:rPr lang="en-US" sz="1200" dirty="0" smtClean="0"/>
              <a:t> </a:t>
            </a:r>
            <a:r>
              <a:rPr lang="en-US" sz="1200" dirty="0" err="1" smtClean="0"/>
              <a:t>drugačije</a:t>
            </a:r>
            <a:r>
              <a:rPr lang="en-US" sz="1200" dirty="0" smtClean="0"/>
              <a:t> </a:t>
            </a:r>
            <a:r>
              <a:rPr lang="en-US" sz="1200" dirty="0" err="1" smtClean="0"/>
              <a:t>sporazumele</a:t>
            </a:r>
            <a:r>
              <a:rPr lang="en-US" sz="1200" dirty="0" smtClean="0"/>
              <a:t>, </a:t>
            </a:r>
            <a:r>
              <a:rPr lang="en-US" sz="1200" dirty="0" err="1" smtClean="0"/>
              <a:t>osim</a:t>
            </a:r>
            <a:r>
              <a:rPr lang="en-US" sz="1200" dirty="0" smtClean="0"/>
              <a:t> </a:t>
            </a:r>
            <a:r>
              <a:rPr lang="en-US" sz="1200" dirty="0" err="1" smtClean="0"/>
              <a:t>onih</a:t>
            </a:r>
            <a:r>
              <a:rPr lang="en-US" sz="1200" dirty="0" smtClean="0"/>
              <a:t> </a:t>
            </a:r>
            <a:r>
              <a:rPr lang="en-US" sz="1200" dirty="0" err="1" smtClean="0"/>
              <a:t>koji</a:t>
            </a:r>
            <a:r>
              <a:rPr lang="en-US" sz="1200" dirty="0" smtClean="0"/>
              <a:t> se </a:t>
            </a:r>
            <a:r>
              <a:rPr lang="en-US" sz="1200" dirty="0" err="1" smtClean="0"/>
              <a:t>moraju</a:t>
            </a:r>
            <a:r>
              <a:rPr lang="en-US" sz="1200" dirty="0" smtClean="0"/>
              <a:t> </a:t>
            </a:r>
            <a:r>
              <a:rPr lang="en-US" sz="1200" dirty="0" err="1" smtClean="0"/>
              <a:t>saopštiti</a:t>
            </a:r>
            <a:r>
              <a:rPr lang="en-US" sz="1200" dirty="0" smtClean="0"/>
              <a:t> </a:t>
            </a:r>
            <a:r>
              <a:rPr lang="en-US" sz="1200" dirty="0" err="1" smtClean="0"/>
              <a:t>na</a:t>
            </a:r>
            <a:r>
              <a:rPr lang="en-US" sz="1200" dirty="0" smtClean="0"/>
              <a:t> </a:t>
            </a:r>
            <a:r>
              <a:rPr lang="en-US" sz="1200" dirty="0" err="1" smtClean="0"/>
              <a:t>osnovu</a:t>
            </a:r>
            <a:r>
              <a:rPr lang="en-US" sz="1200" dirty="0" smtClean="0"/>
              <a:t> </a:t>
            </a:r>
            <a:r>
              <a:rPr lang="en-US" sz="1200" dirty="0" err="1" smtClean="0"/>
              <a:t>zakona</a:t>
            </a:r>
            <a:r>
              <a:rPr lang="en-US" sz="1200" dirty="0" smtClean="0"/>
              <a:t>, </a:t>
            </a:r>
            <a:r>
              <a:rPr lang="en-US" sz="1200" dirty="0" err="1" smtClean="0"/>
              <a:t>radi</a:t>
            </a:r>
            <a:r>
              <a:rPr lang="en-US" sz="1200" dirty="0" smtClean="0"/>
              <a:t> </a:t>
            </a:r>
            <a:r>
              <a:rPr lang="en-US" sz="1200" dirty="0" err="1" smtClean="0"/>
              <a:t>zaštite</a:t>
            </a:r>
            <a:r>
              <a:rPr lang="en-US" sz="1200" dirty="0" smtClean="0"/>
              <a:t> </a:t>
            </a:r>
            <a:r>
              <a:rPr lang="en-US" sz="1200" dirty="0" err="1" smtClean="0"/>
              <a:t>javnog</a:t>
            </a:r>
            <a:r>
              <a:rPr lang="en-US" sz="1200" dirty="0" smtClean="0"/>
              <a:t> </a:t>
            </a:r>
            <a:r>
              <a:rPr lang="en-US" sz="1200" dirty="0" err="1" smtClean="0"/>
              <a:t>poretka</a:t>
            </a:r>
            <a:r>
              <a:rPr lang="en-US" sz="1200" dirty="0" smtClean="0"/>
              <a:t> (čl-13. </a:t>
            </a:r>
            <a:r>
              <a:rPr lang="en-US" sz="1200" dirty="0" err="1" smtClean="0"/>
              <a:t>Zakona</a:t>
            </a:r>
            <a:r>
              <a:rPr lang="en-US" sz="1200" dirty="0" smtClean="0"/>
              <a:t>). </a:t>
            </a:r>
            <a:r>
              <a:rPr lang="en-US" sz="1200" dirty="0" err="1" smtClean="0"/>
              <a:t>Sve</a:t>
            </a:r>
            <a:r>
              <a:rPr lang="en-US" sz="1200" dirty="0" smtClean="0"/>
              <a:t> </a:t>
            </a:r>
            <a:r>
              <a:rPr lang="en-US" sz="1200" dirty="0" err="1" smtClean="0"/>
              <a:t>strane</a:t>
            </a:r>
            <a:r>
              <a:rPr lang="en-US" sz="1200" dirty="0" smtClean="0"/>
              <a:t> </a:t>
            </a:r>
            <a:r>
              <a:rPr lang="en-US" sz="1200" dirty="0" err="1" smtClean="0"/>
              <a:t>koje</a:t>
            </a:r>
            <a:r>
              <a:rPr lang="en-US" sz="1200" dirty="0" smtClean="0"/>
              <a:t> </a:t>
            </a:r>
            <a:r>
              <a:rPr lang="en-US" sz="1200" dirty="0" err="1" smtClean="0"/>
              <a:t>učestvuju</a:t>
            </a:r>
            <a:r>
              <a:rPr lang="en-US" sz="1200" dirty="0" smtClean="0"/>
              <a:t> u </a:t>
            </a:r>
            <a:r>
              <a:rPr lang="en-US" sz="1200" dirty="0" err="1" smtClean="0"/>
              <a:t>postupku</a:t>
            </a:r>
            <a:r>
              <a:rPr lang="en-US" sz="1200" dirty="0" smtClean="0"/>
              <a:t> (</a:t>
            </a:r>
            <a:r>
              <a:rPr lang="en-US" sz="1200" dirty="0" err="1" smtClean="0"/>
              <a:t>stranke</a:t>
            </a:r>
            <a:r>
              <a:rPr lang="en-US" sz="1200" dirty="0" smtClean="0"/>
              <a:t>, </a:t>
            </a:r>
            <a:r>
              <a:rPr lang="en-US" sz="1200" dirty="0" err="1" smtClean="0"/>
              <a:t>medijator</a:t>
            </a:r>
            <a:r>
              <a:rPr lang="en-US" sz="1200" dirty="0" smtClean="0"/>
              <a:t>, </a:t>
            </a:r>
            <a:r>
              <a:rPr lang="en-US" sz="1200" dirty="0" err="1" smtClean="0"/>
              <a:t>zastupnici</a:t>
            </a:r>
            <a:r>
              <a:rPr lang="en-US" sz="1200" dirty="0" smtClean="0"/>
              <a:t> </a:t>
            </a:r>
            <a:r>
              <a:rPr lang="en-US" sz="1200" dirty="0" err="1" smtClean="0"/>
              <a:t>i</a:t>
            </a:r>
            <a:r>
              <a:rPr lang="en-US" sz="1200" dirty="0" smtClean="0"/>
              <a:t> </a:t>
            </a:r>
            <a:r>
              <a:rPr lang="en-US" sz="1200" dirty="0" err="1" smtClean="0"/>
              <a:t>punomoćnici</a:t>
            </a:r>
            <a:r>
              <a:rPr lang="en-US" sz="1200" dirty="0" smtClean="0"/>
              <a:t> </a:t>
            </a:r>
            <a:r>
              <a:rPr lang="en-US" sz="1200" dirty="0" err="1" smtClean="0"/>
              <a:t>stranaka</a:t>
            </a:r>
            <a:r>
              <a:rPr lang="en-US" sz="1200" dirty="0" smtClean="0"/>
              <a:t>, </a:t>
            </a:r>
            <a:r>
              <a:rPr lang="en-US" sz="1200" dirty="0" err="1" smtClean="0"/>
              <a:t>administratori</a:t>
            </a:r>
            <a:r>
              <a:rPr lang="en-US" sz="1200" dirty="0" smtClean="0"/>
              <a:t>) </a:t>
            </a:r>
            <a:r>
              <a:rPr lang="en-US" sz="1200" dirty="0" err="1" smtClean="0"/>
              <a:t>su</a:t>
            </a:r>
            <a:r>
              <a:rPr lang="en-US" sz="1200" dirty="0" smtClean="0"/>
              <a:t> </a:t>
            </a:r>
            <a:r>
              <a:rPr lang="en-US" sz="1200" dirty="0" err="1" smtClean="0"/>
              <a:t>dužne</a:t>
            </a:r>
            <a:r>
              <a:rPr lang="en-US" sz="1200" dirty="0" smtClean="0"/>
              <a:t> </a:t>
            </a:r>
            <a:r>
              <a:rPr lang="en-US" sz="1200" dirty="0" err="1" smtClean="0"/>
              <a:t>da</a:t>
            </a:r>
            <a:r>
              <a:rPr lang="en-US" sz="1200" dirty="0" smtClean="0"/>
              <a:t> </a:t>
            </a:r>
            <a:r>
              <a:rPr lang="en-US" sz="1200" dirty="0" err="1" smtClean="0"/>
              <a:t>sve</a:t>
            </a:r>
            <a:r>
              <a:rPr lang="en-US" sz="1200" dirty="0" smtClean="0"/>
              <a:t> </a:t>
            </a:r>
            <a:r>
              <a:rPr lang="en-US" sz="1200" dirty="0" err="1" smtClean="0"/>
              <a:t>podatke</a:t>
            </a:r>
            <a:r>
              <a:rPr lang="en-US" sz="1200" dirty="0" smtClean="0"/>
              <a:t> </a:t>
            </a:r>
            <a:r>
              <a:rPr lang="en-US" sz="1200" dirty="0" err="1" smtClean="0"/>
              <a:t>iz</a:t>
            </a:r>
            <a:r>
              <a:rPr lang="en-US" sz="1200" dirty="0" smtClean="0"/>
              <a:t> </a:t>
            </a:r>
            <a:r>
              <a:rPr lang="en-US" sz="1200" dirty="0" err="1" smtClean="0"/>
              <a:t>postupka</a:t>
            </a:r>
            <a:r>
              <a:rPr lang="en-US" sz="1200" dirty="0" smtClean="0"/>
              <a:t> </a:t>
            </a:r>
            <a:r>
              <a:rPr lang="en-US" sz="1200" dirty="0" err="1" smtClean="0"/>
              <a:t>čuvaju</a:t>
            </a:r>
            <a:r>
              <a:rPr lang="en-US" sz="1200" dirty="0" smtClean="0"/>
              <a:t> </a:t>
            </a:r>
            <a:r>
              <a:rPr lang="en-US" sz="1200" dirty="0" err="1" smtClean="0"/>
              <a:t>kao</a:t>
            </a:r>
            <a:r>
              <a:rPr lang="en-US" sz="1200" dirty="0" smtClean="0"/>
              <a:t> </a:t>
            </a:r>
            <a:r>
              <a:rPr lang="en-US" sz="1200" dirty="0" err="1" smtClean="0"/>
              <a:t>tajnu</a:t>
            </a:r>
            <a:r>
              <a:rPr lang="en-US" sz="1200" dirty="0" smtClean="0"/>
              <a:t> </a:t>
            </a:r>
            <a:r>
              <a:rPr lang="en-US" sz="1200" dirty="0" err="1" smtClean="0"/>
              <a:t>i</a:t>
            </a:r>
            <a:r>
              <a:rPr lang="en-US" sz="1200" dirty="0" smtClean="0"/>
              <a:t> </a:t>
            </a:r>
            <a:r>
              <a:rPr lang="en-US" sz="1200" dirty="0" err="1" smtClean="0"/>
              <a:t>odgovaraju</a:t>
            </a:r>
            <a:r>
              <a:rPr lang="en-US" sz="1200" dirty="0" smtClean="0"/>
              <a:t> </a:t>
            </a:r>
            <a:r>
              <a:rPr lang="en-US" sz="1200" dirty="0" err="1" smtClean="0"/>
              <a:t>za</a:t>
            </a:r>
            <a:r>
              <a:rPr lang="en-US" sz="1200" dirty="0" smtClean="0"/>
              <a:t> </a:t>
            </a:r>
            <a:r>
              <a:rPr lang="en-US" sz="1200" dirty="0" err="1" smtClean="0"/>
              <a:t>štetu</a:t>
            </a:r>
            <a:r>
              <a:rPr lang="en-US" sz="1200" dirty="0" smtClean="0"/>
              <a:t> </a:t>
            </a:r>
            <a:r>
              <a:rPr lang="en-US" sz="1200" dirty="0" err="1" smtClean="0"/>
              <a:t>nastalu</a:t>
            </a:r>
            <a:r>
              <a:rPr lang="en-US" sz="1200" dirty="0" smtClean="0"/>
              <a:t> </a:t>
            </a:r>
            <a:r>
              <a:rPr lang="en-US" sz="1200" dirty="0" err="1" smtClean="0"/>
              <a:t>kršenjem</a:t>
            </a:r>
            <a:r>
              <a:rPr lang="en-US" sz="1200" dirty="0" smtClean="0"/>
              <a:t> </a:t>
            </a:r>
            <a:r>
              <a:rPr lang="en-US" sz="1200" dirty="0" err="1" smtClean="0"/>
              <a:t>te</a:t>
            </a:r>
            <a:r>
              <a:rPr lang="en-US" sz="1200" dirty="0" smtClean="0"/>
              <a:t> </a:t>
            </a:r>
            <a:r>
              <a:rPr lang="en-US" sz="1200" dirty="0" err="1" smtClean="0"/>
              <a:t>obaveze</a:t>
            </a:r>
            <a:r>
              <a:rPr lang="en-US" sz="1200" dirty="0" smtClean="0"/>
              <a:t>.</a:t>
            </a:r>
            <a:endParaRPr lang="sr-Latn-CS" sz="1200" dirty="0" smtClean="0"/>
          </a:p>
          <a:p>
            <a:pPr lvl="0" algn="just"/>
            <a:r>
              <a:rPr lang="en-US" sz="1200" i="1" dirty="0" err="1" smtClean="0"/>
              <a:t>Ravnopravnost</a:t>
            </a:r>
            <a:r>
              <a:rPr lang="en-US" sz="1200" i="1" dirty="0" smtClean="0"/>
              <a:t> </a:t>
            </a:r>
            <a:r>
              <a:rPr lang="en-US" sz="1200" i="1" dirty="0" err="1" smtClean="0"/>
              <a:t>stranaka</a:t>
            </a:r>
            <a:r>
              <a:rPr lang="en-US" sz="1200" i="1" dirty="0" smtClean="0"/>
              <a:t> – </a:t>
            </a:r>
            <a:r>
              <a:rPr lang="en-US" sz="1200" dirty="0" err="1" smtClean="0"/>
              <a:t>strane</a:t>
            </a:r>
            <a:r>
              <a:rPr lang="en-US" sz="1200" dirty="0" smtClean="0"/>
              <a:t> </a:t>
            </a:r>
            <a:r>
              <a:rPr lang="en-US" sz="1200" dirty="0" err="1" smtClean="0"/>
              <a:t>su</a:t>
            </a:r>
            <a:r>
              <a:rPr lang="en-US" sz="1200" dirty="0" smtClean="0"/>
              <a:t> u </a:t>
            </a:r>
            <a:r>
              <a:rPr lang="en-US" sz="1200" dirty="0" err="1" smtClean="0"/>
              <a:t>postupku</a:t>
            </a:r>
            <a:r>
              <a:rPr lang="en-US" sz="1200" dirty="0" smtClean="0"/>
              <a:t> </a:t>
            </a:r>
            <a:r>
              <a:rPr lang="en-US" sz="1200" dirty="0" err="1" smtClean="0"/>
              <a:t>medijacije</a:t>
            </a:r>
            <a:r>
              <a:rPr lang="en-US" sz="1200" dirty="0" smtClean="0"/>
              <a:t> </a:t>
            </a:r>
            <a:r>
              <a:rPr lang="en-US" sz="1200" dirty="0" err="1" smtClean="0"/>
              <a:t>ravnopravne</a:t>
            </a:r>
            <a:r>
              <a:rPr lang="en-US" sz="1200" dirty="0" smtClean="0"/>
              <a:t>, pa je </a:t>
            </a:r>
            <a:r>
              <a:rPr lang="en-US" sz="1200" dirty="0" err="1" smtClean="0"/>
              <a:t>medijator</a:t>
            </a:r>
            <a:r>
              <a:rPr lang="en-US" sz="1200" dirty="0" smtClean="0"/>
              <a:t> </a:t>
            </a:r>
            <a:r>
              <a:rPr lang="en-US" sz="1200" dirty="0" err="1" smtClean="0"/>
              <a:t>dužan</a:t>
            </a:r>
            <a:r>
              <a:rPr lang="en-US" sz="1200" dirty="0" smtClean="0"/>
              <a:t> </a:t>
            </a:r>
            <a:r>
              <a:rPr lang="en-US" sz="1200" dirty="0" err="1" smtClean="0"/>
              <a:t>da</a:t>
            </a:r>
            <a:r>
              <a:rPr lang="en-US" sz="1200" dirty="0" smtClean="0"/>
              <a:t> </a:t>
            </a:r>
            <a:r>
              <a:rPr lang="en-US" sz="1200" dirty="0" err="1" smtClean="0"/>
              <a:t>ih</a:t>
            </a:r>
            <a:r>
              <a:rPr lang="en-US" sz="1200" dirty="0" smtClean="0"/>
              <a:t> </a:t>
            </a:r>
            <a:r>
              <a:rPr lang="en-US" sz="1200" dirty="0" err="1" smtClean="0"/>
              <a:t>jednako</a:t>
            </a:r>
            <a:r>
              <a:rPr lang="en-US" sz="1200" dirty="0" smtClean="0"/>
              <a:t> </a:t>
            </a:r>
            <a:r>
              <a:rPr lang="en-US" sz="1200" dirty="0" err="1" smtClean="0"/>
              <a:t>tretira</a:t>
            </a:r>
            <a:r>
              <a:rPr lang="en-US" sz="1200" dirty="0" smtClean="0"/>
              <a:t> </a:t>
            </a:r>
            <a:r>
              <a:rPr lang="en-US" sz="1200" dirty="0" err="1" smtClean="0"/>
              <a:t>i</a:t>
            </a:r>
            <a:r>
              <a:rPr lang="en-US" sz="1200" dirty="0" smtClean="0"/>
              <a:t> </a:t>
            </a:r>
            <a:r>
              <a:rPr lang="en-US" sz="1200" dirty="0" err="1" smtClean="0"/>
              <a:t>da</a:t>
            </a:r>
            <a:r>
              <a:rPr lang="en-US" sz="1200" dirty="0" smtClean="0"/>
              <a:t> </a:t>
            </a:r>
            <a:r>
              <a:rPr lang="en-US" sz="1200" dirty="0" err="1" smtClean="0"/>
              <a:t>im</a:t>
            </a:r>
            <a:r>
              <a:rPr lang="en-US" sz="1200" dirty="0" smtClean="0"/>
              <a:t> </a:t>
            </a:r>
            <a:r>
              <a:rPr lang="en-US" sz="1200" dirty="0" err="1" smtClean="0"/>
              <a:t>obezbedi</a:t>
            </a:r>
            <a:r>
              <a:rPr lang="en-US" sz="1200" dirty="0" smtClean="0"/>
              <a:t> </a:t>
            </a:r>
            <a:r>
              <a:rPr lang="en-US" sz="1200" dirty="0" err="1" smtClean="0"/>
              <a:t>i</a:t>
            </a:r>
            <a:r>
              <a:rPr lang="en-US" sz="1200" dirty="0" smtClean="0"/>
              <a:t> </a:t>
            </a:r>
            <a:r>
              <a:rPr lang="en-US" sz="1200" dirty="0" err="1" smtClean="0"/>
              <a:t>osigura</a:t>
            </a:r>
            <a:r>
              <a:rPr lang="en-US" sz="1200" dirty="0" smtClean="0"/>
              <a:t> </a:t>
            </a:r>
            <a:r>
              <a:rPr lang="en-US" sz="1200" dirty="0" err="1" smtClean="0"/>
              <a:t>ravnopravan</a:t>
            </a:r>
            <a:r>
              <a:rPr lang="en-US" sz="1200" dirty="0" smtClean="0"/>
              <a:t> </a:t>
            </a:r>
            <a:r>
              <a:rPr lang="en-US" sz="1200" dirty="0" err="1" smtClean="0"/>
              <a:t>položaj</a:t>
            </a:r>
            <a:r>
              <a:rPr lang="en-US" sz="1200" dirty="0" smtClean="0"/>
              <a:t> (čl.10. </a:t>
            </a:r>
            <a:r>
              <a:rPr lang="en-US" sz="1200" dirty="0" err="1" smtClean="0"/>
              <a:t>Zakona</a:t>
            </a:r>
            <a:r>
              <a:rPr lang="en-US" sz="1200" dirty="0" smtClean="0"/>
              <a:t>).</a:t>
            </a:r>
            <a:endParaRPr lang="sr-Latn-CS" sz="1200" dirty="0" smtClean="0"/>
          </a:p>
          <a:p>
            <a:pPr lvl="0" algn="just"/>
            <a:r>
              <a:rPr lang="en-US" sz="1200" i="1" dirty="0" err="1" smtClean="0"/>
              <a:t>Neutralnost</a:t>
            </a:r>
            <a:r>
              <a:rPr lang="en-US" sz="1200" i="1" dirty="0" smtClean="0"/>
              <a:t> –</a:t>
            </a:r>
            <a:r>
              <a:rPr lang="en-US" sz="1200" dirty="0" err="1" smtClean="0"/>
              <a:t>medijator</a:t>
            </a:r>
            <a:r>
              <a:rPr lang="en-US" sz="1200" dirty="0" smtClean="0"/>
              <a:t> </a:t>
            </a:r>
            <a:r>
              <a:rPr lang="en-US" sz="1200" dirty="0" err="1" smtClean="0"/>
              <a:t>mora</a:t>
            </a:r>
            <a:r>
              <a:rPr lang="en-US" sz="1200" dirty="0" smtClean="0"/>
              <a:t> </a:t>
            </a:r>
            <a:r>
              <a:rPr lang="en-US" sz="1200" dirty="0" err="1" smtClean="0"/>
              <a:t>da</a:t>
            </a:r>
            <a:r>
              <a:rPr lang="en-US" sz="1200" dirty="0" smtClean="0"/>
              <a:t> </a:t>
            </a:r>
            <a:r>
              <a:rPr lang="en-US" sz="1200" dirty="0" err="1" smtClean="0"/>
              <a:t>postupa</a:t>
            </a:r>
            <a:r>
              <a:rPr lang="en-US" sz="1200" dirty="0" smtClean="0"/>
              <a:t> </a:t>
            </a:r>
            <a:r>
              <a:rPr lang="en-US" sz="1200" dirty="0" err="1" smtClean="0"/>
              <a:t>neutralno</a:t>
            </a:r>
            <a:r>
              <a:rPr lang="en-US" sz="1200" dirty="0" smtClean="0"/>
              <a:t> (čl.14. </a:t>
            </a:r>
            <a:r>
              <a:rPr lang="en-US" sz="1200" dirty="0" err="1" smtClean="0"/>
              <a:t>Zakona</a:t>
            </a:r>
            <a:r>
              <a:rPr lang="en-US" sz="1200" dirty="0" smtClean="0"/>
              <a:t>). </a:t>
            </a:r>
            <a:r>
              <a:rPr lang="en-US" sz="1200" dirty="0" err="1" smtClean="0"/>
              <a:t>Ovo</a:t>
            </a:r>
            <a:r>
              <a:rPr lang="en-US" sz="1200" dirty="0" smtClean="0"/>
              <a:t> </a:t>
            </a:r>
            <a:r>
              <a:rPr lang="en-US" sz="1200" dirty="0" err="1" smtClean="0"/>
              <a:t>podrazumeva</a:t>
            </a:r>
            <a:r>
              <a:rPr lang="en-US" sz="1200" dirty="0" smtClean="0"/>
              <a:t> </a:t>
            </a:r>
            <a:r>
              <a:rPr lang="en-US" sz="1200" dirty="0" err="1" smtClean="0"/>
              <a:t>nezavisnost</a:t>
            </a:r>
            <a:r>
              <a:rPr lang="en-US" sz="1200" dirty="0" smtClean="0"/>
              <a:t> </a:t>
            </a:r>
            <a:r>
              <a:rPr lang="en-US" sz="1200" dirty="0" err="1" smtClean="0"/>
              <a:t>i</a:t>
            </a:r>
            <a:r>
              <a:rPr lang="en-US" sz="1200" dirty="0" smtClean="0"/>
              <a:t> </a:t>
            </a:r>
            <a:r>
              <a:rPr lang="en-US" sz="1200" dirty="0" err="1" smtClean="0"/>
              <a:t>nepristrasnost</a:t>
            </a:r>
            <a:r>
              <a:rPr lang="en-US" sz="1200" dirty="0" smtClean="0"/>
              <a:t> </a:t>
            </a:r>
            <a:r>
              <a:rPr lang="en-US" sz="1200" dirty="0" err="1" smtClean="0"/>
              <a:t>medijatora</a:t>
            </a:r>
            <a:r>
              <a:rPr lang="en-US" sz="1200" dirty="0" smtClean="0"/>
              <a:t>, </a:t>
            </a:r>
            <a:r>
              <a:rPr lang="en-US" sz="1200" dirty="0" err="1" smtClean="0"/>
              <a:t>kako</a:t>
            </a:r>
            <a:r>
              <a:rPr lang="en-US" sz="1200" dirty="0" smtClean="0"/>
              <a:t> u </a:t>
            </a:r>
            <a:r>
              <a:rPr lang="en-US" sz="1200" dirty="0" err="1" smtClean="0"/>
              <a:t>pogledu</a:t>
            </a:r>
            <a:r>
              <a:rPr lang="en-US" sz="1200" dirty="0" smtClean="0"/>
              <a:t> </a:t>
            </a:r>
            <a:r>
              <a:rPr lang="en-US" sz="1200" dirty="0" err="1" smtClean="0"/>
              <a:t>predmeta</a:t>
            </a:r>
            <a:r>
              <a:rPr lang="en-US" sz="1200" dirty="0" smtClean="0"/>
              <a:t> </a:t>
            </a:r>
            <a:r>
              <a:rPr lang="en-US" sz="1200" dirty="0" err="1" smtClean="0"/>
              <a:t>spora</a:t>
            </a:r>
            <a:r>
              <a:rPr lang="en-US" sz="1200" dirty="0" smtClean="0"/>
              <a:t>, </a:t>
            </a:r>
            <a:r>
              <a:rPr lang="en-US" sz="1200" dirty="0" err="1" smtClean="0"/>
              <a:t>tako</a:t>
            </a:r>
            <a:r>
              <a:rPr lang="en-US" sz="1200" dirty="0" smtClean="0"/>
              <a:t> </a:t>
            </a:r>
            <a:r>
              <a:rPr lang="en-US" sz="1200" dirty="0" err="1" smtClean="0"/>
              <a:t>i</a:t>
            </a:r>
            <a:r>
              <a:rPr lang="en-US" sz="1200" dirty="0" smtClean="0"/>
              <a:t> u </a:t>
            </a:r>
            <a:r>
              <a:rPr lang="en-US" sz="1200" dirty="0" err="1" smtClean="0"/>
              <a:t>pogledu</a:t>
            </a:r>
            <a:r>
              <a:rPr lang="en-US" sz="1200" dirty="0" smtClean="0"/>
              <a:t> </a:t>
            </a:r>
            <a:r>
              <a:rPr lang="en-US" sz="1200" dirty="0" err="1" smtClean="0"/>
              <a:t>stranaka</a:t>
            </a:r>
            <a:r>
              <a:rPr lang="en-US" sz="1200" dirty="0" smtClean="0"/>
              <a:t> </a:t>
            </a:r>
            <a:r>
              <a:rPr lang="en-US" sz="1200" dirty="0" err="1" smtClean="0"/>
              <a:t>koje</a:t>
            </a:r>
            <a:r>
              <a:rPr lang="en-US" sz="1200" dirty="0" smtClean="0"/>
              <a:t> </a:t>
            </a:r>
            <a:r>
              <a:rPr lang="en-US" sz="1200" dirty="0" err="1" smtClean="0"/>
              <a:t>su</a:t>
            </a:r>
            <a:r>
              <a:rPr lang="en-US" sz="1200" dirty="0" smtClean="0"/>
              <a:t> u </a:t>
            </a:r>
            <a:r>
              <a:rPr lang="en-US" sz="1200" dirty="0" err="1" smtClean="0"/>
              <a:t>sporu</a:t>
            </a:r>
            <a:r>
              <a:rPr lang="en-US" sz="1200" dirty="0" smtClean="0"/>
              <a:t>. On ne </a:t>
            </a:r>
            <a:r>
              <a:rPr lang="en-US" sz="1200" dirty="0" err="1" smtClean="0"/>
              <a:t>može</a:t>
            </a:r>
            <a:r>
              <a:rPr lang="en-US" sz="1200" dirty="0" smtClean="0"/>
              <a:t> </a:t>
            </a:r>
            <a:r>
              <a:rPr lang="en-US" sz="1200" dirty="0" err="1" smtClean="0"/>
              <a:t>voditi</a:t>
            </a:r>
            <a:r>
              <a:rPr lang="en-US" sz="1200" dirty="0" smtClean="0"/>
              <a:t> </a:t>
            </a:r>
            <a:r>
              <a:rPr lang="en-US" sz="1200" dirty="0" err="1" smtClean="0"/>
              <a:t>postupak</a:t>
            </a:r>
            <a:r>
              <a:rPr lang="en-US" sz="1200" dirty="0" smtClean="0"/>
              <a:t> </a:t>
            </a:r>
            <a:r>
              <a:rPr lang="en-US" sz="1200" dirty="0" err="1" smtClean="0"/>
              <a:t>medijacije</a:t>
            </a:r>
            <a:r>
              <a:rPr lang="en-US" sz="1200" dirty="0" smtClean="0"/>
              <a:t> u </a:t>
            </a:r>
            <a:r>
              <a:rPr lang="en-US" sz="1200" dirty="0" err="1" smtClean="0"/>
              <a:t>kome</a:t>
            </a:r>
            <a:r>
              <a:rPr lang="en-US" sz="1200" dirty="0" smtClean="0"/>
              <a:t> </a:t>
            </a:r>
            <a:r>
              <a:rPr lang="en-US" sz="1200" dirty="0" err="1" smtClean="0"/>
              <a:t>ima</a:t>
            </a:r>
            <a:r>
              <a:rPr lang="en-US" sz="1200" dirty="0" smtClean="0"/>
              <a:t> </a:t>
            </a:r>
            <a:r>
              <a:rPr lang="en-US" sz="1200" dirty="0" err="1" smtClean="0"/>
              <a:t>finansijski</a:t>
            </a:r>
            <a:r>
              <a:rPr lang="en-US" sz="1200" dirty="0" smtClean="0"/>
              <a:t> </a:t>
            </a:r>
            <a:r>
              <a:rPr lang="en-US" sz="1200" dirty="0" err="1" smtClean="0"/>
              <a:t>ili</a:t>
            </a:r>
            <a:r>
              <a:rPr lang="en-US" sz="1200" dirty="0" smtClean="0"/>
              <a:t> </a:t>
            </a:r>
            <a:r>
              <a:rPr lang="en-US" sz="1200" dirty="0" err="1" smtClean="0"/>
              <a:t>neki</a:t>
            </a:r>
            <a:r>
              <a:rPr lang="en-US" sz="1200" dirty="0" smtClean="0"/>
              <a:t> </a:t>
            </a:r>
            <a:r>
              <a:rPr lang="en-US" sz="1200" dirty="0" err="1" smtClean="0"/>
              <a:t>drugi</a:t>
            </a:r>
            <a:r>
              <a:rPr lang="en-US" sz="1200" dirty="0" smtClean="0"/>
              <a:t> </a:t>
            </a:r>
            <a:r>
              <a:rPr lang="en-US" sz="1200" dirty="0" err="1" smtClean="0"/>
              <a:t>interes</a:t>
            </a:r>
            <a:r>
              <a:rPr lang="en-US" sz="1200" dirty="0" smtClean="0"/>
              <a:t> u </a:t>
            </a:r>
            <a:r>
              <a:rPr lang="en-US" sz="1200" dirty="0" err="1" smtClean="0"/>
              <a:t>odnosu</a:t>
            </a:r>
            <a:r>
              <a:rPr lang="en-US" sz="1200" dirty="0" smtClean="0"/>
              <a:t> </a:t>
            </a:r>
            <a:r>
              <a:rPr lang="en-US" sz="1200" dirty="0" err="1" smtClean="0"/>
              <a:t>na</a:t>
            </a:r>
            <a:r>
              <a:rPr lang="en-US" sz="1200" dirty="0" smtClean="0"/>
              <a:t> </a:t>
            </a:r>
            <a:r>
              <a:rPr lang="en-US" sz="1200" dirty="0" err="1" smtClean="0"/>
              <a:t>predmet</a:t>
            </a:r>
            <a:r>
              <a:rPr lang="en-US" sz="1200" dirty="0" smtClean="0"/>
              <a:t> </a:t>
            </a:r>
            <a:r>
              <a:rPr lang="en-US" sz="1200" dirty="0" err="1" smtClean="0"/>
              <a:t>posredovanja</a:t>
            </a:r>
            <a:r>
              <a:rPr lang="en-US" sz="1200" dirty="0" smtClean="0"/>
              <a:t> </a:t>
            </a:r>
            <a:r>
              <a:rPr lang="en-US" sz="1200" dirty="0" err="1" smtClean="0"/>
              <a:t>ili</a:t>
            </a:r>
            <a:r>
              <a:rPr lang="en-US" sz="1200" dirty="0" smtClean="0"/>
              <a:t> </a:t>
            </a:r>
            <a:r>
              <a:rPr lang="en-US" sz="1200" dirty="0" err="1" smtClean="0"/>
              <a:t>ako</a:t>
            </a:r>
            <a:r>
              <a:rPr lang="en-US" sz="1200" dirty="0" smtClean="0"/>
              <a:t> </a:t>
            </a:r>
            <a:r>
              <a:rPr lang="en-US" sz="1200" dirty="0" err="1" smtClean="0"/>
              <a:t>ima</a:t>
            </a:r>
            <a:r>
              <a:rPr lang="en-US" sz="1200" dirty="0" smtClean="0"/>
              <a:t> </a:t>
            </a:r>
            <a:r>
              <a:rPr lang="en-US" sz="1200" dirty="0" err="1" smtClean="0"/>
              <a:t>lični</a:t>
            </a:r>
            <a:r>
              <a:rPr lang="en-US" sz="1200" dirty="0" smtClean="0"/>
              <a:t> </a:t>
            </a:r>
            <a:r>
              <a:rPr lang="en-US" sz="1200" dirty="0" err="1" smtClean="0"/>
              <a:t>ili</a:t>
            </a:r>
            <a:r>
              <a:rPr lang="en-US" sz="1200" dirty="0" smtClean="0"/>
              <a:t> </a:t>
            </a:r>
            <a:r>
              <a:rPr lang="en-US" sz="1200" dirty="0" err="1" smtClean="0"/>
              <a:t>poslovni</a:t>
            </a:r>
            <a:r>
              <a:rPr lang="en-US" sz="1200" dirty="0" smtClean="0"/>
              <a:t> </a:t>
            </a:r>
            <a:r>
              <a:rPr lang="en-US" sz="1200" dirty="0" err="1" smtClean="0"/>
              <a:t>odnos</a:t>
            </a:r>
            <a:r>
              <a:rPr lang="en-US" sz="1200" dirty="0" smtClean="0"/>
              <a:t> </a:t>
            </a:r>
            <a:r>
              <a:rPr lang="en-US" sz="1200" dirty="0" err="1" smtClean="0"/>
              <a:t>sa</a:t>
            </a:r>
            <a:r>
              <a:rPr lang="en-US" sz="1200" dirty="0" smtClean="0"/>
              <a:t> </a:t>
            </a:r>
            <a:r>
              <a:rPr lang="en-US" sz="1200" dirty="0" err="1" smtClean="0"/>
              <a:t>jednom</a:t>
            </a:r>
            <a:r>
              <a:rPr lang="en-US" sz="1200" dirty="0" smtClean="0"/>
              <a:t> </a:t>
            </a:r>
            <a:r>
              <a:rPr lang="en-US" sz="1200" dirty="0" err="1" smtClean="0"/>
              <a:t>od</a:t>
            </a:r>
            <a:r>
              <a:rPr lang="en-US" sz="1200" dirty="0" smtClean="0"/>
              <a:t> </a:t>
            </a:r>
            <a:r>
              <a:rPr lang="en-US" sz="1200" dirty="0" err="1" smtClean="0"/>
              <a:t>strana</a:t>
            </a:r>
            <a:r>
              <a:rPr lang="en-US" sz="1200" dirty="0" smtClean="0"/>
              <a:t> u </a:t>
            </a:r>
            <a:r>
              <a:rPr lang="en-US" sz="1200" dirty="0" err="1" smtClean="0"/>
              <a:t>sporu</a:t>
            </a:r>
            <a:r>
              <a:rPr lang="en-US" sz="1200" dirty="0" smtClean="0"/>
              <a:t>. On je </a:t>
            </a:r>
            <a:r>
              <a:rPr lang="en-US" sz="1200" dirty="0" err="1" smtClean="0"/>
              <a:t>dužan</a:t>
            </a:r>
            <a:r>
              <a:rPr lang="en-US" sz="1200" dirty="0" smtClean="0"/>
              <a:t> </a:t>
            </a:r>
            <a:r>
              <a:rPr lang="en-US" sz="1200" dirty="0" err="1" smtClean="0"/>
              <a:t>da</a:t>
            </a:r>
            <a:r>
              <a:rPr lang="en-US" sz="1200" dirty="0" smtClean="0"/>
              <a:t> </a:t>
            </a:r>
            <a:r>
              <a:rPr lang="en-US" sz="1200" dirty="0" err="1" smtClean="0"/>
              <a:t>strane</a:t>
            </a:r>
            <a:r>
              <a:rPr lang="en-US" sz="1200" dirty="0" smtClean="0"/>
              <a:t> u </a:t>
            </a:r>
            <a:r>
              <a:rPr lang="en-US" sz="1200" dirty="0" err="1" smtClean="0"/>
              <a:t>sporu</a:t>
            </a:r>
            <a:r>
              <a:rPr lang="en-US" sz="1200" dirty="0" smtClean="0"/>
              <a:t> </a:t>
            </a:r>
            <a:r>
              <a:rPr lang="en-US" sz="1200" dirty="0" err="1" smtClean="0"/>
              <a:t>obavesti</a:t>
            </a:r>
            <a:r>
              <a:rPr lang="en-US" sz="1200" dirty="0" smtClean="0"/>
              <a:t> o </a:t>
            </a:r>
            <a:r>
              <a:rPr lang="en-US" sz="1200" dirty="0" err="1" smtClean="0"/>
              <a:t>svim</a:t>
            </a:r>
            <a:r>
              <a:rPr lang="en-US" sz="1200" dirty="0" smtClean="0"/>
              <a:t> </a:t>
            </a:r>
            <a:r>
              <a:rPr lang="en-US" sz="1200" dirty="0" err="1" smtClean="0"/>
              <a:t>okolnostima</a:t>
            </a:r>
            <a:r>
              <a:rPr lang="en-US" sz="1200" dirty="0" smtClean="0"/>
              <a:t> </a:t>
            </a:r>
            <a:r>
              <a:rPr lang="en-US" sz="1200" dirty="0" err="1" smtClean="0"/>
              <a:t>koje</a:t>
            </a:r>
            <a:r>
              <a:rPr lang="en-US" sz="1200" dirty="0" smtClean="0"/>
              <a:t> bi </a:t>
            </a:r>
            <a:r>
              <a:rPr lang="en-US" sz="1200" dirty="0" err="1" smtClean="0"/>
              <a:t>mogle</a:t>
            </a:r>
            <a:r>
              <a:rPr lang="en-US" sz="1200" dirty="0" smtClean="0"/>
              <a:t> </a:t>
            </a:r>
            <a:r>
              <a:rPr lang="en-US" sz="1200" dirty="0" err="1" smtClean="0"/>
              <a:t>da</a:t>
            </a:r>
            <a:r>
              <a:rPr lang="en-US" sz="1200" dirty="0" smtClean="0"/>
              <a:t> </a:t>
            </a:r>
            <a:r>
              <a:rPr lang="en-US" sz="1200" dirty="0" err="1" smtClean="0"/>
              <a:t>dovedu</a:t>
            </a:r>
            <a:r>
              <a:rPr lang="en-US" sz="1200" dirty="0" smtClean="0"/>
              <a:t> u </a:t>
            </a:r>
            <a:r>
              <a:rPr lang="en-US" sz="1200" dirty="0" err="1" smtClean="0"/>
              <a:t>sumnju</a:t>
            </a:r>
            <a:r>
              <a:rPr lang="en-US" sz="1200" dirty="0" smtClean="0"/>
              <a:t> </a:t>
            </a:r>
            <a:r>
              <a:rPr lang="en-US" sz="1200" dirty="0" err="1" smtClean="0"/>
              <a:t>njegovu</a:t>
            </a:r>
            <a:r>
              <a:rPr lang="en-US" sz="1200" dirty="0" smtClean="0"/>
              <a:t> </a:t>
            </a:r>
            <a:r>
              <a:rPr lang="en-US" sz="1200" dirty="0" err="1" smtClean="0"/>
              <a:t>nepristrasnost</a:t>
            </a:r>
            <a:r>
              <a:rPr lang="en-US" sz="1200" dirty="0" smtClean="0"/>
              <a:t>, </a:t>
            </a:r>
            <a:r>
              <a:rPr lang="en-US" sz="1200" dirty="0" err="1" smtClean="0"/>
              <a:t>nakon</a:t>
            </a:r>
            <a:r>
              <a:rPr lang="en-US" sz="1200" dirty="0" smtClean="0"/>
              <a:t> </a:t>
            </a:r>
            <a:r>
              <a:rPr lang="en-US" sz="1200" dirty="0" err="1" smtClean="0"/>
              <a:t>čega</a:t>
            </a:r>
            <a:r>
              <a:rPr lang="en-US" sz="1200" dirty="0" smtClean="0"/>
              <a:t> </a:t>
            </a:r>
            <a:r>
              <a:rPr lang="en-US" sz="1200" dirty="0" err="1" smtClean="0"/>
              <a:t>strane</a:t>
            </a:r>
            <a:r>
              <a:rPr lang="en-US" sz="1200" dirty="0" smtClean="0"/>
              <a:t> </a:t>
            </a:r>
            <a:r>
              <a:rPr lang="en-US" sz="1200" dirty="0" err="1" smtClean="0"/>
              <a:t>mogu</a:t>
            </a:r>
            <a:r>
              <a:rPr lang="en-US" sz="1200" dirty="0" smtClean="0"/>
              <a:t> </a:t>
            </a:r>
            <a:r>
              <a:rPr lang="en-US" sz="1200" dirty="0" err="1" smtClean="0"/>
              <a:t>tražiti</a:t>
            </a:r>
            <a:r>
              <a:rPr lang="en-US" sz="1200" dirty="0" smtClean="0"/>
              <a:t> </a:t>
            </a:r>
            <a:r>
              <a:rPr lang="en-US" sz="1200" dirty="0" err="1" smtClean="0"/>
              <a:t>njegovo</a:t>
            </a:r>
            <a:r>
              <a:rPr lang="en-US" sz="1200" dirty="0" smtClean="0"/>
              <a:t> </a:t>
            </a:r>
            <a:r>
              <a:rPr lang="en-US" sz="1200" dirty="0" err="1" smtClean="0"/>
              <a:t>izuzeće</a:t>
            </a:r>
            <a:r>
              <a:rPr lang="en-US" sz="1200" dirty="0" smtClean="0"/>
              <a:t> </a:t>
            </a:r>
            <a:r>
              <a:rPr lang="en-US" sz="1200" dirty="0" err="1" smtClean="0"/>
              <a:t>ili</a:t>
            </a:r>
            <a:r>
              <a:rPr lang="en-US" sz="1200" dirty="0" smtClean="0"/>
              <a:t> se </a:t>
            </a:r>
            <a:r>
              <a:rPr lang="en-US" sz="1200" dirty="0" err="1" smtClean="0"/>
              <a:t>saglasiti</a:t>
            </a:r>
            <a:r>
              <a:rPr lang="en-US" sz="1200" dirty="0" smtClean="0"/>
              <a:t> </a:t>
            </a:r>
            <a:r>
              <a:rPr lang="en-US" sz="1200" dirty="0" err="1" smtClean="0"/>
              <a:t>da</a:t>
            </a:r>
            <a:r>
              <a:rPr lang="en-US" sz="1200" dirty="0" smtClean="0"/>
              <a:t> on </a:t>
            </a:r>
            <a:r>
              <a:rPr lang="en-US" sz="1200" dirty="0" err="1" smtClean="0"/>
              <a:t>ipak</a:t>
            </a:r>
            <a:r>
              <a:rPr lang="en-US" sz="1200" dirty="0" smtClean="0"/>
              <a:t> </a:t>
            </a:r>
            <a:r>
              <a:rPr lang="en-US" sz="1200" dirty="0" err="1" smtClean="0"/>
              <a:t>vodi</a:t>
            </a:r>
            <a:r>
              <a:rPr lang="en-US" sz="1200" dirty="0" smtClean="0"/>
              <a:t> </a:t>
            </a:r>
            <a:r>
              <a:rPr lang="en-US" sz="1200" dirty="0" err="1" smtClean="0"/>
              <a:t>postupak</a:t>
            </a:r>
            <a:r>
              <a:rPr lang="en-US" sz="1200" dirty="0" smtClean="0"/>
              <a:t>.</a:t>
            </a:r>
            <a:endParaRPr lang="sr-Latn-CS" sz="1200" dirty="0" smtClean="0"/>
          </a:p>
          <a:p>
            <a:pPr lvl="0" algn="just"/>
            <a:r>
              <a:rPr lang="en-US" sz="1200" i="1" dirty="0" err="1" smtClean="0"/>
              <a:t>Isključenje</a:t>
            </a:r>
            <a:r>
              <a:rPr lang="en-US" sz="1200" i="1" dirty="0" smtClean="0"/>
              <a:t> </a:t>
            </a:r>
            <a:r>
              <a:rPr lang="en-US" sz="1200" i="1" dirty="0" err="1" smtClean="0"/>
              <a:t>javnosti</a:t>
            </a:r>
            <a:r>
              <a:rPr lang="en-US" sz="1200" i="1" dirty="0" smtClean="0"/>
              <a:t> – </a:t>
            </a:r>
            <a:r>
              <a:rPr lang="en-US" sz="1200" dirty="0" smtClean="0"/>
              <a:t>u </a:t>
            </a:r>
            <a:r>
              <a:rPr lang="en-US" sz="1200" dirty="0" err="1" smtClean="0"/>
              <a:t>postupku</a:t>
            </a:r>
            <a:r>
              <a:rPr lang="en-US" sz="1200" dirty="0" smtClean="0"/>
              <a:t> </a:t>
            </a:r>
            <a:r>
              <a:rPr lang="en-US" sz="1200" dirty="0" err="1" smtClean="0"/>
              <a:t>medijacije</a:t>
            </a:r>
            <a:r>
              <a:rPr lang="en-US" sz="1200" dirty="0" smtClean="0"/>
              <a:t> </a:t>
            </a:r>
            <a:r>
              <a:rPr lang="en-US" sz="1200" dirty="0" err="1" smtClean="0"/>
              <a:t>javnost</a:t>
            </a:r>
            <a:r>
              <a:rPr lang="en-US" sz="1200" dirty="0" smtClean="0"/>
              <a:t> je </a:t>
            </a:r>
            <a:r>
              <a:rPr lang="en-US" sz="1200" dirty="0" err="1" smtClean="0"/>
              <a:t>isključena</a:t>
            </a:r>
            <a:r>
              <a:rPr lang="en-US" sz="1200" dirty="0" smtClean="0"/>
              <a:t> (čl.12. </a:t>
            </a:r>
            <a:r>
              <a:rPr lang="en-US" sz="1200" dirty="0" err="1" smtClean="0"/>
              <a:t>Zakona</a:t>
            </a:r>
            <a:r>
              <a:rPr lang="en-US" sz="1200" dirty="0" smtClean="0"/>
              <a:t>). </a:t>
            </a:r>
            <a:r>
              <a:rPr lang="en-US" sz="1200" dirty="0" err="1" smtClean="0"/>
              <a:t>Medijacija</a:t>
            </a:r>
            <a:r>
              <a:rPr lang="en-US" sz="1200" dirty="0" smtClean="0"/>
              <a:t> je </a:t>
            </a:r>
            <a:r>
              <a:rPr lang="en-US" sz="1200" dirty="0" err="1" smtClean="0"/>
              <a:t>privatni</a:t>
            </a:r>
            <a:r>
              <a:rPr lang="en-US" sz="1200" dirty="0" smtClean="0"/>
              <a:t> </a:t>
            </a:r>
            <a:r>
              <a:rPr lang="en-US" sz="1200" dirty="0" err="1" smtClean="0"/>
              <a:t>i</a:t>
            </a:r>
            <a:r>
              <a:rPr lang="en-US" sz="1200" dirty="0" smtClean="0"/>
              <a:t> </a:t>
            </a:r>
            <a:r>
              <a:rPr lang="en-US" sz="1200" dirty="0" err="1" smtClean="0"/>
              <a:t>poverljiv</a:t>
            </a:r>
            <a:r>
              <a:rPr lang="en-US" sz="1200" dirty="0" smtClean="0"/>
              <a:t> </a:t>
            </a:r>
            <a:r>
              <a:rPr lang="en-US" sz="1200" dirty="0" err="1" smtClean="0"/>
              <a:t>postupak</a:t>
            </a:r>
            <a:r>
              <a:rPr lang="en-US" sz="1200" dirty="0" smtClean="0"/>
              <a:t>.</a:t>
            </a:r>
            <a:endParaRPr lang="sr-Latn-CS" sz="1200" dirty="0" smtClean="0"/>
          </a:p>
          <a:p>
            <a:pPr lvl="0" algn="just"/>
            <a:r>
              <a:rPr lang="en-US" sz="1200" i="1" dirty="0" err="1" smtClean="0"/>
              <a:t>Prisustvo</a:t>
            </a:r>
            <a:r>
              <a:rPr lang="en-US" sz="1200" i="1" dirty="0" smtClean="0"/>
              <a:t> u </a:t>
            </a:r>
            <a:r>
              <a:rPr lang="en-US" sz="1200" i="1" dirty="0" err="1" smtClean="0"/>
              <a:t>postupku</a:t>
            </a:r>
            <a:r>
              <a:rPr lang="en-US" sz="1200" i="1" dirty="0" smtClean="0"/>
              <a:t> </a:t>
            </a:r>
            <a:r>
              <a:rPr lang="en-US" sz="1200" i="1" dirty="0" err="1" smtClean="0"/>
              <a:t>medijacije</a:t>
            </a:r>
            <a:r>
              <a:rPr lang="en-US" sz="1200" i="1" dirty="0" smtClean="0"/>
              <a:t> – </a:t>
            </a:r>
            <a:r>
              <a:rPr lang="en-US" sz="1200" dirty="0" err="1" smtClean="0"/>
              <a:t>strane</a:t>
            </a:r>
            <a:r>
              <a:rPr lang="en-US" sz="1200" dirty="0" smtClean="0"/>
              <a:t> u </a:t>
            </a:r>
            <a:r>
              <a:rPr lang="en-US" sz="1200" dirty="0" err="1" smtClean="0"/>
              <a:t>sporu</a:t>
            </a:r>
            <a:r>
              <a:rPr lang="en-US" sz="1200" dirty="0" smtClean="0"/>
              <a:t> </a:t>
            </a:r>
            <a:r>
              <a:rPr lang="en-US" sz="1200" dirty="0" err="1" smtClean="0"/>
              <a:t>prisustvuju</a:t>
            </a:r>
            <a:r>
              <a:rPr lang="en-US" sz="1200" dirty="0" smtClean="0"/>
              <a:t> </a:t>
            </a:r>
            <a:r>
              <a:rPr lang="en-US" sz="1200" dirty="0" err="1" smtClean="0"/>
              <a:t>i</a:t>
            </a:r>
            <a:r>
              <a:rPr lang="en-US" sz="1200" dirty="0" smtClean="0"/>
              <a:t> </a:t>
            </a:r>
            <a:r>
              <a:rPr lang="en-US" sz="1200" dirty="0" err="1" smtClean="0"/>
              <a:t>učestvuju</a:t>
            </a:r>
            <a:r>
              <a:rPr lang="en-US" sz="1200" dirty="0" smtClean="0"/>
              <a:t> u </a:t>
            </a:r>
            <a:r>
              <a:rPr lang="en-US" sz="1200" dirty="0" err="1" smtClean="0"/>
              <a:t>postupku</a:t>
            </a:r>
            <a:r>
              <a:rPr lang="en-US" sz="1200" dirty="0" smtClean="0"/>
              <a:t>. </a:t>
            </a:r>
            <a:r>
              <a:rPr lang="en-US" sz="1200" dirty="0" err="1" smtClean="0"/>
              <a:t>Fizička</a:t>
            </a:r>
            <a:r>
              <a:rPr lang="en-US" sz="1200" dirty="0" smtClean="0"/>
              <a:t> </a:t>
            </a:r>
            <a:r>
              <a:rPr lang="en-US" sz="1200" dirty="0" err="1" smtClean="0"/>
              <a:t>lica</a:t>
            </a:r>
            <a:r>
              <a:rPr lang="en-US" sz="1200" dirty="0" smtClean="0"/>
              <a:t> </a:t>
            </a:r>
            <a:r>
              <a:rPr lang="en-US" sz="1200" dirty="0" err="1" smtClean="0"/>
              <a:t>lično</a:t>
            </a:r>
            <a:r>
              <a:rPr lang="en-US" sz="1200" dirty="0" smtClean="0"/>
              <a:t> (</a:t>
            </a:r>
            <a:r>
              <a:rPr lang="en-US" sz="1200" dirty="0" err="1" smtClean="0"/>
              <a:t>kao</a:t>
            </a:r>
            <a:r>
              <a:rPr lang="en-US" sz="1200" dirty="0" smtClean="0"/>
              <a:t> </a:t>
            </a:r>
            <a:r>
              <a:rPr lang="en-US" sz="1200" dirty="0" err="1" smtClean="0"/>
              <a:t>i</a:t>
            </a:r>
            <a:r>
              <a:rPr lang="en-US" sz="1200" dirty="0" smtClean="0"/>
              <a:t> </a:t>
            </a:r>
            <a:r>
              <a:rPr lang="en-US" sz="1200" dirty="0" err="1" smtClean="0"/>
              <a:t>njihovi</a:t>
            </a:r>
            <a:r>
              <a:rPr lang="en-US" sz="1200" dirty="0" smtClean="0"/>
              <a:t> </a:t>
            </a:r>
            <a:r>
              <a:rPr lang="en-US" sz="1200" dirty="0" err="1" smtClean="0"/>
              <a:t>punomoćnici</a:t>
            </a:r>
            <a:r>
              <a:rPr lang="en-US" sz="1200" dirty="0" smtClean="0"/>
              <a:t> </a:t>
            </a:r>
            <a:r>
              <a:rPr lang="en-US" sz="1200" dirty="0" err="1" smtClean="0"/>
              <a:t>ukoliko</a:t>
            </a:r>
            <a:r>
              <a:rPr lang="en-US" sz="1200" dirty="0" smtClean="0"/>
              <a:t> </a:t>
            </a:r>
            <a:r>
              <a:rPr lang="en-US" sz="1200" dirty="0" err="1" smtClean="0"/>
              <a:t>ih</a:t>
            </a:r>
            <a:r>
              <a:rPr lang="en-US" sz="1200" dirty="0" smtClean="0"/>
              <a:t> </a:t>
            </a:r>
            <a:r>
              <a:rPr lang="en-US" sz="1200" dirty="0" err="1" smtClean="0"/>
              <a:t>imaju</a:t>
            </a:r>
            <a:r>
              <a:rPr lang="en-US" sz="1200" dirty="0" smtClean="0"/>
              <a:t>), a </a:t>
            </a:r>
            <a:r>
              <a:rPr lang="en-US" sz="1200" dirty="0" err="1" smtClean="0"/>
              <a:t>pravna</a:t>
            </a:r>
            <a:r>
              <a:rPr lang="en-US" sz="1200" dirty="0" smtClean="0"/>
              <a:t> </a:t>
            </a:r>
            <a:r>
              <a:rPr lang="en-US" sz="1200" dirty="0" err="1" smtClean="0"/>
              <a:t>lica</a:t>
            </a:r>
            <a:r>
              <a:rPr lang="en-US" sz="1200" dirty="0" smtClean="0"/>
              <a:t> u </a:t>
            </a:r>
            <a:r>
              <a:rPr lang="en-US" sz="1200" dirty="0" err="1" smtClean="0"/>
              <a:t>postupku</a:t>
            </a:r>
            <a:r>
              <a:rPr lang="en-US" sz="1200" dirty="0" smtClean="0"/>
              <a:t> </a:t>
            </a:r>
            <a:r>
              <a:rPr lang="en-US" sz="1200" dirty="0" err="1" smtClean="0"/>
              <a:t>zastupaju</a:t>
            </a:r>
            <a:r>
              <a:rPr lang="en-US" sz="1200" dirty="0" smtClean="0"/>
              <a:t> </a:t>
            </a:r>
            <a:r>
              <a:rPr lang="en-US" sz="1200" dirty="0" err="1" smtClean="0"/>
              <a:t>njihovi</a:t>
            </a:r>
            <a:r>
              <a:rPr lang="en-US" sz="1200" dirty="0" smtClean="0"/>
              <a:t> </a:t>
            </a:r>
            <a:r>
              <a:rPr lang="en-US" sz="1200" dirty="0" err="1" smtClean="0"/>
              <a:t>zakonski</a:t>
            </a:r>
            <a:r>
              <a:rPr lang="en-US" sz="1200" dirty="0" smtClean="0"/>
              <a:t> </a:t>
            </a:r>
            <a:r>
              <a:rPr lang="en-US" sz="1200" dirty="0" err="1" smtClean="0"/>
              <a:t>zastupnici</a:t>
            </a:r>
            <a:r>
              <a:rPr lang="en-US" sz="1200" dirty="0" smtClean="0"/>
              <a:t>.</a:t>
            </a:r>
            <a:endParaRPr lang="sr-Latn-CS" sz="1200" dirty="0" smtClean="0"/>
          </a:p>
          <a:p>
            <a:pPr lvl="0" algn="just"/>
            <a:r>
              <a:rPr lang="en-US" sz="1200" i="1" dirty="0" err="1" smtClean="0"/>
              <a:t>Hitnost</a:t>
            </a:r>
            <a:r>
              <a:rPr lang="en-US" sz="1200" i="1" dirty="0" smtClean="0"/>
              <a:t> -</a:t>
            </a:r>
            <a:r>
              <a:rPr lang="en-US" sz="1200" dirty="0" smtClean="0"/>
              <a:t>U </a:t>
            </a:r>
            <a:r>
              <a:rPr lang="en-US" sz="1200" dirty="0" err="1" smtClean="0"/>
              <a:t>cilju</a:t>
            </a:r>
            <a:r>
              <a:rPr lang="en-US" sz="1200" dirty="0" smtClean="0"/>
              <a:t> </a:t>
            </a:r>
            <a:r>
              <a:rPr lang="en-US" sz="1200" dirty="0" err="1" smtClean="0"/>
              <a:t>efikasnog</a:t>
            </a:r>
            <a:r>
              <a:rPr lang="en-US" sz="1200" dirty="0" smtClean="0"/>
              <a:t> </a:t>
            </a:r>
            <a:r>
              <a:rPr lang="en-US" sz="1200" dirty="0" err="1" smtClean="0"/>
              <a:t>vođenja</a:t>
            </a:r>
            <a:r>
              <a:rPr lang="en-US" sz="1200" dirty="0" smtClean="0"/>
              <a:t> </a:t>
            </a:r>
            <a:r>
              <a:rPr lang="en-US" sz="1200" dirty="0" err="1" smtClean="0"/>
              <a:t>postupka</a:t>
            </a:r>
            <a:r>
              <a:rPr lang="en-US" sz="1200" dirty="0" smtClean="0"/>
              <a:t>, </a:t>
            </a:r>
            <a:r>
              <a:rPr lang="en-US" sz="1200" dirty="0" err="1" smtClean="0"/>
              <a:t>poštujući</a:t>
            </a:r>
            <a:r>
              <a:rPr lang="en-US" sz="1200" dirty="0" smtClean="0"/>
              <a:t> </a:t>
            </a:r>
            <a:r>
              <a:rPr lang="en-US" sz="1200" dirty="0" err="1" smtClean="0"/>
              <a:t>potrebu</a:t>
            </a:r>
            <a:r>
              <a:rPr lang="en-US" sz="1200" dirty="0" smtClean="0"/>
              <a:t> </a:t>
            </a:r>
            <a:r>
              <a:rPr lang="en-US" sz="1200" dirty="0" err="1" smtClean="0"/>
              <a:t>za</a:t>
            </a:r>
            <a:r>
              <a:rPr lang="en-US" sz="1200" dirty="0" smtClean="0"/>
              <a:t> </a:t>
            </a:r>
            <a:r>
              <a:rPr lang="en-US" sz="1200" dirty="0" err="1" smtClean="0"/>
              <a:t>što</a:t>
            </a:r>
            <a:r>
              <a:rPr lang="en-US" sz="1200" dirty="0" smtClean="0"/>
              <a:t> </a:t>
            </a:r>
            <a:r>
              <a:rPr lang="en-US" sz="1200" dirty="0" err="1" smtClean="0"/>
              <a:t>bržim</a:t>
            </a:r>
            <a:r>
              <a:rPr lang="en-US" sz="1200" dirty="0" smtClean="0"/>
              <a:t> </a:t>
            </a:r>
            <a:r>
              <a:rPr lang="en-US" sz="1200" dirty="0" err="1" smtClean="0"/>
              <a:t>okončanjem</a:t>
            </a:r>
            <a:r>
              <a:rPr lang="en-US" sz="1200" dirty="0" smtClean="0"/>
              <a:t> </a:t>
            </a:r>
            <a:r>
              <a:rPr lang="en-US" sz="1200" dirty="0" err="1" smtClean="0"/>
              <a:t>spora</a:t>
            </a:r>
            <a:r>
              <a:rPr lang="en-US" sz="1200" dirty="0" smtClean="0"/>
              <a:t>, </a:t>
            </a:r>
            <a:r>
              <a:rPr lang="en-US" sz="1200" dirty="0" err="1" smtClean="0"/>
              <a:t>medijator</a:t>
            </a:r>
            <a:r>
              <a:rPr lang="en-US" sz="1200" dirty="0" smtClean="0"/>
              <a:t> bi </a:t>
            </a:r>
            <a:r>
              <a:rPr lang="en-US" sz="1200" dirty="0" err="1" smtClean="0"/>
              <a:t>trebalo</a:t>
            </a:r>
            <a:r>
              <a:rPr lang="en-US" sz="1200" dirty="0" smtClean="0"/>
              <a:t> </a:t>
            </a:r>
            <a:r>
              <a:rPr lang="en-US" sz="1200" dirty="0" err="1" smtClean="0"/>
              <a:t>da</a:t>
            </a:r>
            <a:r>
              <a:rPr lang="en-US" sz="1200" dirty="0" smtClean="0"/>
              <a:t> </a:t>
            </a:r>
            <a:r>
              <a:rPr lang="en-US" sz="1200" dirty="0" err="1" smtClean="0"/>
              <a:t>postupak</a:t>
            </a:r>
            <a:r>
              <a:rPr lang="en-US" sz="1200" dirty="0" smtClean="0"/>
              <a:t> </a:t>
            </a:r>
            <a:r>
              <a:rPr lang="en-US" sz="1200" dirty="0" err="1" smtClean="0"/>
              <a:t>sprovede</a:t>
            </a:r>
            <a:r>
              <a:rPr lang="en-US" sz="1200" dirty="0" smtClean="0"/>
              <a:t> </a:t>
            </a:r>
            <a:r>
              <a:rPr lang="en-US" sz="1200" dirty="0" err="1" smtClean="0"/>
              <a:t>bez</a:t>
            </a:r>
            <a:r>
              <a:rPr lang="en-US" sz="1200" dirty="0" smtClean="0"/>
              <a:t> </a:t>
            </a:r>
            <a:r>
              <a:rPr lang="en-US" sz="1200" dirty="0" err="1" smtClean="0"/>
              <a:t>odlaganja</a:t>
            </a:r>
            <a:r>
              <a:rPr lang="en-US" sz="1200" dirty="0" smtClean="0"/>
              <a:t>, u </a:t>
            </a:r>
            <a:r>
              <a:rPr lang="en-US" sz="1200" dirty="0" err="1" smtClean="0"/>
              <a:t>najkraćem</a:t>
            </a:r>
            <a:r>
              <a:rPr lang="en-US" sz="1200" dirty="0" smtClean="0"/>
              <a:t> </a:t>
            </a:r>
            <a:r>
              <a:rPr lang="en-US" sz="1200" dirty="0" err="1" smtClean="0"/>
              <a:t>mogućem</a:t>
            </a:r>
            <a:r>
              <a:rPr lang="en-US" sz="1200" dirty="0" smtClean="0"/>
              <a:t> </a:t>
            </a:r>
            <a:r>
              <a:rPr lang="en-US" sz="1200" dirty="0" err="1" smtClean="0"/>
              <a:t>vremenu</a:t>
            </a:r>
            <a:r>
              <a:rPr lang="en-US" sz="1200" dirty="0" smtClean="0"/>
              <a:t> (čl.15. </a:t>
            </a:r>
            <a:r>
              <a:rPr lang="en-US" sz="1200" dirty="0" err="1" smtClean="0"/>
              <a:t>Zakona</a:t>
            </a:r>
            <a:r>
              <a:rPr lang="en-US" sz="1200" dirty="0" smtClean="0"/>
              <a:t>.</a:t>
            </a:r>
            <a:endParaRPr lang="sr-Latn-CS" sz="1200" dirty="0" smtClean="0"/>
          </a:p>
          <a:p>
            <a:pPr algn="just"/>
            <a:endParaRPr lang="sr-Latn-C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 smtClean="0"/>
              <a:t>Medijator</a:t>
            </a:r>
            <a:endParaRPr lang="sr-Latn-C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Latn-C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83</TotalTime>
  <Words>4437</Words>
  <Application>Microsoft Office PowerPoint</Application>
  <PresentationFormat>On-screen Show (4:3)</PresentationFormat>
  <Paragraphs>120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Oriel</vt:lpstr>
      <vt:lpstr>Moot court - medijacija</vt:lpstr>
      <vt:lpstr>Pravni okvir za medijaciju u Srbiji </vt:lpstr>
      <vt:lpstr>Polje primene</vt:lpstr>
      <vt:lpstr>Ostali izvori</vt:lpstr>
      <vt:lpstr>Pojam i karakteristike medijacije </vt:lpstr>
      <vt:lpstr>Šta je medijacija?</vt:lpstr>
      <vt:lpstr>Prednosti medijacije</vt:lpstr>
      <vt:lpstr>Načela medijacije </vt:lpstr>
      <vt:lpstr>Medijator</vt:lpstr>
      <vt:lpstr>Uloga medijatora </vt:lpstr>
      <vt:lpstr>Medijator</vt:lpstr>
      <vt:lpstr>Veštine medijatora </vt:lpstr>
      <vt:lpstr>Stilovi medijatora </vt:lpstr>
      <vt:lpstr>Stilovi medijatora</vt:lpstr>
      <vt:lpstr>Stilovi medijatora</vt:lpstr>
      <vt:lpstr>Šta medijator nije?</vt:lpstr>
      <vt:lpstr>Ko može biti medijator </vt:lpstr>
      <vt:lpstr>Ko može biti medijator?</vt:lpstr>
      <vt:lpstr>Licenciranje medijatora  </vt:lpstr>
      <vt:lpstr>Postupak medijacije </vt:lpstr>
      <vt:lpstr>Postupak medijacije</vt:lpstr>
      <vt:lpstr>Okončanje postupka medijacije </vt:lpstr>
      <vt:lpstr>Okončanje postupka medijacije</vt:lpstr>
      <vt:lpstr>Sporazum postignut u postupku medijacije </vt:lpstr>
      <vt:lpstr>Sporazum kao vansudsko poravnanje</vt:lpstr>
      <vt:lpstr>Sporazum kao izvršna isprava </vt:lpstr>
      <vt:lpstr>Sporazum kao izvršna isprava</vt:lpstr>
      <vt:lpstr>Hvala na pažnji!</vt:lpstr>
    </vt:vector>
  </TitlesOfParts>
  <Company>Deftones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Medijacija – moot court</dc:title>
  <dc:creator>Stancic</dc:creator>
  <cp:lastModifiedBy>Stancic</cp:lastModifiedBy>
  <cp:revision>28</cp:revision>
  <dcterms:created xsi:type="dcterms:W3CDTF">2020-04-24T12:31:43Z</dcterms:created>
  <dcterms:modified xsi:type="dcterms:W3CDTF">2020-04-24T17:07:23Z</dcterms:modified>
</cp:coreProperties>
</file>