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14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7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2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5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5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0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5CB86-3718-46FE-9376-414195019BCE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9FE6-0E22-422B-AC54-D2D9EE3C8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ПРИМЕЊЕНА РЕТОРИКА-ЈАВНИ НАСТУП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992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СЛУШАОЦИ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Аудиторијум потиче од латинске речи </a:t>
            </a:r>
            <a:r>
              <a:rPr lang="en-US" i="1" dirty="0" smtClean="0"/>
              <a:t>audio, </a:t>
            </a:r>
            <a:r>
              <a:rPr lang="en-US" i="1" dirty="0" err="1" smtClean="0"/>
              <a:t>audire</a:t>
            </a:r>
            <a:r>
              <a:rPr lang="sr-Cyrl-RS" i="1" dirty="0" smtClean="0"/>
              <a:t> – слушати</a:t>
            </a:r>
          </a:p>
          <a:p>
            <a:pPr algn="just"/>
            <a:r>
              <a:rPr lang="sr-Cyrl-RS" dirty="0" smtClean="0"/>
              <a:t>Њега чине особе које су у домашају гласа говорника (тако је било у антици, тако је и данас)</a:t>
            </a:r>
          </a:p>
          <a:p>
            <a:pPr algn="just"/>
            <a:r>
              <a:rPr lang="sr-Cyrl-RS" dirty="0" smtClean="0"/>
              <a:t>Радио и телевизија су из темеља променили круг и природу аудиторијума</a:t>
            </a:r>
          </a:p>
          <a:p>
            <a:pPr algn="just"/>
            <a:r>
              <a:rPr lang="sr-Cyrl-RS" dirty="0" smtClean="0"/>
              <a:t>Такву публику </a:t>
            </a:r>
            <a:r>
              <a:rPr lang="sr-Cyrl-RS" dirty="0" err="1" smtClean="0"/>
              <a:t>Ејберкромби</a:t>
            </a:r>
            <a:r>
              <a:rPr lang="sr-Cyrl-RS" dirty="0" smtClean="0"/>
              <a:t> користи израз – </a:t>
            </a:r>
            <a:r>
              <a:rPr lang="sr-Cyrl-RS" b="1" i="1" dirty="0" smtClean="0"/>
              <a:t>дифузни аудиторијум</a:t>
            </a:r>
          </a:p>
          <a:p>
            <a:pPr algn="just"/>
            <a:r>
              <a:rPr lang="sr-Cyrl-RS" dirty="0" smtClean="0"/>
              <a:t>У савременом друштву свако постаје део аудиторијума и то готово непрекидно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391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За Аристотела то је беседништво у коме се „на нешто подстиче или од нечега одвраћа“</a:t>
            </a:r>
          </a:p>
          <a:p>
            <a:r>
              <a:rPr lang="sr-Cyrl-RS" dirty="0" smtClean="0"/>
              <a:t>Аристотел не даје практичне савете како се држи та врста говора</a:t>
            </a:r>
          </a:p>
          <a:p>
            <a:pPr algn="just"/>
            <a:r>
              <a:rPr lang="sr-Cyrl-RS" dirty="0" smtClean="0"/>
              <a:t>Аристотел инсистира на њиховом пожељном племенитом карактеру, као и истицању онога што је добро и корисно, чему ти говори треба да теже</a:t>
            </a:r>
          </a:p>
          <a:p>
            <a:pPr algn="just"/>
            <a:r>
              <a:rPr lang="sr-Cyrl-RS" dirty="0" smtClean="0"/>
              <a:t>Нушић на сличан начин сагледава политичке беседе: „политичким беседама је увек предмет интерес и добро народа“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16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Циљ доброг политичког говорника је да се његово обраћање аудиторијуму заснива на снази аргумената и личном ауторитету, а не на ауторитету снаге и тренутне моћи</a:t>
            </a:r>
          </a:p>
          <a:p>
            <a:pPr algn="just"/>
            <a:r>
              <a:rPr lang="sr-Cyrl-RS" dirty="0" smtClean="0"/>
              <a:t>Један могући приступ је говорити истину – овај приступ се може назвати </a:t>
            </a:r>
            <a:r>
              <a:rPr lang="sr-Cyrl-RS" i="1" dirty="0" err="1" smtClean="0"/>
              <a:t>линколновско-черчиловским</a:t>
            </a:r>
            <a:r>
              <a:rPr lang="sr-Cyrl-RS" dirty="0" smtClean="0"/>
              <a:t> (оба државника су свом народу </a:t>
            </a:r>
            <a:r>
              <a:rPr lang="sr-Cyrl-RS" dirty="0" err="1" smtClean="0"/>
              <a:t>говирили</a:t>
            </a:r>
            <a:r>
              <a:rPr lang="sr-Cyrl-RS" dirty="0" smtClean="0"/>
              <a:t> истину)</a:t>
            </a:r>
          </a:p>
          <a:p>
            <a:pPr algn="just"/>
            <a:r>
              <a:rPr lang="sr-Cyrl-RS" dirty="0" smtClean="0"/>
              <a:t>Други пол је свесно изношење неистине, што је већ виђен феномен, нажалост често и у нашој политичкој прошлости</a:t>
            </a:r>
          </a:p>
          <a:p>
            <a:pPr algn="just"/>
            <a:r>
              <a:rPr lang="sr-Cyrl-RS" dirty="0" smtClean="0"/>
              <a:t>Између ова два пола је читава лепеза могућности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304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Успех у политици зависи од две околности: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Од личности говорника (кандидата)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Од програма који његова партија заступа</a:t>
            </a:r>
          </a:p>
          <a:p>
            <a:pPr algn="just"/>
            <a:r>
              <a:rPr lang="sr-Cyrl-RS" dirty="0" smtClean="0"/>
              <a:t>Код политичког говорништва више него код било ког другог, важан је престиж говорника, његов имиџ</a:t>
            </a:r>
          </a:p>
          <a:p>
            <a:pPr algn="just"/>
            <a:r>
              <a:rPr lang="sr-Cyrl-RS" dirty="0" smtClean="0"/>
              <a:t>Говорнику који се обраћа маси неопходни су </a:t>
            </a:r>
            <a:r>
              <a:rPr lang="sr-Cyrl-RS" dirty="0" smtClean="0">
                <a:solidFill>
                  <a:schemeClr val="tx2"/>
                </a:solidFill>
              </a:rPr>
              <a:t>поштење, храброст и мудрост</a:t>
            </a:r>
          </a:p>
          <a:p>
            <a:pPr algn="just"/>
            <a:r>
              <a:rPr lang="sr-Cyrl-RS" dirty="0" smtClean="0"/>
              <a:t>Данас средства масовне комуникације могу да створе утисак да политичар има ова својства иако их у ствари нема</a:t>
            </a:r>
          </a:p>
          <a:p>
            <a:endParaRPr lang="sr-Cyrl-RS" dirty="0" smtClean="0"/>
          </a:p>
          <a:p>
            <a:endParaRPr lang="sr-Cyrl-RS" dirty="0" smtClean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074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Један од три елемента реторике (</a:t>
            </a:r>
            <a:r>
              <a:rPr lang="sr-Cyrl-RS" dirty="0" smtClean="0">
                <a:solidFill>
                  <a:schemeClr val="tx2"/>
                </a:solidFill>
              </a:rPr>
              <a:t>говорник, говор, слушаоци</a:t>
            </a:r>
            <a:r>
              <a:rPr lang="sr-Cyrl-RS" dirty="0" smtClean="0"/>
              <a:t>), а то је </a:t>
            </a:r>
            <a:r>
              <a:rPr lang="sr-Cyrl-RS" dirty="0" smtClean="0">
                <a:solidFill>
                  <a:schemeClr val="tx2"/>
                </a:solidFill>
              </a:rPr>
              <a:t>аудиторијум</a:t>
            </a:r>
            <a:r>
              <a:rPr lang="sr-Cyrl-RS" dirty="0" smtClean="0"/>
              <a:t>, највећи значај има баш код политичког беседништва</a:t>
            </a:r>
          </a:p>
          <a:p>
            <a:pPr algn="just"/>
            <a:r>
              <a:rPr lang="sr-Cyrl-RS" dirty="0" smtClean="0"/>
              <a:t>Кроз историју аудиторијум је прошао велике промене</a:t>
            </a:r>
          </a:p>
          <a:p>
            <a:pPr algn="just"/>
            <a:r>
              <a:rPr lang="sr-Cyrl-RS" dirty="0" smtClean="0"/>
              <a:t>Важан елемент политичког живота је јавно мњење (</a:t>
            </a:r>
            <a:r>
              <a:rPr lang="en-US" i="1" dirty="0" smtClean="0">
                <a:solidFill>
                  <a:schemeClr val="tx2"/>
                </a:solidFill>
              </a:rPr>
              <a:t>Public opinion, l opinion </a:t>
            </a:r>
            <a:r>
              <a:rPr lang="en-US" i="1" dirty="0" err="1" smtClean="0">
                <a:solidFill>
                  <a:schemeClr val="tx2"/>
                </a:solidFill>
              </a:rPr>
              <a:t>publique</a:t>
            </a:r>
            <a:r>
              <a:rPr lang="en-US" i="1" dirty="0" smtClean="0">
                <a:solidFill>
                  <a:schemeClr val="tx2"/>
                </a:solidFill>
              </a:rPr>
              <a:t>, </a:t>
            </a:r>
            <a:r>
              <a:rPr lang="en-US" i="1" dirty="0" err="1" smtClean="0">
                <a:solidFill>
                  <a:schemeClr val="tx2"/>
                </a:solidFill>
              </a:rPr>
              <a:t>Oeffentlichkeit</a:t>
            </a:r>
            <a:r>
              <a:rPr lang="sr-Cyrl-RS" i="1" dirty="0" smtClean="0"/>
              <a:t>)</a:t>
            </a:r>
          </a:p>
          <a:p>
            <a:pPr algn="just"/>
            <a:r>
              <a:rPr lang="sr-Cyrl-RS" dirty="0" smtClean="0"/>
              <a:t>Јавно мњење се формира под дејством </a:t>
            </a:r>
            <a:r>
              <a:rPr lang="sr-Cyrl-RS" dirty="0" err="1" smtClean="0"/>
              <a:t>пропоганде</a:t>
            </a:r>
            <a:r>
              <a:rPr lang="sr-Cyrl-RS" dirty="0" smtClean="0"/>
              <a:t>, васпитања и путем </a:t>
            </a:r>
            <a:r>
              <a:rPr lang="sr-Cyrl-RS" dirty="0" err="1" smtClean="0"/>
              <a:t>мас</a:t>
            </a:r>
            <a:r>
              <a:rPr lang="sr-Cyrl-RS" dirty="0" smtClean="0"/>
              <a:t>-медија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15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err="1" smtClean="0"/>
              <a:t>Николо</a:t>
            </a:r>
            <a:r>
              <a:rPr lang="sr-Cyrl-RS" dirty="0" smtClean="0"/>
              <a:t> Макијавели (</a:t>
            </a:r>
            <a:r>
              <a:rPr lang="en-US" i="1" dirty="0" err="1" smtClean="0">
                <a:solidFill>
                  <a:schemeClr val="tx2"/>
                </a:solidFill>
              </a:rPr>
              <a:t>Nicolo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Macchiaveli</a:t>
            </a:r>
            <a:r>
              <a:rPr lang="en-US" i="1" dirty="0" smtClean="0">
                <a:solidFill>
                  <a:schemeClr val="tx2"/>
                </a:solidFill>
              </a:rPr>
              <a:t> 1469</a:t>
            </a:r>
            <a:r>
              <a:rPr lang="sr-Latn-RS" i="1" dirty="0" smtClean="0">
                <a:solidFill>
                  <a:schemeClr val="tx2"/>
                </a:solidFill>
              </a:rPr>
              <a:t>-</a:t>
            </a:r>
            <a:r>
              <a:rPr lang="en-US" i="1" dirty="0" smtClean="0">
                <a:solidFill>
                  <a:schemeClr val="tx2"/>
                </a:solidFill>
              </a:rPr>
              <a:t>1527</a:t>
            </a:r>
            <a:r>
              <a:rPr lang="sr-Latn-RS" i="1" dirty="0" smtClean="0"/>
              <a:t>) </a:t>
            </a:r>
            <a:r>
              <a:rPr lang="sr-Cyrl-RS" dirty="0" smtClean="0"/>
              <a:t>је средњевековни италијански филозоф политике као праксе</a:t>
            </a:r>
          </a:p>
          <a:p>
            <a:pPr algn="just"/>
            <a:r>
              <a:rPr lang="sr-Cyrl-RS" dirty="0" smtClean="0"/>
              <a:t>Кроз примере старог Рима и ренесансне Италије</a:t>
            </a:r>
            <a:r>
              <a:rPr lang="sr-Latn-RS" dirty="0" smtClean="0"/>
              <a:t> </a:t>
            </a:r>
            <a:r>
              <a:rPr lang="sr-Cyrl-RS" dirty="0" smtClean="0"/>
              <a:t>дошао је до закључака како се осваја и задржава власт</a:t>
            </a:r>
          </a:p>
          <a:p>
            <a:pPr algn="just"/>
            <a:r>
              <a:rPr lang="sr-Cyrl-RS" dirty="0" smtClean="0"/>
              <a:t>У свом делу </a:t>
            </a:r>
            <a:r>
              <a:rPr lang="sr-Cyrl-RS" i="1" dirty="0" smtClean="0">
                <a:solidFill>
                  <a:schemeClr val="tx2"/>
                </a:solidFill>
              </a:rPr>
              <a:t>Владалац</a:t>
            </a:r>
            <a:r>
              <a:rPr lang="sr-Cyrl-RS" dirty="0" smtClean="0"/>
              <a:t> заступа ставове засноване на прагматизму без скрупула</a:t>
            </a:r>
          </a:p>
          <a:p>
            <a:pPr algn="just"/>
            <a:r>
              <a:rPr lang="sr-Cyrl-RS" dirty="0" smtClean="0"/>
              <a:t>По њему циљ оправдава средство, а суровост се исплати, док се злодела заборављају</a:t>
            </a:r>
          </a:p>
          <a:p>
            <a:pPr algn="just"/>
            <a:r>
              <a:rPr lang="sr-Cyrl-RS" dirty="0" smtClean="0"/>
              <a:t>Народ гледа резултате, а заборавља цену којом су плаћени</a:t>
            </a:r>
          </a:p>
          <a:p>
            <a:pPr algn="just"/>
            <a:r>
              <a:rPr lang="sr-Cyrl-RS" dirty="0" smtClean="0"/>
              <a:t>По њему: „чим освоји власт владар треба да ликвидира оне који су му највише помогли, да им не би дуговао захвалност и да га не би угрожавали“</a:t>
            </a:r>
            <a:r>
              <a:rPr lang="sr-Latn-RS" dirty="0" smtClean="0"/>
              <a:t>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778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Гистав </a:t>
            </a:r>
            <a:r>
              <a:rPr lang="sr-Cyrl-RS" dirty="0" err="1" smtClean="0"/>
              <a:t>ле</a:t>
            </a:r>
            <a:r>
              <a:rPr lang="sr-Cyrl-RS" dirty="0" smtClean="0"/>
              <a:t> Бон (1841-1931) је конзервативни и елитистички француски теоретичар чије је најзначајније дело </a:t>
            </a:r>
            <a:r>
              <a:rPr lang="sr-Cyrl-RS" i="1" dirty="0" smtClean="0">
                <a:solidFill>
                  <a:schemeClr val="tx2"/>
                </a:solidFill>
              </a:rPr>
              <a:t>Психологија гомиле</a:t>
            </a:r>
            <a:endParaRPr lang="sr-Cyrl-RS" dirty="0" smtClean="0"/>
          </a:p>
          <a:p>
            <a:pPr algn="just"/>
            <a:r>
              <a:rPr lang="sr-Cyrl-RS" dirty="0" smtClean="0"/>
              <a:t>У извесном смислу </a:t>
            </a:r>
            <a:r>
              <a:rPr lang="sr-Cyrl-RS" dirty="0" err="1" smtClean="0"/>
              <a:t>Ле</a:t>
            </a:r>
            <a:r>
              <a:rPr lang="sr-Cyrl-RS" dirty="0" smtClean="0"/>
              <a:t> Бон се ослања на ставове Макијавелија</a:t>
            </a:r>
          </a:p>
          <a:p>
            <a:pPr algn="just"/>
            <a:r>
              <a:rPr lang="sr-Cyrl-RS" dirty="0" err="1" smtClean="0"/>
              <a:t>Ле</a:t>
            </a:r>
            <a:r>
              <a:rPr lang="sr-Cyrl-RS" dirty="0" smtClean="0"/>
              <a:t> Бон је имао велики утицај на теорију и праксу политике, посебно у време тоталитарних идеологија</a:t>
            </a:r>
          </a:p>
          <a:p>
            <a:pPr algn="just"/>
            <a:r>
              <a:rPr lang="sr-Cyrl-RS" dirty="0" smtClean="0"/>
              <a:t>Сам назив његовог дела говори о аристократској одбојности према гомили</a:t>
            </a:r>
          </a:p>
          <a:p>
            <a:pPr algn="just"/>
            <a:r>
              <a:rPr lang="sr-Cyrl-RS" dirty="0" smtClean="0"/>
              <a:t>Психологија масе различита је од психологије појединца, при чему гомила није прост збир индивидуа, већ има своје посебно биће и карактеристике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894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Гомила је несвесна, она није способна да мудрује, већ да дела</a:t>
            </a:r>
          </a:p>
          <a:p>
            <a:pPr algn="just"/>
            <a:r>
              <a:rPr lang="sr-Cyrl-RS" dirty="0" smtClean="0"/>
              <a:t>Опште особине гомиле су: </a:t>
            </a:r>
            <a:r>
              <a:rPr lang="sr-Cyrl-RS" i="1" dirty="0" smtClean="0">
                <a:solidFill>
                  <a:schemeClr val="tx2"/>
                </a:solidFill>
              </a:rPr>
              <a:t>закон душевног јединства, импулсивност и раздражљивост, </a:t>
            </a:r>
            <a:r>
              <a:rPr lang="sr-Cyrl-RS" i="1" dirty="0" err="1" smtClean="0">
                <a:solidFill>
                  <a:schemeClr val="tx2"/>
                </a:solidFill>
              </a:rPr>
              <a:t>сугестибилност</a:t>
            </a:r>
            <a:r>
              <a:rPr lang="sr-Cyrl-RS" i="1" dirty="0" smtClean="0">
                <a:solidFill>
                  <a:schemeClr val="tx2"/>
                </a:solidFill>
              </a:rPr>
              <a:t> и лаковерност, нетолерантност, моралност</a:t>
            </a:r>
          </a:p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Закон душевног (психолошког јединства) </a:t>
            </a:r>
            <a:r>
              <a:rPr lang="sr-Cyrl-RS" dirty="0" smtClean="0"/>
              <a:t>– колико год маса била разнородна по свом саставу, прожета је истим осећањем, истом психологијом</a:t>
            </a:r>
          </a:p>
          <a:p>
            <a:pPr algn="just"/>
            <a:r>
              <a:rPr lang="sr-Cyrl-RS" dirty="0" smtClean="0"/>
              <a:t>Није свака група људи маса (публика у концертној сали, гледаоци на фудбалској утакмици)</a:t>
            </a:r>
          </a:p>
          <a:p>
            <a:pPr algn="just"/>
            <a:r>
              <a:rPr lang="sr-Cyrl-RS" dirty="0" smtClean="0"/>
              <a:t>Она постаје маса када се испуне одређени услови, што се може десити спонтано или под дејством вође који ће их надахнути јединственим духом</a:t>
            </a:r>
            <a:r>
              <a:rPr lang="sr-Cyrl-RS" dirty="0" smtClean="0">
                <a:solidFill>
                  <a:schemeClr val="tx2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91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Импулсивност, покретљивост и раздражљивост </a:t>
            </a:r>
            <a:r>
              <a:rPr lang="sr-Cyrl-RS" dirty="0" smtClean="0"/>
              <a:t>– гомила се често понаша као хипнотисан човек</a:t>
            </a:r>
          </a:p>
          <a:p>
            <a:pPr algn="just"/>
            <a:r>
              <a:rPr lang="sr-Cyrl-RS" dirty="0" smtClean="0"/>
              <a:t>Као у трансу људи постају спремни на акцију</a:t>
            </a:r>
          </a:p>
          <a:p>
            <a:pPr algn="just"/>
            <a:r>
              <a:rPr lang="sr-Cyrl-RS" dirty="0" smtClean="0"/>
              <a:t>Осећају се као припадници нечег моћног и важног</a:t>
            </a:r>
          </a:p>
          <a:p>
            <a:pPr algn="just"/>
            <a:r>
              <a:rPr lang="sr-Cyrl-RS" dirty="0" smtClean="0"/>
              <a:t>У стању раздраганости иако цивилизован појединац постаје варварин</a:t>
            </a:r>
          </a:p>
          <a:p>
            <a:pPr algn="just"/>
            <a:r>
              <a:rPr lang="sr-Cyrl-RS" dirty="0" smtClean="0"/>
              <a:t>Под утицајем околности или вође, гомила може постати неустрашива или обрнуто – дати се у панично бекство</a:t>
            </a:r>
          </a:p>
          <a:p>
            <a:pPr algn="just"/>
            <a:r>
              <a:rPr lang="sr-Cyrl-RS" i="1" dirty="0" err="1" smtClean="0">
                <a:solidFill>
                  <a:schemeClr val="tx2"/>
                </a:solidFill>
              </a:rPr>
              <a:t>Сугестибилност</a:t>
            </a:r>
            <a:r>
              <a:rPr lang="sr-Cyrl-RS" i="1" dirty="0" smtClean="0">
                <a:solidFill>
                  <a:schemeClr val="tx2"/>
                </a:solidFill>
              </a:rPr>
              <a:t> </a:t>
            </a:r>
            <a:r>
              <a:rPr lang="sr-Cyrl-RS" dirty="0" smtClean="0"/>
              <a:t>је тесно повезана </a:t>
            </a:r>
            <a:r>
              <a:rPr lang="sr-Cyrl-RS" dirty="0" err="1" smtClean="0"/>
              <a:t>сапретходном</a:t>
            </a:r>
            <a:r>
              <a:rPr lang="sr-Cyrl-RS" dirty="0" smtClean="0"/>
              <a:t> особином</a:t>
            </a:r>
            <a:endParaRPr lang="sr-Cyrl-RS" i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908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Нетолерантност </a:t>
            </a:r>
            <a:r>
              <a:rPr lang="sr-Cyrl-RS" dirty="0" smtClean="0"/>
              <a:t>прати масу</a:t>
            </a:r>
          </a:p>
          <a:p>
            <a:pPr algn="just"/>
            <a:r>
              <a:rPr lang="sr-Cyrl-RS" dirty="0" smtClean="0"/>
              <a:t>Гомила је ауторитативна</a:t>
            </a:r>
          </a:p>
          <a:p>
            <a:pPr algn="just"/>
            <a:r>
              <a:rPr lang="sr-Cyrl-RS" dirty="0" smtClean="0"/>
              <a:t>Све је или црно или бело</a:t>
            </a:r>
          </a:p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Моралност </a:t>
            </a:r>
            <a:r>
              <a:rPr lang="sr-Cyrl-RS" dirty="0" smtClean="0"/>
              <a:t>гомиле има посебна правила</a:t>
            </a:r>
          </a:p>
          <a:p>
            <a:pPr algn="just"/>
            <a:r>
              <a:rPr lang="sr-Cyrl-RS" dirty="0" smtClean="0"/>
              <a:t>Морал масе може бити различит и од појединачног морала и од њиховог збира</a:t>
            </a:r>
          </a:p>
          <a:p>
            <a:pPr algn="just"/>
            <a:r>
              <a:rPr lang="sr-Cyrl-RS" dirty="0" smtClean="0"/>
              <a:t>Много људи је отишло у смрт због идеја које су једва разумели </a:t>
            </a:r>
          </a:p>
          <a:p>
            <a:pPr algn="just"/>
            <a:r>
              <a:rPr lang="sr-Cyrl-RS" dirty="0" smtClean="0"/>
              <a:t>Најчешће људи имају на уму, не појединачну корист, већ неки заједнички циљ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1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АУДИТОРИЈУМ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Аудиторијум чине:</a:t>
            </a:r>
          </a:p>
          <a:p>
            <a:r>
              <a:rPr lang="sr-Cyrl-RS" dirty="0" smtClean="0"/>
              <a:t>Место на коме се беседник обраћа слушаоцима</a:t>
            </a:r>
          </a:p>
          <a:p>
            <a:r>
              <a:rPr lang="sr-Cyrl-RS" dirty="0" smtClean="0"/>
              <a:t>Повод за обраћање</a:t>
            </a:r>
          </a:p>
          <a:p>
            <a:r>
              <a:rPr lang="sr-Cyrl-RS" dirty="0" smtClean="0"/>
              <a:t>Сами слушаоци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045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Психологија </a:t>
            </a:r>
            <a:r>
              <a:rPr lang="sr-Cyrl-RS" i="1" dirty="0" err="1" smtClean="0">
                <a:solidFill>
                  <a:schemeClr val="tx2"/>
                </a:solidFill>
              </a:rPr>
              <a:t>мас</a:t>
            </a:r>
            <a:r>
              <a:rPr lang="sr-Cyrl-RS" i="1" dirty="0" smtClean="0">
                <a:solidFill>
                  <a:schemeClr val="tx2"/>
                </a:solidFill>
              </a:rPr>
              <a:t>-медија</a:t>
            </a:r>
            <a:endParaRPr lang="sr-Cyrl-RS" dirty="0" smtClean="0"/>
          </a:p>
          <a:p>
            <a:pPr algn="just"/>
            <a:r>
              <a:rPr lang="sr-Cyrl-RS" dirty="0" smtClean="0"/>
              <a:t>Скупови старог типа постоје и данас иако се много тога променило</a:t>
            </a:r>
          </a:p>
          <a:p>
            <a:pPr algn="just"/>
            <a:r>
              <a:rPr lang="sr-Cyrl-RS" dirty="0" smtClean="0"/>
              <a:t>Савремена средства масовне комуникације, свемоћно тржиште, створили су нове канале за преношење порука, нову психологију маса</a:t>
            </a:r>
          </a:p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Дифузни аудиторијум</a:t>
            </a:r>
            <a:r>
              <a:rPr lang="sr-Cyrl-RS" dirty="0" smtClean="0">
                <a:solidFill>
                  <a:schemeClr val="tx2"/>
                </a:solidFill>
              </a:rPr>
              <a:t> </a:t>
            </a:r>
          </a:p>
          <a:p>
            <a:pPr algn="just"/>
            <a:r>
              <a:rPr lang="sr-Cyrl-RS" dirty="0" smtClean="0"/>
              <a:t>Данашња публика није скупљена на истом месту мада има и такве</a:t>
            </a:r>
          </a:p>
          <a:p>
            <a:pPr algn="just"/>
            <a:r>
              <a:rPr lang="sr-Cyrl-RS" dirty="0" smtClean="0"/>
              <a:t>Данашњи аудиторијум је тзв. </a:t>
            </a:r>
            <a:r>
              <a:rPr lang="sr-Cyrl-RS" i="1" dirty="0" smtClean="0">
                <a:solidFill>
                  <a:schemeClr val="tx2"/>
                </a:solidFill>
              </a:rPr>
              <a:t>Дифузни (расути) аудиторијум</a:t>
            </a:r>
            <a:r>
              <a:rPr lang="sr-Cyrl-RS" dirty="0" smtClean="0"/>
              <a:t> на који се делује телевизијском сликом и звуком, радио-апаратима, компјутерима, друштвеним мрежама</a:t>
            </a:r>
          </a:p>
          <a:p>
            <a:pPr algn="just"/>
            <a:r>
              <a:rPr lang="sr-Cyrl-RS" dirty="0" smtClean="0"/>
              <a:t>Ова публика је још више изложена утицају, преношењу идеја и модела који им се намећу јер је тај утицај непрекидан и свуда присутан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059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Никада људи у историји нису били толико масовно изложени тако моћним утицајима који стварају идеје, формирају укус, намећу нове производе и идоле</a:t>
            </a:r>
          </a:p>
          <a:p>
            <a:pPr algn="just"/>
            <a:r>
              <a:rPr lang="sr-Cyrl-RS" dirty="0" smtClean="0"/>
              <a:t>Последица тога је стереотип, модел човека који се понаша на предвидљив начин</a:t>
            </a:r>
          </a:p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Обожаваоци </a:t>
            </a:r>
            <a:r>
              <a:rPr lang="sr-Cyrl-RS" dirty="0" smtClean="0"/>
              <a:t>су посебна врста данашње публике</a:t>
            </a:r>
          </a:p>
          <a:p>
            <a:pPr algn="just"/>
            <a:r>
              <a:rPr lang="sr-Cyrl-RS" dirty="0" smtClean="0"/>
              <a:t>На енглеском се зову </a:t>
            </a:r>
            <a:r>
              <a:rPr lang="en-US" i="1" dirty="0" smtClean="0">
                <a:solidFill>
                  <a:schemeClr val="tx2"/>
                </a:solidFill>
              </a:rPr>
              <a:t>fans </a:t>
            </a:r>
            <a:r>
              <a:rPr lang="sr-Cyrl-RS" dirty="0" smtClean="0"/>
              <a:t>од </a:t>
            </a:r>
            <a:r>
              <a:rPr lang="en-US" i="1" dirty="0" smtClean="0">
                <a:solidFill>
                  <a:schemeClr val="tx2"/>
                </a:solidFill>
              </a:rPr>
              <a:t>fanatics</a:t>
            </a:r>
            <a:r>
              <a:rPr lang="sr-Cyrl-RS" dirty="0" smtClean="0"/>
              <a:t> – фанатични следбеници, обожаваоци</a:t>
            </a:r>
          </a:p>
          <a:p>
            <a:pPr algn="just"/>
            <a:r>
              <a:rPr lang="sr-Cyrl-RS" dirty="0" smtClean="0"/>
              <a:t>По правилу реч је о опсесивним усамљеницима који под утицајем медија успостављају посебан однос са славним личностима у својој машти</a:t>
            </a:r>
          </a:p>
          <a:p>
            <a:pPr algn="just"/>
            <a:r>
              <a:rPr lang="sr-Cyrl-RS" dirty="0" smtClean="0"/>
              <a:t>Предмет њихове идолатрије је по правилу личност из света уметности, али може бити и политичар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5005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Политичка манипулација </a:t>
            </a:r>
            <a:endParaRPr lang="sr-Cyrl-RS" dirty="0" smtClean="0"/>
          </a:p>
          <a:p>
            <a:pPr algn="just"/>
            <a:r>
              <a:rPr lang="sr-Cyrl-RS" dirty="0" smtClean="0"/>
              <a:t>Један од начина на који се демократија удаљује од својих идеалних образаца јесте утицај на јавно мњење</a:t>
            </a:r>
          </a:p>
          <a:p>
            <a:pPr algn="just"/>
            <a:r>
              <a:rPr lang="sr-Cyrl-RS" dirty="0" smtClean="0"/>
              <a:t>Још су антички филозофи познавали, а неки и одобравали, обликовање јавног мњења посебним поступцима оних који су на власти</a:t>
            </a:r>
          </a:p>
          <a:p>
            <a:pPr algn="just"/>
            <a:r>
              <a:rPr lang="sr-Cyrl-RS" dirty="0" smtClean="0"/>
              <a:t>Аристотел препоручује владару да почаст указује сам, а да кажњавање препусти другима</a:t>
            </a:r>
          </a:p>
          <a:p>
            <a:pPr algn="just"/>
            <a:r>
              <a:rPr lang="sr-Cyrl-RS" dirty="0" smtClean="0"/>
              <a:t>Манипулација потиче од латинског </a:t>
            </a:r>
            <a:r>
              <a:rPr lang="en-US" i="1" dirty="0" err="1" smtClean="0">
                <a:solidFill>
                  <a:schemeClr val="tx2"/>
                </a:solidFill>
              </a:rPr>
              <a:t>manus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sr-Cyrl-RS" dirty="0" smtClean="0"/>
              <a:t>– рука и има везе са војном јединицом </a:t>
            </a:r>
            <a:r>
              <a:rPr lang="sr-Cyrl-RS" dirty="0" err="1" smtClean="0">
                <a:solidFill>
                  <a:schemeClr val="tx2"/>
                </a:solidFill>
              </a:rPr>
              <a:t>манипулом</a:t>
            </a:r>
            <a:r>
              <a:rPr lang="sr-Cyrl-RS" dirty="0" smtClean="0"/>
              <a:t>, која приближно одговара воду, </a:t>
            </a:r>
            <a:r>
              <a:rPr lang="sr-Cyrl-RS" dirty="0" smtClean="0">
                <a:solidFill>
                  <a:schemeClr val="tx2"/>
                </a:solidFill>
              </a:rPr>
              <a:t>а којом се лако руководи</a:t>
            </a:r>
            <a:endParaRPr lang="sr-Cyrl-RS" dirty="0" smtClean="0"/>
          </a:p>
          <a:p>
            <a:pPr algn="just"/>
            <a:r>
              <a:rPr lang="sr-Cyrl-RS" dirty="0" smtClean="0"/>
              <a:t>Услови за праву манипулацију су: </a:t>
            </a:r>
            <a:r>
              <a:rPr lang="sr-Cyrl-RS" i="1" dirty="0" smtClean="0">
                <a:solidFill>
                  <a:schemeClr val="tx2"/>
                </a:solidFill>
              </a:rPr>
              <a:t>масовност, систематичност, коришћење средстава масовне комуникације, непостојање свести код оних којима се манипулише да су манипулисани</a:t>
            </a:r>
            <a:r>
              <a:rPr lang="sr-Cyrl-R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418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Политичка агитација </a:t>
            </a:r>
            <a:endParaRPr lang="sr-Cyrl-RS" dirty="0" smtClean="0"/>
          </a:p>
          <a:p>
            <a:pPr algn="just"/>
            <a:r>
              <a:rPr lang="sr-Cyrl-RS" dirty="0" smtClean="0"/>
              <a:t>Књига Венса </a:t>
            </a:r>
            <a:r>
              <a:rPr lang="sr-Cyrl-RS" dirty="0" err="1" smtClean="0"/>
              <a:t>Пакарда</a:t>
            </a:r>
            <a:r>
              <a:rPr lang="sr-Cyrl-RS" dirty="0" smtClean="0"/>
              <a:t> </a:t>
            </a:r>
            <a:r>
              <a:rPr lang="sr-Cyrl-RS" i="1" dirty="0" smtClean="0"/>
              <a:t>Скривени </a:t>
            </a:r>
            <a:r>
              <a:rPr lang="sr-Cyrl-RS" i="1" dirty="0" err="1" smtClean="0"/>
              <a:t>убеђивачи</a:t>
            </a:r>
            <a:r>
              <a:rPr lang="sr-Cyrl-RS" i="1" dirty="0" smtClean="0"/>
              <a:t> </a:t>
            </a:r>
            <a:r>
              <a:rPr lang="sr-Cyrl-RS" dirty="0" smtClean="0"/>
              <a:t>је посебно важна за политичку агитацију</a:t>
            </a:r>
          </a:p>
          <a:p>
            <a:pPr algn="just"/>
            <a:r>
              <a:rPr lang="sr-Cyrl-RS" dirty="0" smtClean="0"/>
              <a:t>У њој су нека сазнања из психологије рекламе примењена на политичку сферу</a:t>
            </a:r>
          </a:p>
          <a:p>
            <a:pPr algn="just"/>
            <a:r>
              <a:rPr lang="sr-Cyrl-RS" dirty="0" smtClean="0"/>
              <a:t>Тако политичари користе све веште рекламне технике које употребљавају произвођачи аутомобила, парфема, моторних косилица</a:t>
            </a:r>
          </a:p>
          <a:p>
            <a:pPr algn="just"/>
            <a:r>
              <a:rPr lang="sr-Cyrl-RS" dirty="0" smtClean="0"/>
              <a:t>Закључци до којих су дошли:</a:t>
            </a:r>
            <a:endParaRPr lang="sr-Cyrl-RS" i="1" dirty="0" smtClean="0">
              <a:solidFill>
                <a:schemeClr val="tx2"/>
              </a:solidFill>
            </a:endParaRPr>
          </a:p>
          <a:p>
            <a:pPr algn="just"/>
            <a:r>
              <a:rPr lang="sr-Cyrl-RS" i="1" dirty="0" smtClean="0">
                <a:solidFill>
                  <a:schemeClr val="tx2"/>
                </a:solidFill>
              </a:rPr>
              <a:t>Без кампање нема успеха </a:t>
            </a:r>
            <a:r>
              <a:rPr lang="sr-Cyrl-RS" dirty="0" smtClean="0"/>
              <a:t>– нема успеха без тима добрих стручњака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558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ПОЛИТИЧКО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i="1" dirty="0" smtClean="0">
                <a:solidFill>
                  <a:schemeClr val="tx2"/>
                </a:solidFill>
              </a:rPr>
              <a:t>Важнија је личност кандидата од програма</a:t>
            </a:r>
          </a:p>
          <a:p>
            <a:r>
              <a:rPr lang="sr-Cyrl-RS" i="1" dirty="0" smtClean="0">
                <a:solidFill>
                  <a:schemeClr val="tx2"/>
                </a:solidFill>
              </a:rPr>
              <a:t>Кандидат мора да има око себе способне помоћнике</a:t>
            </a:r>
          </a:p>
          <a:p>
            <a:r>
              <a:rPr lang="sr-Cyrl-RS" i="1" dirty="0" smtClean="0">
                <a:solidFill>
                  <a:schemeClr val="tx2"/>
                </a:solidFill>
              </a:rPr>
              <a:t>Прошло је време говора маси која чека </a:t>
            </a:r>
            <a:r>
              <a:rPr lang="sr-Cyrl-RS" dirty="0" smtClean="0"/>
              <a:t>– данас се користе радио, телевизија и други облици пропаганде који се не разликују суштински од рекламе пасте за зубе</a:t>
            </a:r>
          </a:p>
          <a:p>
            <a:r>
              <a:rPr lang="sr-Cyrl-RS" dirty="0" smtClean="0"/>
              <a:t>Најважнија је и најефикаснија телевизијска реклама</a:t>
            </a:r>
          </a:p>
          <a:p>
            <a:r>
              <a:rPr lang="sr-Cyrl-RS" i="1" dirty="0" smtClean="0">
                <a:solidFill>
                  <a:schemeClr val="tx2"/>
                </a:solidFill>
              </a:rPr>
              <a:t>Важни су симболи </a:t>
            </a:r>
            <a:r>
              <a:rPr lang="sr-Cyrl-RS" dirty="0" smtClean="0"/>
              <a:t>– чак је и боја јако важна</a:t>
            </a:r>
          </a:p>
          <a:p>
            <a:r>
              <a:rPr lang="sr-Cyrl-RS" i="1" dirty="0" smtClean="0">
                <a:solidFill>
                  <a:schemeClr val="tx2"/>
                </a:solidFill>
              </a:rPr>
              <a:t>Проблем држања за скуп </a:t>
            </a:r>
            <a:endParaRPr lang="sr-Cyrl-RS" dirty="0" smtClean="0"/>
          </a:p>
          <a:p>
            <a:r>
              <a:rPr lang="sr-Cyrl-RS" i="1" dirty="0" smtClean="0">
                <a:solidFill>
                  <a:schemeClr val="tx2"/>
                </a:solidFill>
              </a:rPr>
              <a:t>Потребно је много пара </a:t>
            </a:r>
            <a:r>
              <a:rPr lang="sr-Cyrl-RS" dirty="0" smtClean="0"/>
              <a:t>– да би се све набројано постигло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7505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ПРИГОДНО (ЕПИДЕИКТИЧКО)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По Аристотелу сврха пригодног беседништва је да истиче оно што је часно или срамотно</a:t>
            </a:r>
          </a:p>
          <a:p>
            <a:pPr algn="just"/>
            <a:r>
              <a:rPr lang="sr-Cyrl-RS" dirty="0" smtClean="0"/>
              <a:t>Овај антички став би могао бити прихваћен и то тако што по њему у судском беседништву претеже логички елемент, у политичком етички, а у пригодном доминира, или треба да доминира, естетски моменат</a:t>
            </a:r>
          </a:p>
          <a:p>
            <a:pPr algn="just"/>
            <a:r>
              <a:rPr lang="sr-Cyrl-RS" dirty="0" smtClean="0"/>
              <a:t>Пригодне беседе су веома различите по свом карактеру (свечане, војничке, надгробне и сл.)</a:t>
            </a:r>
          </a:p>
          <a:p>
            <a:pPr algn="just"/>
            <a:r>
              <a:rPr lang="en-US" i="1" dirty="0" smtClean="0"/>
              <a:t>Public speaking </a:t>
            </a:r>
            <a:r>
              <a:rPr lang="sr-Cyrl-RS" dirty="0" smtClean="0"/>
              <a:t>све ове разноврсне говоре обично покушава да обухвати називом </a:t>
            </a:r>
            <a:r>
              <a:rPr lang="en-US" i="1" dirty="0" smtClean="0"/>
              <a:t>ceremonial speaking</a:t>
            </a:r>
            <a:endParaRPr lang="sr-Cyrl-RS" dirty="0" smtClean="0"/>
          </a:p>
          <a:p>
            <a:pPr algn="just"/>
            <a:r>
              <a:rPr lang="sr-Cyrl-RS" dirty="0" smtClean="0"/>
              <a:t>За све њих је како каже Аристотел што „</a:t>
            </a:r>
            <a:r>
              <a:rPr lang="sr-Cyrl-RS" dirty="0" smtClean="0">
                <a:solidFill>
                  <a:schemeClr val="tx2"/>
                </a:solidFill>
              </a:rPr>
              <a:t>величају врлине</a:t>
            </a:r>
            <a:r>
              <a:rPr lang="sr-Cyrl-RS" dirty="0" smtClean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3692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ПРИГОДНО (ЕПИДЕИКТИЧКО)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Врлине које се величају могу бити: праведност, великодушност, храброст, трезвеност, несебичност, благост, мудрост и </a:t>
            </a:r>
            <a:r>
              <a:rPr lang="sr-Cyrl-RS" dirty="0" err="1" smtClean="0"/>
              <a:t>тд</a:t>
            </a:r>
            <a:endParaRPr lang="sr-Cyrl-RS" dirty="0" smtClean="0"/>
          </a:p>
          <a:p>
            <a:pPr algn="just"/>
            <a:r>
              <a:rPr lang="sr-Cyrl-RS" dirty="0" smtClean="0"/>
              <a:t>У пригодном (похвалном) беседништву беседник се може више обраћати емоцијама, а мање разуму</a:t>
            </a:r>
          </a:p>
          <a:p>
            <a:pPr algn="just"/>
            <a:r>
              <a:rPr lang="sr-Cyrl-RS" dirty="0" smtClean="0"/>
              <a:t>Циљ овог говора није уверавање слушаоца, већ да што лепшим речима код њих изазове посебно осећање и развије позитиван или негативан однос према некој особи или понашању</a:t>
            </a:r>
          </a:p>
          <a:p>
            <a:pPr algn="just"/>
            <a:r>
              <a:rPr lang="sr-Cyrl-RS" dirty="0" smtClean="0"/>
              <a:t>Стил има извесну предност над садржином</a:t>
            </a:r>
          </a:p>
          <a:p>
            <a:pPr algn="just"/>
            <a:r>
              <a:rPr lang="sr-Cyrl-RS" dirty="0" smtClean="0"/>
              <a:t>Естетска вредност пригодне беседе је у првом плану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08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ПРИГОДНО (ЕПИДЕИКТИЧКО)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Свечана беседа</a:t>
            </a:r>
          </a:p>
          <a:p>
            <a:pPr algn="just"/>
            <a:r>
              <a:rPr lang="sr-Cyrl-RS" dirty="0" smtClean="0"/>
              <a:t>И овде је реч о разним врстама пригодних, поздравних и куртоазних говора</a:t>
            </a:r>
          </a:p>
          <a:p>
            <a:pPr algn="just"/>
            <a:r>
              <a:rPr lang="sr-Cyrl-RS" dirty="0" smtClean="0"/>
              <a:t>Скоро свако ће у животу одржати неки такав говор</a:t>
            </a:r>
            <a:r>
              <a:rPr lang="en-US" dirty="0" smtClean="0"/>
              <a:t> </a:t>
            </a:r>
            <a:r>
              <a:rPr lang="sr-Cyrl-RS" dirty="0" smtClean="0"/>
              <a:t>макар и сасвим кратак (пар реченица): када прима или предаје неко признање, улази у чланство неке организације, у свечаном породичном тренутку (кум на венчању, крштењу, рођендану и сл.)</a:t>
            </a:r>
          </a:p>
          <a:p>
            <a:pPr algn="just"/>
            <a:r>
              <a:rPr lang="sr-Cyrl-RS" dirty="0" smtClean="0"/>
              <a:t>Свечана беседа треба да створи пријатно расположење</a:t>
            </a:r>
          </a:p>
          <a:p>
            <a:pPr algn="just"/>
            <a:r>
              <a:rPr lang="sr-Cyrl-RS" dirty="0" smtClean="0"/>
              <a:t>Свечани говор не сме бити претенциозан, а нарочито не егоцентричан</a:t>
            </a:r>
          </a:p>
          <a:p>
            <a:pPr algn="just"/>
            <a:r>
              <a:rPr lang="sr-Cyrl-RS" dirty="0" smtClean="0"/>
              <a:t>Свечани говор може бити китњаст, а не сме бити дуг (неколико минута)</a:t>
            </a:r>
          </a:p>
          <a:p>
            <a:pPr algn="just"/>
            <a:r>
              <a:rPr lang="sr-Cyrl-RS" i="1" dirty="0" smtClean="0"/>
              <a:t>Здравица </a:t>
            </a:r>
            <a:r>
              <a:rPr lang="sr-Cyrl-RS" dirty="0" smtClean="0"/>
              <a:t>је посебан облик свечане беседе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024898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ПРИГОДНО (ЕПИДЕИКТИЧКО)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>
                <a:solidFill>
                  <a:schemeClr val="tx2"/>
                </a:solidFill>
              </a:rPr>
              <a:t>Војнички говор</a:t>
            </a:r>
          </a:p>
          <a:p>
            <a:r>
              <a:rPr lang="sr-Cyrl-RS" dirty="0" smtClean="0"/>
              <a:t>Скоро да нема значајније битке или рата у историји  којој није претходио снажан говор</a:t>
            </a:r>
          </a:p>
          <a:p>
            <a:pPr algn="just"/>
            <a:r>
              <a:rPr lang="sr-Cyrl-RS" dirty="0" smtClean="0"/>
              <a:t>Леонида је беседом припремио својих 300 </a:t>
            </a:r>
            <a:r>
              <a:rPr lang="sr-Cyrl-RS" dirty="0" err="1" smtClean="0"/>
              <a:t>Спартанаца</a:t>
            </a:r>
            <a:r>
              <a:rPr lang="sr-Cyrl-RS" dirty="0" smtClean="0"/>
              <a:t> на жртвовање да би спасли Грчку од Персијанаца</a:t>
            </a:r>
          </a:p>
          <a:p>
            <a:pPr algn="just"/>
            <a:r>
              <a:rPr lang="sr-Cyrl-RS" dirty="0" err="1" smtClean="0"/>
              <a:t>Ханибал</a:t>
            </a:r>
            <a:r>
              <a:rPr lang="sr-Cyrl-RS" dirty="0" smtClean="0"/>
              <a:t> је храбрио добрим знамењима своју војску пре битке на </a:t>
            </a:r>
            <a:r>
              <a:rPr lang="sr-Cyrl-RS" dirty="0" err="1" smtClean="0"/>
              <a:t>Тразиментском</a:t>
            </a:r>
            <a:r>
              <a:rPr lang="sr-Cyrl-RS" dirty="0" smtClean="0"/>
              <a:t> језеру у којој ће бацити Римљане на колена</a:t>
            </a:r>
          </a:p>
          <a:p>
            <a:pPr algn="just"/>
            <a:r>
              <a:rPr lang="sr-Cyrl-RS" dirty="0" smtClean="0"/>
              <a:t>Римски конзул </a:t>
            </a:r>
            <a:r>
              <a:rPr lang="sr-Cyrl-RS" dirty="0" err="1" smtClean="0"/>
              <a:t>Сципион</a:t>
            </a:r>
            <a:r>
              <a:rPr lang="sr-Cyrl-RS" dirty="0" smtClean="0"/>
              <a:t> својим беседама увео ред, самопоуздање и дисциплину у римску војску, која је потом срушила </a:t>
            </a:r>
            <a:r>
              <a:rPr lang="sr-Cyrl-RS" dirty="0" err="1" smtClean="0"/>
              <a:t>Ханибалову</a:t>
            </a:r>
            <a:r>
              <a:rPr lang="sr-Cyrl-RS" dirty="0" smtClean="0"/>
              <a:t> Картагину и заузела Африку и Малу Азију</a:t>
            </a:r>
          </a:p>
          <a:p>
            <a:pPr algn="just"/>
            <a:r>
              <a:rPr lang="sr-Cyrl-RS" dirty="0" smtClean="0"/>
              <a:t>Свим војничким говорима заједничко је да садрже похвалу идеалима за које се вреди жртвовати и позива да се за њих бори и гине</a:t>
            </a:r>
          </a:p>
          <a:p>
            <a:pPr algn="just"/>
            <a:r>
              <a:rPr lang="sr-Cyrl-RS" dirty="0" smtClean="0"/>
              <a:t>Они дижу морал војсци</a:t>
            </a:r>
          </a:p>
          <a:p>
            <a:pPr algn="just"/>
            <a:r>
              <a:rPr lang="sr-Cyrl-RS" dirty="0" smtClean="0"/>
              <a:t>Војнички говори су по правилу најкраћи од свих говора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5714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ПРИГОДНО (ЕПИДЕИКТИЧКО) БЕСЕДНИШТВО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>
                <a:solidFill>
                  <a:schemeClr val="tx2"/>
                </a:solidFill>
              </a:rPr>
              <a:t>Посмртна беседа</a:t>
            </a:r>
          </a:p>
          <a:p>
            <a:pPr algn="just"/>
            <a:r>
              <a:rPr lang="sr-Cyrl-RS" dirty="0" smtClean="0"/>
              <a:t>Говор на сахрани спада у најделикатније изазове у беседништву</a:t>
            </a:r>
          </a:p>
          <a:p>
            <a:pPr algn="just"/>
            <a:r>
              <a:rPr lang="sr-Cyrl-RS" dirty="0" smtClean="0"/>
              <a:t>Мора се озбиљно повести рачуна о томе ко треба да говори у таквој (не)прилици</a:t>
            </a:r>
          </a:p>
          <a:p>
            <a:pPr algn="just"/>
            <a:r>
              <a:rPr lang="sr-Cyrl-RS" dirty="0" smtClean="0"/>
              <a:t>Најпогоднији говорници су они који су били довољно блиски са покојником, који су довољно речити и у стању су да се </a:t>
            </a:r>
            <a:r>
              <a:rPr lang="sr-Cyrl-RS" dirty="0" err="1" smtClean="0"/>
              <a:t>самоконтролишу</a:t>
            </a:r>
            <a:endParaRPr lang="sr-Cyrl-RS" dirty="0" smtClean="0"/>
          </a:p>
          <a:p>
            <a:pPr algn="just"/>
            <a:r>
              <a:rPr lang="sr-Cyrl-RS" dirty="0" smtClean="0"/>
              <a:t>У погледу садржаја надгробна беседа по правилу обухвата основне биографске податке, заслуге покојника и скицу његових најважнијих људских особина</a:t>
            </a:r>
          </a:p>
          <a:p>
            <a:pPr algn="just"/>
            <a:r>
              <a:rPr lang="sr-Cyrl-RS" dirty="0" smtClean="0"/>
              <a:t>Треба се придржавати латинске изреке </a:t>
            </a:r>
            <a:r>
              <a:rPr lang="en-US" i="1" dirty="0" smtClean="0"/>
              <a:t>De </a:t>
            </a:r>
            <a:r>
              <a:rPr lang="en-US" i="1" dirty="0" err="1" smtClean="0"/>
              <a:t>mortuis</a:t>
            </a:r>
            <a:r>
              <a:rPr lang="en-US" i="1" dirty="0" smtClean="0"/>
              <a:t> nihil nisi bene</a:t>
            </a:r>
            <a:r>
              <a:rPr lang="sr-Cyrl-RS" i="1" dirty="0" smtClean="0"/>
              <a:t> </a:t>
            </a:r>
            <a:r>
              <a:rPr lang="sr-Cyrl-RS" dirty="0" smtClean="0"/>
              <a:t>(О мртвима (не говорити) ништа осим доброг)</a:t>
            </a:r>
          </a:p>
          <a:p>
            <a:pPr algn="just"/>
            <a:r>
              <a:rPr lang="sr-Cyrl-RS" dirty="0" smtClean="0"/>
              <a:t>Како се ова беседа увек одржава на отвореном посебна пажња мора се обратити на гласност и дикцију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5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i="1" dirty="0" smtClean="0"/>
              <a:t>МЕСТО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То може бити:</a:t>
            </a:r>
          </a:p>
          <a:p>
            <a:r>
              <a:rPr lang="sr-Cyrl-RS" dirty="0" smtClean="0"/>
              <a:t>затворена просторија</a:t>
            </a:r>
          </a:p>
          <a:p>
            <a:r>
              <a:rPr lang="sr-Cyrl-RS" dirty="0" smtClean="0"/>
              <a:t>отворен простор</a:t>
            </a:r>
          </a:p>
          <a:p>
            <a:r>
              <a:rPr lang="sr-Cyrl-RS" dirty="0" smtClean="0"/>
              <a:t>Услов за успех говора је </a:t>
            </a:r>
            <a:r>
              <a:rPr lang="sr-Cyrl-RS" b="1" i="1" dirty="0" smtClean="0"/>
              <a:t>акустичност</a:t>
            </a:r>
            <a:endParaRPr lang="sr-Cyrl-RS" dirty="0" smtClean="0"/>
          </a:p>
          <a:p>
            <a:r>
              <a:rPr lang="sr-Cyrl-RS" dirty="0" smtClean="0"/>
              <a:t>Отворен простор-захтева обраћање јачим гласом и веће коришћење гестикулације</a:t>
            </a:r>
          </a:p>
          <a:p>
            <a:r>
              <a:rPr lang="sr-Cyrl-RS" dirty="0" smtClean="0"/>
              <a:t>Затворен простор-треба да буде прилагођен очекиваном броју слушалаца</a:t>
            </a:r>
          </a:p>
          <a:p>
            <a:r>
              <a:rPr lang="sr-Cyrl-RS" dirty="0" smtClean="0"/>
              <a:t>Употреба озвучења зависи од величине просторије, броја слушалаца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6796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ДЕБАТА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/>
              <a:t>Шта је дебата?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Дебата је правилима уређен облик аргументоване расправе на задату тему, у којој се сукобљавају две стране, од којих једна има задатак да заступа тезу (афирмативна), а друга да је оповргава (негативна)</a:t>
            </a:r>
          </a:p>
          <a:p>
            <a:pPr algn="just"/>
            <a:r>
              <a:rPr lang="sr-Cyrl-RS" dirty="0" smtClean="0"/>
              <a:t>Дебате могу бити: </a:t>
            </a:r>
            <a:r>
              <a:rPr lang="sr-Cyrl-RS" dirty="0" smtClean="0">
                <a:solidFill>
                  <a:schemeClr val="tx2"/>
                </a:solidFill>
              </a:rPr>
              <a:t>апликативне, примењене (између председничких кандидата), судске, парламентарне, неформалне, </a:t>
            </a:r>
            <a:r>
              <a:rPr lang="sr-Cyrl-RS" dirty="0" err="1" smtClean="0">
                <a:solidFill>
                  <a:schemeClr val="tx2"/>
                </a:solidFill>
              </a:rPr>
              <a:t>едукационе</a:t>
            </a:r>
            <a:endParaRPr lang="sr-Cyrl-RS" dirty="0" smtClean="0">
              <a:solidFill>
                <a:schemeClr val="tx2"/>
              </a:solidFill>
            </a:endParaRPr>
          </a:p>
          <a:p>
            <a:pPr algn="just"/>
            <a:r>
              <a:rPr lang="sr-Cyrl-RS" dirty="0" smtClean="0"/>
              <a:t>Корени данашњих дебата могу се пронаћи у древној Кини, античкој Грчкој и старом Риму</a:t>
            </a:r>
          </a:p>
          <a:p>
            <a:pPr algn="just"/>
            <a:r>
              <a:rPr lang="sr-Cyrl-RS" dirty="0" smtClean="0"/>
              <a:t>Историјски развој ове вештине везује се за нововековно раздобље</a:t>
            </a:r>
          </a:p>
          <a:p>
            <a:pPr algn="just"/>
            <a:r>
              <a:rPr lang="sr-Cyrl-RS" dirty="0" smtClean="0"/>
              <a:t>Најраније </a:t>
            </a:r>
            <a:r>
              <a:rPr lang="sr-Cyrl-RS" dirty="0" err="1" smtClean="0"/>
              <a:t>међууниверзитетске</a:t>
            </a:r>
            <a:r>
              <a:rPr lang="sr-Cyrl-RS" dirty="0" smtClean="0"/>
              <a:t> дебате су с почетка </a:t>
            </a:r>
            <a:r>
              <a:rPr lang="sr-Latn-RS" dirty="0" smtClean="0"/>
              <a:t>XV</a:t>
            </a:r>
            <a:r>
              <a:rPr lang="en-US" dirty="0" smtClean="0"/>
              <a:t> </a:t>
            </a:r>
            <a:r>
              <a:rPr lang="sr-Cyrl-RS" dirty="0" smtClean="0"/>
              <a:t>века између студената Оксфорда и Кембриџа</a:t>
            </a:r>
          </a:p>
          <a:p>
            <a:pPr algn="just"/>
            <a:r>
              <a:rPr lang="sr-Cyrl-RS" dirty="0" smtClean="0"/>
              <a:t>У Америци је након Другог светског рата на Вест </a:t>
            </a:r>
            <a:r>
              <a:rPr lang="sr-Cyrl-RS" dirty="0" err="1" smtClean="0"/>
              <a:t>Поинту</a:t>
            </a:r>
            <a:r>
              <a:rPr lang="sr-Cyrl-RS" dirty="0" smtClean="0"/>
              <a:t> (</a:t>
            </a:r>
            <a:r>
              <a:rPr lang="en-US" i="1" dirty="0" smtClean="0"/>
              <a:t>West Point</a:t>
            </a:r>
            <a:r>
              <a:rPr lang="sr-Cyrl-RS" dirty="0" smtClean="0"/>
              <a:t>) установљен Национални дебатни турнир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3663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ДЕБАТА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err="1" smtClean="0"/>
              <a:t>Едукационе</a:t>
            </a:r>
            <a:r>
              <a:rPr lang="sr-Cyrl-RS" dirty="0" smtClean="0"/>
              <a:t> дебате се данас јављају у различитим форматима</a:t>
            </a:r>
          </a:p>
          <a:p>
            <a:pPr algn="just"/>
            <a:r>
              <a:rPr lang="sr-Cyrl-RS" dirty="0" smtClean="0"/>
              <a:t>Свим </a:t>
            </a:r>
            <a:r>
              <a:rPr lang="sr-Cyrl-RS" dirty="0" err="1" smtClean="0"/>
              <a:t>едукационим</a:t>
            </a:r>
            <a:r>
              <a:rPr lang="sr-Cyrl-RS" dirty="0" smtClean="0"/>
              <a:t> дебатама заједничко је: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Обе стране морају имати исти број говорника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Обе стране морају располагати истим временом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Афирмативни тим мора говорити први и последњи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Основна замисао је да образложени аргументи двају страна у расправи долази у „сукоб“</a:t>
            </a:r>
          </a:p>
          <a:p>
            <a:pPr algn="just"/>
            <a:r>
              <a:rPr lang="sr-Cyrl-RS" dirty="0" smtClean="0"/>
              <a:t>Аудиторијум у дебати обавезно чини судија или судијски панел са непарним бројем чланова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559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ДЕБАТА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Предмет дебате могу бити резолуције најразличитијег типа</a:t>
            </a:r>
          </a:p>
          <a:p>
            <a:pPr algn="just"/>
            <a:r>
              <a:rPr lang="sr-Cyrl-RS" dirty="0" smtClean="0"/>
              <a:t>Важно је да су оне проблемског карактера, да омогућавају сучељавање аргумената двају тимова</a:t>
            </a:r>
          </a:p>
          <a:p>
            <a:pPr algn="just"/>
            <a:r>
              <a:rPr lang="sr-Cyrl-RS" dirty="0" smtClean="0"/>
              <a:t>Важно је и да буду актуелне и тако побуде интересовање код публике</a:t>
            </a:r>
          </a:p>
          <a:p>
            <a:pPr algn="just"/>
            <a:r>
              <a:rPr lang="sr-Cyrl-RS" dirty="0" smtClean="0"/>
              <a:t>Тема која је предмет дебате се увек задаје у форми тврдње</a:t>
            </a:r>
          </a:p>
          <a:p>
            <a:pPr algn="just"/>
            <a:r>
              <a:rPr lang="sr-Cyrl-RS" dirty="0" smtClean="0"/>
              <a:t>Постоје три врсте пропозиција, односно резолуција, тврдњи, предлога: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Прве су пропозиције чињенице које имају две подврсте:</a:t>
            </a:r>
          </a:p>
          <a:p>
            <a:pPr algn="just"/>
            <a:r>
              <a:rPr lang="sr-Cyrl-RS" dirty="0" smtClean="0">
                <a:solidFill>
                  <a:schemeClr val="accent1"/>
                </a:solidFill>
              </a:rPr>
              <a:t>Прве утврђују истину</a:t>
            </a:r>
          </a:p>
          <a:p>
            <a:pPr algn="just"/>
            <a:r>
              <a:rPr lang="sr-Cyrl-RS" dirty="0" smtClean="0">
                <a:solidFill>
                  <a:schemeClr val="accent1"/>
                </a:solidFill>
              </a:rPr>
              <a:t>Друге утврђују постоји ли или не веза између два објекта или концепта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0185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ДЕБАТА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Друга врста пропозиција су тзв. Пропозиције вредности и оне се такође јављају у две подврсте:</a:t>
            </a:r>
          </a:p>
          <a:p>
            <a:pPr algn="just"/>
            <a:r>
              <a:rPr lang="sr-Cyrl-RS" dirty="0" smtClean="0">
                <a:solidFill>
                  <a:schemeClr val="accent1"/>
                </a:solidFill>
              </a:rPr>
              <a:t>Прва се тиче тврдњи којима се вреднује један објекат</a:t>
            </a:r>
          </a:p>
          <a:p>
            <a:pPr algn="just"/>
            <a:r>
              <a:rPr lang="sr-Cyrl-RS" dirty="0" smtClean="0">
                <a:solidFill>
                  <a:schemeClr val="accent1"/>
                </a:solidFill>
              </a:rPr>
              <a:t>Друга подврста су пропозиције које пореде два објекта, односно концепта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Трећа врста пропозиција су пропозиције акције којима се захтева предузимање одређених поступака, зарад постизања жељеног циља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8428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ДЕБАТА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Дебатни формат који се најчешће негује у оквиру наших дебатних студенских дебатних клубова је специфична модификација британске парламентарне дебате која је даље развијана на америчким универзитетима</a:t>
            </a:r>
          </a:p>
          <a:p>
            <a:pPr algn="just"/>
            <a:r>
              <a:rPr lang="sr-Cyrl-RS" dirty="0" smtClean="0"/>
              <a:t>Овај формат омогућује надметање учесника не само у расуђивању и виспрености, већ и у реторичким способностима</a:t>
            </a:r>
          </a:p>
          <a:p>
            <a:pPr algn="just"/>
            <a:r>
              <a:rPr lang="sr-Cyrl-RS" dirty="0" smtClean="0"/>
              <a:t>На турнирима се посебно бодују тзв. Говорнички поени сваког </a:t>
            </a:r>
            <a:r>
              <a:rPr lang="sr-Cyrl-RS" dirty="0" err="1" smtClean="0"/>
              <a:t>дебатера</a:t>
            </a:r>
            <a:endParaRPr lang="sr-Cyrl-RS" dirty="0" smtClean="0"/>
          </a:p>
          <a:p>
            <a:pPr algn="just"/>
            <a:r>
              <a:rPr lang="sr-Cyrl-RS" dirty="0" smtClean="0"/>
              <a:t>У овом формату не постоји време за припрему у току саме дебате</a:t>
            </a:r>
          </a:p>
          <a:p>
            <a:pPr algn="just"/>
            <a:r>
              <a:rPr lang="sr-Cyrl-RS" dirty="0" smtClean="0"/>
              <a:t>Одмах након завршетка једног говора, реч преузима следећи говорник</a:t>
            </a:r>
          </a:p>
          <a:p>
            <a:pPr algn="just"/>
            <a:endParaRPr lang="sr-Cyrl-R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2919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ДЕБАТА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Дебатом руководи председавајући који даје реч учесницима, мери време и одлучује о оправданости приговора</a:t>
            </a:r>
          </a:p>
          <a:p>
            <a:pPr algn="just"/>
            <a:r>
              <a:rPr lang="sr-Cyrl-RS" dirty="0" smtClean="0"/>
              <a:t>Приговори се могу односити на кршење правила</a:t>
            </a:r>
          </a:p>
          <a:p>
            <a:pPr algn="just"/>
            <a:r>
              <a:rPr lang="sr-Cyrl-RS" dirty="0" smtClean="0"/>
              <a:t>Ако је приговор оправдан, поменути аргумент се занемарује, а утрошено време се одбија од говорничког времена</a:t>
            </a:r>
          </a:p>
          <a:p>
            <a:pPr algn="just"/>
            <a:r>
              <a:rPr lang="sr-Cyrl-RS" dirty="0" smtClean="0"/>
              <a:t>Уколико приговор није оправдан, време које је потрошено се надокнађује</a:t>
            </a:r>
          </a:p>
          <a:p>
            <a:pPr algn="just"/>
            <a:r>
              <a:rPr lang="sr-Cyrl-RS" dirty="0" smtClean="0"/>
              <a:t>Чланови тимова имају право да изнесу запажање или поставе питање</a:t>
            </a:r>
          </a:p>
          <a:p>
            <a:pPr algn="just"/>
            <a:r>
              <a:rPr lang="sr-Cyrl-RS" dirty="0" smtClean="0"/>
              <a:t>Добар </a:t>
            </a:r>
            <a:r>
              <a:rPr lang="sr-Cyrl-RS" dirty="0" err="1" smtClean="0"/>
              <a:t>дебатер</a:t>
            </a:r>
            <a:r>
              <a:rPr lang="sr-Cyrl-RS" dirty="0" smtClean="0"/>
              <a:t> ће се трудити да дозволи постављање бар једног питања од противничког тима</a:t>
            </a:r>
          </a:p>
          <a:p>
            <a:pPr algn="just"/>
            <a:r>
              <a:rPr lang="sr-Cyrl-RS" dirty="0" smtClean="0"/>
              <a:t>У међусобном обраћању, као и у опхођењу са председавајућим, чланови тима не користе лична имена, већ се служе називима који означавају улоге у којима се налазе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8445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ДЕБАТА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Вредности </a:t>
            </a:r>
            <a:r>
              <a:rPr lang="sr-Cyrl-RS" dirty="0" err="1" smtClean="0"/>
              <a:t>едукационе</a:t>
            </a:r>
            <a:r>
              <a:rPr lang="sr-Cyrl-RS" dirty="0" smtClean="0"/>
              <a:t> дебате: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Дебата развија критичко мишљење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Дебата подстиче толерантност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Дебата оспособљава за квалитетан и систематичан научни рад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Дебата доприноси рационалном решавању свакодневних животних ситуација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6344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ГОВОР ЗА МЕДИЈЕ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Говор за масовне медије (</a:t>
            </a:r>
            <a:r>
              <a:rPr lang="en-US" i="1" dirty="0" smtClean="0"/>
              <a:t>mass media</a:t>
            </a:r>
            <a:r>
              <a:rPr lang="sr-Cyrl-RS" dirty="0" smtClean="0"/>
              <a:t>) захтева сасвим специфичну врсту беседничког обраћања</a:t>
            </a:r>
          </a:p>
          <a:p>
            <a:pPr algn="just"/>
            <a:r>
              <a:rPr lang="sr-Cyrl-RS" dirty="0" smtClean="0"/>
              <a:t>Реч је о обраћању масовном аудиторијуму, али је он различит од </a:t>
            </a:r>
            <a:r>
              <a:rPr lang="sr-Cyrl-RS" dirty="0" err="1" smtClean="0"/>
              <a:t>Ле</a:t>
            </a:r>
            <a:r>
              <a:rPr lang="sr-Cyrl-RS" dirty="0" smtClean="0"/>
              <a:t> Бонове масе</a:t>
            </a:r>
          </a:p>
          <a:p>
            <a:pPr algn="just"/>
            <a:r>
              <a:rPr lang="sr-Cyrl-RS" dirty="0" smtClean="0"/>
              <a:t>Најмасовнији скуп слушалаца на митингу безначајан је у односу на број оних до којих ће допрети порука која је пренета преко средстава јавне комуникације</a:t>
            </a:r>
          </a:p>
          <a:p>
            <a:pPr algn="just"/>
            <a:r>
              <a:rPr lang="sr-Cyrl-RS" dirty="0" smtClean="0"/>
              <a:t>Данас медији владају, они формирају публику и од ње праве производ</a:t>
            </a:r>
          </a:p>
          <a:p>
            <a:pPr algn="just"/>
            <a:r>
              <a:rPr lang="sr-Cyrl-RS" dirty="0" smtClean="0"/>
              <a:t>Формирање јавног мњења је још пре педесетак година био добро препознатљив циљ, коме се поклањала пажња</a:t>
            </a:r>
          </a:p>
          <a:p>
            <a:pPr algn="just"/>
            <a:r>
              <a:rPr lang="sr-Cyrl-RS" dirty="0" smtClean="0"/>
              <a:t>Данас је јасно да је медијска моћ одлучујућа у модификовању битних друштвених одлука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1558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ГОВОР ЗА МЕДИЈЕ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Важно је имати у виду коме и каквом се медију беседник обраћа</a:t>
            </a:r>
          </a:p>
          <a:p>
            <a:r>
              <a:rPr lang="sr-Cyrl-RS" dirty="0" smtClean="0"/>
              <a:t>Битно је и какав ће бити евентуални однос тог медија према порукама које говорник намерава да саопшти</a:t>
            </a:r>
          </a:p>
          <a:p>
            <a:r>
              <a:rPr lang="sr-Cyrl-RS" dirty="0" smtClean="0"/>
              <a:t>Често се сва беседничка нијансирања и аргументација бришу, а остаје и емитује се у јавност само идеја коју су новинар или његова редакција унапред желели да чују</a:t>
            </a:r>
          </a:p>
          <a:p>
            <a:r>
              <a:rPr lang="sr-Cyrl-RS" dirty="0" smtClean="0"/>
              <a:t>Захтеви се у многоме разликују код појединих врста масовних медија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9652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ИНТЕРВЈУ ПИСАНИМ МЕДИЈИМА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Говор за писане медије обично има дијалошку форму интервјуа</a:t>
            </a:r>
          </a:p>
          <a:p>
            <a:r>
              <a:rPr lang="sr-Cyrl-RS" dirty="0" smtClean="0"/>
              <a:t>Добри новинари се озбиљно припремају за разговор</a:t>
            </a:r>
          </a:p>
          <a:p>
            <a:pPr algn="just"/>
            <a:r>
              <a:rPr lang="sr-Cyrl-RS" dirty="0" smtClean="0"/>
              <a:t>Беседник мора повести рачуна о селекцији најважнијих чињеница које ће изговорити</a:t>
            </a:r>
          </a:p>
          <a:p>
            <a:pPr algn="just"/>
            <a:r>
              <a:rPr lang="sr-Cyrl-RS" dirty="0" smtClean="0"/>
              <a:t>То не сме да препусти новинару</a:t>
            </a:r>
          </a:p>
          <a:p>
            <a:pPr algn="just"/>
            <a:r>
              <a:rPr lang="sr-Cyrl-RS" dirty="0" smtClean="0"/>
              <a:t>Деликатнији је интервју који се даје телефоном</a:t>
            </a:r>
          </a:p>
          <a:p>
            <a:pPr algn="just"/>
            <a:r>
              <a:rPr lang="sr-Cyrl-RS" dirty="0" smtClean="0"/>
              <a:t>Врло је корисно да говорник на крају разговора понуди резиме свог говора и неке нарочито важне документе које би требало прецизно цитирати</a:t>
            </a:r>
          </a:p>
          <a:p>
            <a:pPr algn="just"/>
            <a:r>
              <a:rPr lang="sr-Cyrl-RS" dirty="0" smtClean="0"/>
              <a:t>Треба се држати општег реторичког упутства: што краће и што јасније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197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ПРИЛИКА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Различите прилике изискују одговарајућу припрему, одевање и начин говора</a:t>
            </a:r>
          </a:p>
          <a:p>
            <a:r>
              <a:rPr lang="sr-Cyrl-RS" dirty="0" smtClean="0"/>
              <a:t>Другачије се обраћа адвокат суду</a:t>
            </a:r>
          </a:p>
          <a:p>
            <a:r>
              <a:rPr lang="sr-Cyrl-RS" dirty="0" smtClean="0"/>
              <a:t>Другачије се обраћа војсковођа војницима пред одлазак у борбу</a:t>
            </a:r>
          </a:p>
          <a:p>
            <a:r>
              <a:rPr lang="sr-Cyrl-RS" dirty="0" smtClean="0"/>
              <a:t>Другачије се обраћа политичар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855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ГОВОР ЗА РАДИО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Две најзначајније опасности за ову врсту говора су: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Недостатак визуелног контакта са слушаоцима </a:t>
            </a:r>
            <a:r>
              <a:rPr lang="sr-Cyrl-RS" dirty="0" smtClean="0"/>
              <a:t>који елиминише најважније беседничко оруђе – говор тела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</a:rPr>
              <a:t>Мора бити знатно концентрисанији на оно што говори </a:t>
            </a:r>
            <a:r>
              <a:rPr lang="sr-Cyrl-RS" dirty="0" smtClean="0"/>
              <a:t>– сваки лапсус се на радију уочава много лакше него на телевизији</a:t>
            </a:r>
          </a:p>
          <a:p>
            <a:pPr algn="just"/>
            <a:r>
              <a:rPr lang="sr-Cyrl-RS" dirty="0" smtClean="0"/>
              <a:t>Говорник најпре мора да установи колико ће времена имати</a:t>
            </a:r>
          </a:p>
          <a:p>
            <a:pPr algn="just"/>
            <a:r>
              <a:rPr lang="sr-Cyrl-RS" dirty="0" smtClean="0"/>
              <a:t>Да ли ће бити других саговорника</a:t>
            </a:r>
          </a:p>
          <a:p>
            <a:pPr algn="just"/>
            <a:r>
              <a:rPr lang="sr-Cyrl-RS" dirty="0" smtClean="0"/>
              <a:t>Какав је карактер емисије</a:t>
            </a:r>
          </a:p>
          <a:p>
            <a:pPr algn="just"/>
            <a:r>
              <a:rPr lang="sr-Cyrl-RS" dirty="0" smtClean="0"/>
              <a:t>Којој циљној групи слушалаца је упућен</a:t>
            </a:r>
          </a:p>
          <a:p>
            <a:pPr algn="just"/>
            <a:r>
              <a:rPr lang="sr-Cyrl-RS" dirty="0" smtClean="0"/>
              <a:t>У које време ће бити емитован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0799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НАСТУП НА ТЕЛЕВИЗИЈИ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Трема која је саставни део сваког говорног наступа појачава се на телевизији</a:t>
            </a:r>
          </a:p>
          <a:p>
            <a:pPr algn="just"/>
            <a:r>
              <a:rPr lang="sr-Cyrl-RS" dirty="0" smtClean="0"/>
              <a:t>Треба се придржавати свих упутстава за сузбијања треме</a:t>
            </a:r>
          </a:p>
          <a:p>
            <a:pPr algn="just"/>
            <a:r>
              <a:rPr lang="sr-Cyrl-RS" dirty="0" smtClean="0"/>
              <a:t>Корисно је понети у студио припремљен текст са подацима о себи који треба да буду саопштени публици</a:t>
            </a:r>
          </a:p>
          <a:p>
            <a:pPr algn="just"/>
            <a:r>
              <a:rPr lang="sr-Cyrl-RS" dirty="0" smtClean="0"/>
              <a:t>Претходно треба погледати емисију у којој ће говорник наступати</a:t>
            </a:r>
          </a:p>
          <a:p>
            <a:pPr algn="just"/>
            <a:r>
              <a:rPr lang="sr-Cyrl-RS" dirty="0" smtClean="0"/>
              <a:t>Најважнији савет: будите своји, онакви какви сте </a:t>
            </a:r>
          </a:p>
          <a:p>
            <a:pPr algn="just"/>
            <a:r>
              <a:rPr lang="sr-Cyrl-RS" dirty="0" smtClean="0"/>
              <a:t>Постоји разлика између наступа у емисији „уживо“ и снимљених телевизијских интервјуа</a:t>
            </a:r>
          </a:p>
          <a:p>
            <a:pPr algn="just"/>
            <a:r>
              <a:rPr lang="sr-Cyrl-RS" dirty="0" smtClean="0"/>
              <a:t>Облачење је важан део наступа на телевизији</a:t>
            </a:r>
          </a:p>
          <a:p>
            <a:pPr algn="just"/>
            <a:r>
              <a:rPr lang="sr-Cyrl-RS" dirty="0" smtClean="0"/>
              <a:t>Где гледати? Не </a:t>
            </a:r>
            <a:r>
              <a:rPr lang="sr-Cyrl-RS" smtClean="0"/>
              <a:t>у камеру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4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СЛУШАОЦИ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Слушаоци представљају аудиторијум у ужем смислу</a:t>
            </a:r>
          </a:p>
          <a:p>
            <a:r>
              <a:rPr lang="sr-Cyrl-RS" dirty="0" smtClean="0"/>
              <a:t>Слушаоци су најважнији елемент о коме говорник мора да води рачуна и то и приликом припремања (састављања) беседе, као и приликом саопштавања беседе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865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СЛУШАОЦИ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solidFill>
                  <a:schemeClr val="tx2"/>
                </a:solidFill>
              </a:rPr>
              <a:t>О чему се мора водити рачуна:</a:t>
            </a:r>
          </a:p>
          <a:p>
            <a:r>
              <a:rPr lang="sr-Cyrl-RS" dirty="0" smtClean="0"/>
              <a:t>Величина скупа</a:t>
            </a:r>
          </a:p>
          <a:p>
            <a:r>
              <a:rPr lang="sr-Cyrl-RS" dirty="0" smtClean="0"/>
              <a:t>Састав скупа</a:t>
            </a:r>
          </a:p>
          <a:p>
            <a:r>
              <a:rPr lang="sr-Cyrl-RS" dirty="0" smtClean="0"/>
              <a:t>Расположење скупа</a:t>
            </a:r>
          </a:p>
          <a:p>
            <a:r>
              <a:rPr lang="sr-Cyrl-RS" dirty="0" smtClean="0">
                <a:solidFill>
                  <a:schemeClr val="tx2"/>
                </a:solidFill>
              </a:rPr>
              <a:t>Разлике које постоје:</a:t>
            </a:r>
          </a:p>
          <a:p>
            <a:r>
              <a:rPr lang="sr-Cyrl-RS" dirty="0" smtClean="0"/>
              <a:t>С обзиром на пол</a:t>
            </a:r>
          </a:p>
          <a:p>
            <a:r>
              <a:rPr lang="sr-Cyrl-RS" dirty="0" smtClean="0"/>
              <a:t>С обзиром на степен образовања</a:t>
            </a:r>
          </a:p>
          <a:p>
            <a:r>
              <a:rPr lang="sr-Cyrl-RS" dirty="0" smtClean="0"/>
              <a:t>С обзиром на социјални статус</a:t>
            </a:r>
          </a:p>
          <a:p>
            <a:r>
              <a:rPr lang="sr-Cyrl-RS" dirty="0" smtClean="0"/>
              <a:t>С обзиром на национални састав</a:t>
            </a:r>
          </a:p>
          <a:p>
            <a:endParaRPr lang="sr-Cyrl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30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СЛУШАОЦИ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</a:rPr>
              <a:t>Став слушалаца према говорнику (њихово расположење) може бити:</a:t>
            </a:r>
          </a:p>
          <a:p>
            <a:r>
              <a:rPr lang="sr-Cyrl-RS" dirty="0" smtClean="0"/>
              <a:t>Пријатељско</a:t>
            </a:r>
          </a:p>
          <a:p>
            <a:r>
              <a:rPr lang="sr-Cyrl-RS" dirty="0" smtClean="0"/>
              <a:t>Равнодушно</a:t>
            </a:r>
          </a:p>
          <a:p>
            <a:r>
              <a:rPr lang="sr-Cyrl-RS" dirty="0" smtClean="0"/>
              <a:t>Непријатељско</a:t>
            </a:r>
          </a:p>
          <a:p>
            <a:endParaRPr lang="sr-Cyrl-RS" dirty="0" smtClean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700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СЛУШАОЦИ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Публика на различите начине изражава своје одобравање или негодовање, а свакако је најзначајнији</a:t>
            </a:r>
            <a:r>
              <a:rPr lang="sr-Cyrl-RS" b="1" i="1" dirty="0" smtClean="0"/>
              <a:t> АПЛАУЗ</a:t>
            </a:r>
          </a:p>
          <a:p>
            <a:r>
              <a:rPr lang="sr-Cyrl-RS" dirty="0" smtClean="0"/>
              <a:t>Ипак аплауз не мора увек значити одобравање (ако публика аплаудира усред монотоног говора то је знак да говор треба завршити)</a:t>
            </a:r>
          </a:p>
          <a:p>
            <a:r>
              <a:rPr lang="sr-Cyrl-RS" dirty="0" smtClean="0"/>
              <a:t>Има и примера изнуђивања аплауза („А сада молим један аплауз за нашег говорника.“)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918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СЛУШАОЦИ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i="1" dirty="0" smtClean="0"/>
              <a:t>НОВИ АУДИТОРИЈУМ</a:t>
            </a:r>
            <a:endParaRPr lang="sr-Cyrl-RS" dirty="0" smtClean="0"/>
          </a:p>
          <a:p>
            <a:r>
              <a:rPr lang="sr-Cyrl-RS" dirty="0" smtClean="0"/>
              <a:t>Класична слика говорника који говори окупљеној маси није ишчезла</a:t>
            </a:r>
          </a:p>
          <a:p>
            <a:r>
              <a:rPr lang="sr-Cyrl-RS" dirty="0" smtClean="0"/>
              <a:t>Нова цивилизација је створила и нове облике комуникације са новим правилима</a:t>
            </a:r>
          </a:p>
          <a:p>
            <a:r>
              <a:rPr lang="sr-Cyrl-RS" dirty="0" smtClean="0"/>
              <a:t>Нова правила резултат су нових медија (штампе, радија и телевизије)</a:t>
            </a:r>
          </a:p>
          <a:p>
            <a:r>
              <a:rPr lang="sr-Cyrl-RS" dirty="0" smtClean="0"/>
              <a:t>Све то је последица данашње најважније карактеристике друштва - глобализације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735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2892</Words>
  <Application>Microsoft Office PowerPoint</Application>
  <PresentationFormat>Widescreen</PresentationFormat>
  <Paragraphs>272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Arial</vt:lpstr>
      <vt:lpstr>Calibri</vt:lpstr>
      <vt:lpstr>Calibri Light</vt:lpstr>
      <vt:lpstr>Office Theme</vt:lpstr>
      <vt:lpstr>ПРИМЕЊЕНА РЕТОРИКА-ЈАВНИ НАСТУП</vt:lpstr>
      <vt:lpstr>АУДИТОРИЈУМ</vt:lpstr>
      <vt:lpstr>МЕСТО</vt:lpstr>
      <vt:lpstr>ПРИЛИКА</vt:lpstr>
      <vt:lpstr>СЛУШАОЦИ</vt:lpstr>
      <vt:lpstr>СЛУШАОЦИ</vt:lpstr>
      <vt:lpstr>СЛУШАОЦИ</vt:lpstr>
      <vt:lpstr>СЛУШАОЦИ</vt:lpstr>
      <vt:lpstr>СЛУШАОЦИ</vt:lpstr>
      <vt:lpstr>СЛУШАОЦИ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ПОЛИТИЧКО БЕСЕДНИШТВО</vt:lpstr>
      <vt:lpstr>ПРИГОДНО (ЕПИДЕИКТИЧКО) БЕСЕДНИШТВО</vt:lpstr>
      <vt:lpstr>ПРИГОДНО (ЕПИДЕИКТИЧКО) БЕСЕДНИШТВО</vt:lpstr>
      <vt:lpstr>ПРИГОДНО (ЕПИДЕИКТИЧКО) БЕСЕДНИШТВО</vt:lpstr>
      <vt:lpstr>ПРИГОДНО (ЕПИДЕИКТИЧКО) БЕСЕДНИШТВО</vt:lpstr>
      <vt:lpstr>ПРИГОДНО (ЕПИДЕИКТИЧКО) БЕСЕДНИШТВО</vt:lpstr>
      <vt:lpstr>ДЕБАТА</vt:lpstr>
      <vt:lpstr>ДЕБАТА</vt:lpstr>
      <vt:lpstr>ДЕБАТА</vt:lpstr>
      <vt:lpstr>ДЕБАТА</vt:lpstr>
      <vt:lpstr>ДЕБАТА</vt:lpstr>
      <vt:lpstr>ДЕБАТА</vt:lpstr>
      <vt:lpstr>ДЕБАТА</vt:lpstr>
      <vt:lpstr>ГОВОР ЗА МЕДИЈЕ</vt:lpstr>
      <vt:lpstr>ГОВОР ЗА МЕДИЈЕ</vt:lpstr>
      <vt:lpstr>ИНТЕРВЈУ ПИСАНИМ МЕДИЈИМА</vt:lpstr>
      <vt:lpstr>ГОВОР ЗА РАДИО</vt:lpstr>
      <vt:lpstr>НАСТУП НА ТЕЛЕВИЗИЈИ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49</cp:revision>
  <dcterms:created xsi:type="dcterms:W3CDTF">2020-03-24T12:29:44Z</dcterms:created>
  <dcterms:modified xsi:type="dcterms:W3CDTF">2020-03-25T23:15:13Z</dcterms:modified>
</cp:coreProperties>
</file>