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D2045D2-2DBC-4C9B-918F-4BDC30F7316E}"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A20DBC-059F-426C-B7FF-81165A719EC4}" type="slidenum">
              <a:rPr lang="en-US" smtClean="0"/>
              <a:t>‹#›</a:t>
            </a:fld>
            <a:endParaRPr lang="en-US"/>
          </a:p>
        </p:txBody>
      </p:sp>
    </p:spTree>
    <p:extLst>
      <p:ext uri="{BB962C8B-B14F-4D97-AF65-F5344CB8AC3E}">
        <p14:creationId xmlns:p14="http://schemas.microsoft.com/office/powerpoint/2010/main" val="2640666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2045D2-2DBC-4C9B-918F-4BDC30F7316E}"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A20DBC-059F-426C-B7FF-81165A719EC4}" type="slidenum">
              <a:rPr lang="en-US" smtClean="0"/>
              <a:t>‹#›</a:t>
            </a:fld>
            <a:endParaRPr lang="en-US"/>
          </a:p>
        </p:txBody>
      </p:sp>
    </p:spTree>
    <p:extLst>
      <p:ext uri="{BB962C8B-B14F-4D97-AF65-F5344CB8AC3E}">
        <p14:creationId xmlns:p14="http://schemas.microsoft.com/office/powerpoint/2010/main" val="1790732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2045D2-2DBC-4C9B-918F-4BDC30F7316E}"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A20DBC-059F-426C-B7FF-81165A719EC4}" type="slidenum">
              <a:rPr lang="en-US" smtClean="0"/>
              <a:t>‹#›</a:t>
            </a:fld>
            <a:endParaRPr lang="en-US"/>
          </a:p>
        </p:txBody>
      </p:sp>
    </p:spTree>
    <p:extLst>
      <p:ext uri="{BB962C8B-B14F-4D97-AF65-F5344CB8AC3E}">
        <p14:creationId xmlns:p14="http://schemas.microsoft.com/office/powerpoint/2010/main" val="3571571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2045D2-2DBC-4C9B-918F-4BDC30F7316E}"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A20DBC-059F-426C-B7FF-81165A719EC4}" type="slidenum">
              <a:rPr lang="en-US" smtClean="0"/>
              <a:t>‹#›</a:t>
            </a:fld>
            <a:endParaRPr lang="en-US"/>
          </a:p>
        </p:txBody>
      </p:sp>
    </p:spTree>
    <p:extLst>
      <p:ext uri="{BB962C8B-B14F-4D97-AF65-F5344CB8AC3E}">
        <p14:creationId xmlns:p14="http://schemas.microsoft.com/office/powerpoint/2010/main" val="2991635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2045D2-2DBC-4C9B-918F-4BDC30F7316E}" type="datetimeFigureOut">
              <a:rPr lang="en-US" smtClean="0"/>
              <a:t>3/31/2020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A20DBC-059F-426C-B7FF-81165A719EC4}" type="slidenum">
              <a:rPr lang="en-US" smtClean="0"/>
              <a:t>‹#›</a:t>
            </a:fld>
            <a:endParaRPr lang="en-US"/>
          </a:p>
        </p:txBody>
      </p:sp>
    </p:spTree>
    <p:extLst>
      <p:ext uri="{BB962C8B-B14F-4D97-AF65-F5344CB8AC3E}">
        <p14:creationId xmlns:p14="http://schemas.microsoft.com/office/powerpoint/2010/main" val="1409818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D2045D2-2DBC-4C9B-918F-4BDC30F7316E}" type="datetimeFigureOut">
              <a:rPr lang="en-US" smtClean="0"/>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A20DBC-059F-426C-B7FF-81165A719EC4}" type="slidenum">
              <a:rPr lang="en-US" smtClean="0"/>
              <a:t>‹#›</a:t>
            </a:fld>
            <a:endParaRPr lang="en-US"/>
          </a:p>
        </p:txBody>
      </p:sp>
    </p:spTree>
    <p:extLst>
      <p:ext uri="{BB962C8B-B14F-4D97-AF65-F5344CB8AC3E}">
        <p14:creationId xmlns:p14="http://schemas.microsoft.com/office/powerpoint/2010/main" val="3595198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2045D2-2DBC-4C9B-918F-4BDC30F7316E}" type="datetimeFigureOut">
              <a:rPr lang="en-US" smtClean="0"/>
              <a:t>3/31/2020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A20DBC-059F-426C-B7FF-81165A719EC4}" type="slidenum">
              <a:rPr lang="en-US" smtClean="0"/>
              <a:t>‹#›</a:t>
            </a:fld>
            <a:endParaRPr lang="en-US"/>
          </a:p>
        </p:txBody>
      </p:sp>
    </p:spTree>
    <p:extLst>
      <p:ext uri="{BB962C8B-B14F-4D97-AF65-F5344CB8AC3E}">
        <p14:creationId xmlns:p14="http://schemas.microsoft.com/office/powerpoint/2010/main" val="1913337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2045D2-2DBC-4C9B-918F-4BDC30F7316E}" type="datetimeFigureOut">
              <a:rPr lang="en-US" smtClean="0"/>
              <a:t>3/31/2020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A20DBC-059F-426C-B7FF-81165A719EC4}" type="slidenum">
              <a:rPr lang="en-US" smtClean="0"/>
              <a:t>‹#›</a:t>
            </a:fld>
            <a:endParaRPr lang="en-US"/>
          </a:p>
        </p:txBody>
      </p:sp>
    </p:spTree>
    <p:extLst>
      <p:ext uri="{BB962C8B-B14F-4D97-AF65-F5344CB8AC3E}">
        <p14:creationId xmlns:p14="http://schemas.microsoft.com/office/powerpoint/2010/main" val="1617292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2045D2-2DBC-4C9B-918F-4BDC30F7316E}" type="datetimeFigureOut">
              <a:rPr lang="en-US" smtClean="0"/>
              <a:t>3/31/2020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A20DBC-059F-426C-B7FF-81165A719EC4}" type="slidenum">
              <a:rPr lang="en-US" smtClean="0"/>
              <a:t>‹#›</a:t>
            </a:fld>
            <a:endParaRPr lang="en-US"/>
          </a:p>
        </p:txBody>
      </p:sp>
    </p:spTree>
    <p:extLst>
      <p:ext uri="{BB962C8B-B14F-4D97-AF65-F5344CB8AC3E}">
        <p14:creationId xmlns:p14="http://schemas.microsoft.com/office/powerpoint/2010/main" val="2552105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2045D2-2DBC-4C9B-918F-4BDC30F7316E}" type="datetimeFigureOut">
              <a:rPr lang="en-US" smtClean="0"/>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A20DBC-059F-426C-B7FF-81165A719EC4}" type="slidenum">
              <a:rPr lang="en-US" smtClean="0"/>
              <a:t>‹#›</a:t>
            </a:fld>
            <a:endParaRPr lang="en-US"/>
          </a:p>
        </p:txBody>
      </p:sp>
    </p:spTree>
    <p:extLst>
      <p:ext uri="{BB962C8B-B14F-4D97-AF65-F5344CB8AC3E}">
        <p14:creationId xmlns:p14="http://schemas.microsoft.com/office/powerpoint/2010/main" val="4203157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2045D2-2DBC-4C9B-918F-4BDC30F7316E}" type="datetimeFigureOut">
              <a:rPr lang="en-US" smtClean="0"/>
              <a:t>3/31/2020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A20DBC-059F-426C-B7FF-81165A719EC4}" type="slidenum">
              <a:rPr lang="en-US" smtClean="0"/>
              <a:t>‹#›</a:t>
            </a:fld>
            <a:endParaRPr lang="en-US"/>
          </a:p>
        </p:txBody>
      </p:sp>
    </p:spTree>
    <p:extLst>
      <p:ext uri="{BB962C8B-B14F-4D97-AF65-F5344CB8AC3E}">
        <p14:creationId xmlns:p14="http://schemas.microsoft.com/office/powerpoint/2010/main" val="742310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2045D2-2DBC-4C9B-918F-4BDC30F7316E}" type="datetimeFigureOut">
              <a:rPr lang="en-US" smtClean="0"/>
              <a:t>3/31/2020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A20DBC-059F-426C-B7FF-81165A719EC4}" type="slidenum">
              <a:rPr lang="en-US" smtClean="0"/>
              <a:t>‹#›</a:t>
            </a:fld>
            <a:endParaRPr lang="en-US"/>
          </a:p>
        </p:txBody>
      </p:sp>
    </p:spTree>
    <p:extLst>
      <p:ext uri="{BB962C8B-B14F-4D97-AF65-F5344CB8AC3E}">
        <p14:creationId xmlns:p14="http://schemas.microsoft.com/office/powerpoint/2010/main" val="634954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Cyrl-RS" dirty="0" smtClean="0"/>
              <a:t>СУДСКО (ФОРЕНЗИЧНО) БЕСЕДНИШТВО</a:t>
            </a:r>
            <a:endParaRPr lang="en-US" dirty="0"/>
          </a:p>
        </p:txBody>
      </p:sp>
      <p:sp>
        <p:nvSpPr>
          <p:cNvPr id="3" name="Subtitle 2"/>
          <p:cNvSpPr>
            <a:spLocks noGrp="1"/>
          </p:cNvSpPr>
          <p:nvPr>
            <p:ph type="subTitle" idx="1"/>
          </p:nvPr>
        </p:nvSpPr>
        <p:spPr/>
        <p:txBody>
          <a:bodyPr/>
          <a:lstStyle/>
          <a:p>
            <a:r>
              <a:rPr lang="sr-Cyrl-RS" dirty="0" smtClean="0"/>
              <a:t>ПОЈАМ И ИСТОРИЈСКИ РАЗВОЈ СУДСКОГ (ФОРЕНЗИЧНОГ) БЕСЕДНИШТВА</a:t>
            </a:r>
            <a:endParaRPr lang="en-US" dirty="0"/>
          </a:p>
        </p:txBody>
      </p:sp>
    </p:spTree>
    <p:extLst>
      <p:ext uri="{BB962C8B-B14F-4D97-AF65-F5344CB8AC3E}">
        <p14:creationId xmlns:p14="http://schemas.microsoft.com/office/powerpoint/2010/main" val="3781230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УГЛЕД АДВОКАТА И АДВОКАТСКА ЕТИКА</a:t>
            </a:r>
            <a:endParaRPr lang="en-US" dirty="0"/>
          </a:p>
        </p:txBody>
      </p:sp>
      <p:sp>
        <p:nvSpPr>
          <p:cNvPr id="3" name="Content Placeholder 2"/>
          <p:cNvSpPr>
            <a:spLocks noGrp="1"/>
          </p:cNvSpPr>
          <p:nvPr>
            <p:ph idx="1"/>
          </p:nvPr>
        </p:nvSpPr>
        <p:spPr/>
        <p:txBody>
          <a:bodyPr>
            <a:normAutofit fontScale="92500" lnSpcReduction="20000"/>
          </a:bodyPr>
          <a:lstStyle/>
          <a:p>
            <a:r>
              <a:rPr lang="sr-Cyrl-RS" dirty="0" smtClean="0"/>
              <a:t>Цицерон је писао: „Говорништво у парницама је величанствено; захтева највише талента и труда.“</a:t>
            </a:r>
          </a:p>
          <a:p>
            <a:r>
              <a:rPr lang="sr-Cyrl-RS" dirty="0" smtClean="0"/>
              <a:t>Судско беседништво је један од највећих изазова </a:t>
            </a:r>
            <a:r>
              <a:rPr lang="sr-Cyrl-RS" dirty="0" err="1" smtClean="0"/>
              <a:t>лепоречја</a:t>
            </a:r>
            <a:r>
              <a:rPr lang="sr-Cyrl-RS" dirty="0" smtClean="0"/>
              <a:t> и у свакој збирци чувених говора велики део чине они које су адвокати изговорили пред судијом или поротом</a:t>
            </a:r>
          </a:p>
          <a:p>
            <a:r>
              <a:rPr lang="sr-Cyrl-RS" dirty="0" smtClean="0"/>
              <a:t>Један од најстаријих докумената египатске историје је опис судског поступка</a:t>
            </a:r>
          </a:p>
          <a:p>
            <a:r>
              <a:rPr lang="sr-Cyrl-RS" dirty="0" smtClean="0"/>
              <a:t>Велика већина </a:t>
            </a:r>
            <a:r>
              <a:rPr lang="sr-Cyrl-RS" dirty="0" err="1" smtClean="0"/>
              <a:t>Демостенових</a:t>
            </a:r>
            <a:r>
              <a:rPr lang="sr-Cyrl-RS" dirty="0" smtClean="0"/>
              <a:t> и Цицеронових говора су по својој природи </a:t>
            </a:r>
            <a:r>
              <a:rPr lang="sr-Cyrl-RS" dirty="0" err="1" smtClean="0"/>
              <a:t>форензични</a:t>
            </a:r>
            <a:endParaRPr lang="sr-Cyrl-RS" dirty="0" smtClean="0"/>
          </a:p>
          <a:p>
            <a:r>
              <a:rPr lang="sr-Cyrl-RS" dirty="0" smtClean="0"/>
              <a:t>Достојевски </a:t>
            </a:r>
            <a:r>
              <a:rPr lang="sr-Cyrl-RS" dirty="0" err="1" smtClean="0"/>
              <a:t>каже:“Морално</a:t>
            </a:r>
            <a:r>
              <a:rPr lang="sr-Cyrl-RS" dirty="0" smtClean="0"/>
              <a:t> је и у највишој мери узвишено кад адвокат улаже напор и свој таленат у заштиту несрећника, то је прави пријатељ човечанства.“</a:t>
            </a:r>
            <a:endParaRPr lang="en-US" dirty="0"/>
          </a:p>
        </p:txBody>
      </p:sp>
    </p:spTree>
    <p:extLst>
      <p:ext uri="{BB962C8B-B14F-4D97-AF65-F5344CB8AC3E}">
        <p14:creationId xmlns:p14="http://schemas.microsoft.com/office/powerpoint/2010/main" val="1167305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УГЛЕД АДВОКАТА И АДВОКАТСКА ЕТИКА</a:t>
            </a:r>
            <a:endParaRPr lang="en-US" dirty="0"/>
          </a:p>
        </p:txBody>
      </p:sp>
      <p:sp>
        <p:nvSpPr>
          <p:cNvPr id="3" name="Content Placeholder 2"/>
          <p:cNvSpPr>
            <a:spLocks noGrp="1"/>
          </p:cNvSpPr>
          <p:nvPr>
            <p:ph idx="1"/>
          </p:nvPr>
        </p:nvSpPr>
        <p:spPr/>
        <p:txBody>
          <a:bodyPr>
            <a:normAutofit fontScale="85000" lnSpcReduction="20000"/>
          </a:bodyPr>
          <a:lstStyle/>
          <a:p>
            <a:pPr algn="just"/>
            <a:r>
              <a:rPr lang="sr-Cyrl-RS" dirty="0" smtClean="0"/>
              <a:t>Адвокат Вељко Губерина је бранио око 700 окривљених за убиство, од којих су 43 добили на првостепеном суђењу смртну казну</a:t>
            </a:r>
          </a:p>
          <a:p>
            <a:pPr algn="just"/>
            <a:r>
              <a:rPr lang="sr-Cyrl-RS" dirty="0" smtClean="0"/>
              <a:t>Успео је да у 34 случаја спасе живот својим клијентима</a:t>
            </a:r>
          </a:p>
          <a:p>
            <a:pPr algn="just"/>
            <a:r>
              <a:rPr lang="sr-Cyrl-RS" dirty="0" smtClean="0"/>
              <a:t>У многим земљама адвокати су добили заслужену славу и ушли у круг најумнијих људи свог народа:</a:t>
            </a:r>
          </a:p>
          <a:p>
            <a:pPr algn="just"/>
            <a:r>
              <a:rPr lang="sr-Cyrl-RS" dirty="0" smtClean="0"/>
              <a:t>У Француској Жил </a:t>
            </a:r>
            <a:r>
              <a:rPr lang="sr-Cyrl-RS" dirty="0" err="1" smtClean="0"/>
              <a:t>Фавр</a:t>
            </a:r>
            <a:r>
              <a:rPr lang="sr-Cyrl-RS" dirty="0" smtClean="0"/>
              <a:t>, </a:t>
            </a:r>
            <a:r>
              <a:rPr lang="sr-Cyrl-RS" dirty="0" err="1" smtClean="0"/>
              <a:t>Ђафери</a:t>
            </a:r>
            <a:r>
              <a:rPr lang="sr-Cyrl-RS" dirty="0" smtClean="0"/>
              <a:t> и </a:t>
            </a:r>
            <a:r>
              <a:rPr lang="sr-Cyrl-RS" dirty="0" err="1" smtClean="0"/>
              <a:t>Флорио</a:t>
            </a:r>
            <a:endParaRPr lang="sr-Cyrl-RS" dirty="0" smtClean="0"/>
          </a:p>
          <a:p>
            <a:pPr algn="just"/>
            <a:r>
              <a:rPr lang="sr-Cyrl-RS" dirty="0" smtClean="0"/>
              <a:t>У САД-</a:t>
            </a:r>
            <a:r>
              <a:rPr lang="sr-Cyrl-RS" dirty="0" err="1" smtClean="0"/>
              <a:t>еу</a:t>
            </a:r>
            <a:r>
              <a:rPr lang="sr-Cyrl-RS" dirty="0" smtClean="0"/>
              <a:t> </a:t>
            </a:r>
            <a:r>
              <a:rPr lang="sr-Cyrl-RS" dirty="0" err="1" smtClean="0"/>
              <a:t>Бејли</a:t>
            </a:r>
            <a:endParaRPr lang="sr-Cyrl-RS" dirty="0" smtClean="0"/>
          </a:p>
          <a:p>
            <a:pPr algn="just"/>
            <a:r>
              <a:rPr lang="sr-Cyrl-RS" dirty="0" smtClean="0"/>
              <a:t>У Италији Енрико Фери и </a:t>
            </a:r>
            <a:r>
              <a:rPr lang="sr-Cyrl-RS" dirty="0" err="1" smtClean="0"/>
              <a:t>Карналути</a:t>
            </a:r>
            <a:endParaRPr lang="sr-Cyrl-RS" dirty="0" smtClean="0"/>
          </a:p>
          <a:p>
            <a:pPr algn="just"/>
            <a:r>
              <a:rPr lang="sr-Cyrl-RS" dirty="0" smtClean="0"/>
              <a:t>У Швајцарској Адријен </a:t>
            </a:r>
            <a:r>
              <a:rPr lang="sr-Cyrl-RS" dirty="0" err="1" smtClean="0"/>
              <a:t>Лашнал</a:t>
            </a:r>
            <a:endParaRPr lang="sr-Cyrl-RS" dirty="0" smtClean="0"/>
          </a:p>
          <a:p>
            <a:pPr algn="just"/>
            <a:r>
              <a:rPr lang="sr-Cyrl-RS" dirty="0" smtClean="0"/>
              <a:t>Поред Губерине значајна имена су и Фила </a:t>
            </a:r>
            <a:r>
              <a:rPr lang="sr-Cyrl-RS" dirty="0" err="1" smtClean="0"/>
              <a:t>Филота</a:t>
            </a:r>
            <a:r>
              <a:rPr lang="sr-Cyrl-RS" dirty="0" smtClean="0"/>
              <a:t>, Никола Ђоновић и Драгић Јоксимовић (бранили су Дражу Михајловића), Слободан Суботић и Вељко Ковачевић (бранили су Ђиласа), Витомир Кнежевић који је бранио Михаила Ђурића</a:t>
            </a:r>
            <a:endParaRPr lang="en-US" dirty="0"/>
          </a:p>
        </p:txBody>
      </p:sp>
    </p:spTree>
    <p:extLst>
      <p:ext uri="{BB962C8B-B14F-4D97-AF65-F5344CB8AC3E}">
        <p14:creationId xmlns:p14="http://schemas.microsoft.com/office/powerpoint/2010/main" val="1480183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УГЛЕД АДВОКАТА И АДВОКАТСКА ЕТИКА</a:t>
            </a:r>
            <a:r>
              <a:rPr lang="sr-Cyrl-RS" dirty="0"/>
              <a:t/>
            </a:r>
            <a:br>
              <a:rPr lang="sr-Cyrl-RS" dirty="0"/>
            </a:br>
            <a:r>
              <a:rPr lang="sr-Cyrl-RS" dirty="0" smtClean="0"/>
              <a:t>ПРИПРЕМА</a:t>
            </a:r>
            <a:endParaRPr lang="en-US" dirty="0"/>
          </a:p>
        </p:txBody>
      </p:sp>
      <p:sp>
        <p:nvSpPr>
          <p:cNvPr id="3" name="Content Placeholder 2"/>
          <p:cNvSpPr>
            <a:spLocks noGrp="1"/>
          </p:cNvSpPr>
          <p:nvPr>
            <p:ph idx="1"/>
          </p:nvPr>
        </p:nvSpPr>
        <p:spPr/>
        <p:txBody>
          <a:bodyPr>
            <a:normAutofit fontScale="92500" lnSpcReduction="10000"/>
          </a:bodyPr>
          <a:lstStyle/>
          <a:p>
            <a:pPr algn="just"/>
            <a:r>
              <a:rPr lang="sr-Cyrl-RS" dirty="0" smtClean="0"/>
              <a:t>За добро вођење парнице, чак и за импровизовани говор, потребне су темељне припреме</a:t>
            </a:r>
          </a:p>
          <a:p>
            <a:pPr algn="just"/>
            <a:r>
              <a:rPr lang="sr-Cyrl-RS" dirty="0" smtClean="0"/>
              <a:t>Адвокат мора да предвиди и припреми случај</a:t>
            </a:r>
          </a:p>
          <a:p>
            <a:pPr algn="just"/>
            <a:r>
              <a:rPr lang="sr-Cyrl-RS" dirty="0" smtClean="0"/>
              <a:t>То обухвата: </a:t>
            </a:r>
            <a:r>
              <a:rPr lang="sr-Cyrl-RS" dirty="0" smtClean="0">
                <a:solidFill>
                  <a:schemeClr val="accent2"/>
                </a:solidFill>
              </a:rPr>
              <a:t>проучавање чињеница, законских прописа, ранијих пресуда, личности клијента, сакупљање доказа, рад са сведоцима и писање тужбе, као и поднесака</a:t>
            </a:r>
          </a:p>
          <a:p>
            <a:pPr algn="just"/>
            <a:r>
              <a:rPr lang="sr-Cyrl-RS" dirty="0" smtClean="0"/>
              <a:t>Адвокат треба да размишља о могућим аргументима супротне стране, као и да припреми одговор на њих</a:t>
            </a:r>
          </a:p>
          <a:p>
            <a:pPr algn="just"/>
            <a:r>
              <a:rPr lang="sr-Cyrl-RS" dirty="0" smtClean="0"/>
              <a:t>На адвокату је одлука којом линијом ће ићи, шта жели да докаже</a:t>
            </a:r>
          </a:p>
          <a:p>
            <a:pPr algn="just"/>
            <a:r>
              <a:rPr lang="sr-Cyrl-RS" dirty="0" smtClean="0"/>
              <a:t>У припреми адвокат најпре мора да обрати пажњу на чињенице, на право и на неке друге околности </a:t>
            </a:r>
            <a:endParaRPr lang="en-US" dirty="0"/>
          </a:p>
        </p:txBody>
      </p:sp>
    </p:spTree>
    <p:extLst>
      <p:ext uri="{BB962C8B-B14F-4D97-AF65-F5344CB8AC3E}">
        <p14:creationId xmlns:p14="http://schemas.microsoft.com/office/powerpoint/2010/main" val="2443629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УГЛЕД АДВОКАТА И АДВОКАТСКА ЕТИКА</a:t>
            </a:r>
            <a:br>
              <a:rPr lang="sr-Cyrl-RS" dirty="0" smtClean="0"/>
            </a:br>
            <a:r>
              <a:rPr lang="sr-Cyrl-RS" dirty="0" smtClean="0"/>
              <a:t>ПРИПРЕМА</a:t>
            </a:r>
            <a:endParaRPr lang="en-US" dirty="0"/>
          </a:p>
        </p:txBody>
      </p:sp>
      <p:sp>
        <p:nvSpPr>
          <p:cNvPr id="3" name="Content Placeholder 2"/>
          <p:cNvSpPr>
            <a:spLocks noGrp="1"/>
          </p:cNvSpPr>
          <p:nvPr>
            <p:ph idx="1"/>
          </p:nvPr>
        </p:nvSpPr>
        <p:spPr/>
        <p:txBody>
          <a:bodyPr>
            <a:normAutofit fontScale="77500" lnSpcReduction="20000"/>
          </a:bodyPr>
          <a:lstStyle/>
          <a:p>
            <a:pPr algn="just"/>
            <a:r>
              <a:rPr lang="sr-Cyrl-RS" b="1" i="1" dirty="0" smtClean="0"/>
              <a:t>Релевантне чињенице:</a:t>
            </a:r>
          </a:p>
          <a:p>
            <a:pPr algn="just"/>
            <a:r>
              <a:rPr lang="sr-Cyrl-RS" dirty="0" smtClean="0"/>
              <a:t>Тешко је на уопштени начин дефинисати које околности утичу на правну сигурност</a:t>
            </a:r>
          </a:p>
          <a:p>
            <a:pPr algn="just"/>
            <a:r>
              <a:rPr lang="sr-Cyrl-RS" i="1" dirty="0" smtClean="0"/>
              <a:t>Све оно што доводи до одређеног правног решења је </a:t>
            </a:r>
            <a:r>
              <a:rPr lang="sr-Cyrl-RS" dirty="0" smtClean="0"/>
              <a:t>правно релевантна чињеница</a:t>
            </a:r>
          </a:p>
          <a:p>
            <a:pPr algn="just"/>
            <a:r>
              <a:rPr lang="sr-Cyrl-RS" dirty="0" smtClean="0"/>
              <a:t>У кривичним споровима релевантна факта обухватају: место, време, начин извршења дела, мотив, доказе, саучеснике, штету која је учињена , душевно стање</a:t>
            </a:r>
          </a:p>
          <a:p>
            <a:pPr algn="just"/>
            <a:r>
              <a:rPr lang="sr-Cyrl-RS" dirty="0" smtClean="0"/>
              <a:t>У грађанским парницама тај круг је толико широк да га је немогуће одредити</a:t>
            </a:r>
          </a:p>
          <a:p>
            <a:pPr algn="just"/>
            <a:r>
              <a:rPr lang="sr-Cyrl-RS" dirty="0" smtClean="0"/>
              <a:t>Потребно је проценити значај чињеница и разврстати их према важности и према томе им дати одговарајуће место у свом наступању на суду</a:t>
            </a:r>
          </a:p>
          <a:p>
            <a:pPr algn="just"/>
            <a:r>
              <a:rPr lang="sr-Cyrl-RS" dirty="0" smtClean="0"/>
              <a:t>У системима где порота доноси одлуку (да ли је оптужени крив или није) припреме за спор су специфичне</a:t>
            </a:r>
          </a:p>
          <a:p>
            <a:pPr algn="just"/>
            <a:r>
              <a:rPr lang="sr-Cyrl-RS" dirty="0" smtClean="0">
                <a:solidFill>
                  <a:schemeClr val="accent2"/>
                </a:solidFill>
              </a:rPr>
              <a:t>Више пажње се придаје чињеницама него праву, емоције играју значајну улогу</a:t>
            </a:r>
            <a:endParaRPr lang="en-US" dirty="0">
              <a:solidFill>
                <a:schemeClr val="accent2"/>
              </a:solidFill>
            </a:endParaRPr>
          </a:p>
        </p:txBody>
      </p:sp>
    </p:spTree>
    <p:extLst>
      <p:ext uri="{BB962C8B-B14F-4D97-AF65-F5344CB8AC3E}">
        <p14:creationId xmlns:p14="http://schemas.microsoft.com/office/powerpoint/2010/main" val="2528392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УГЛЕД АДВОКАТА И АДВОКАТСКА ЕТИКА</a:t>
            </a:r>
            <a:br>
              <a:rPr lang="sr-Cyrl-RS" dirty="0" smtClean="0"/>
            </a:br>
            <a:r>
              <a:rPr lang="sr-Cyrl-RS" dirty="0" smtClean="0"/>
              <a:t>ПРИПРЕМА</a:t>
            </a:r>
            <a:endParaRPr lang="en-US" dirty="0"/>
          </a:p>
        </p:txBody>
      </p:sp>
      <p:sp>
        <p:nvSpPr>
          <p:cNvPr id="3" name="Content Placeholder 2"/>
          <p:cNvSpPr>
            <a:spLocks noGrp="1"/>
          </p:cNvSpPr>
          <p:nvPr>
            <p:ph idx="1"/>
          </p:nvPr>
        </p:nvSpPr>
        <p:spPr/>
        <p:txBody>
          <a:bodyPr>
            <a:normAutofit fontScale="92500" lnSpcReduction="20000"/>
          </a:bodyPr>
          <a:lstStyle/>
          <a:p>
            <a:pPr algn="just"/>
            <a:r>
              <a:rPr lang="sr-Cyrl-RS" b="1" i="1" dirty="0" smtClean="0"/>
              <a:t>Прописи:</a:t>
            </a:r>
            <a:endParaRPr lang="sr-Cyrl-RS" dirty="0" smtClean="0"/>
          </a:p>
          <a:p>
            <a:pPr algn="just"/>
            <a:r>
              <a:rPr lang="sr-Cyrl-RS" dirty="0" smtClean="0"/>
              <a:t>Законодавна активност модерне државе је огромна и није лако пратити све промене у законодавству</a:t>
            </a:r>
          </a:p>
          <a:p>
            <a:pPr algn="just"/>
            <a:r>
              <a:rPr lang="sr-Cyrl-RS" dirty="0" smtClean="0"/>
              <a:t>Треба познавати: законе, подзаконске акте, као и многобројне </a:t>
            </a:r>
            <a:r>
              <a:rPr lang="sr-Cyrl-RS" i="1" dirty="0" smtClean="0"/>
              <a:t>Законе о изменама и допунама Закона о ….</a:t>
            </a:r>
          </a:p>
          <a:p>
            <a:pPr algn="just"/>
            <a:r>
              <a:rPr lang="sr-Cyrl-RS" dirty="0" smtClean="0"/>
              <a:t>Наш правни систем припада тзв. континенталном типу, па је суд само тумач права које ствара законодавни орган</a:t>
            </a:r>
          </a:p>
          <a:p>
            <a:pPr algn="just"/>
            <a:r>
              <a:rPr lang="sr-Cyrl-RS" dirty="0" smtClean="0"/>
              <a:t>Међутим, због постојања правних празнина, коришћења уопштених формулација и правних стандарда правници морају пратити и судску праксу</a:t>
            </a:r>
          </a:p>
          <a:p>
            <a:pPr algn="just"/>
            <a:r>
              <a:rPr lang="sr-Cyrl-RS" dirty="0" smtClean="0"/>
              <a:t>Понекад упориште треба тражити и у судским пресудама страних судова</a:t>
            </a:r>
            <a:endParaRPr lang="en-US" dirty="0"/>
          </a:p>
        </p:txBody>
      </p:sp>
    </p:spTree>
    <p:extLst>
      <p:ext uri="{BB962C8B-B14F-4D97-AF65-F5344CB8AC3E}">
        <p14:creationId xmlns:p14="http://schemas.microsoft.com/office/powerpoint/2010/main" val="38911792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УГЛЕД АДВОКАТА И АДВОКАТСКА ЕТИКА</a:t>
            </a:r>
            <a:br>
              <a:rPr lang="sr-Cyrl-RS" dirty="0" smtClean="0"/>
            </a:br>
            <a:r>
              <a:rPr lang="sr-Cyrl-RS" dirty="0" smtClean="0"/>
              <a:t>ПРИПРЕМА</a:t>
            </a:r>
            <a:endParaRPr lang="en-US" dirty="0"/>
          </a:p>
        </p:txBody>
      </p:sp>
      <p:sp>
        <p:nvSpPr>
          <p:cNvPr id="3" name="Content Placeholder 2"/>
          <p:cNvSpPr>
            <a:spLocks noGrp="1"/>
          </p:cNvSpPr>
          <p:nvPr>
            <p:ph idx="1"/>
          </p:nvPr>
        </p:nvSpPr>
        <p:spPr/>
        <p:txBody>
          <a:bodyPr/>
          <a:lstStyle/>
          <a:p>
            <a:pPr algn="just"/>
            <a:r>
              <a:rPr lang="sr-Cyrl-RS" b="1" i="1" dirty="0" smtClean="0"/>
              <a:t>Докази: </a:t>
            </a:r>
            <a:endParaRPr lang="sr-Cyrl-RS" dirty="0" smtClean="0"/>
          </a:p>
          <a:p>
            <a:pPr algn="just"/>
            <a:r>
              <a:rPr lang="sr-Cyrl-RS" dirty="0" smtClean="0"/>
              <a:t>Исправе</a:t>
            </a:r>
          </a:p>
          <a:p>
            <a:pPr algn="just"/>
            <a:r>
              <a:rPr lang="sr-Cyrl-RS" dirty="0" smtClean="0"/>
              <a:t>Сведоци</a:t>
            </a:r>
          </a:p>
          <a:p>
            <a:pPr algn="just"/>
            <a:r>
              <a:rPr lang="sr-Cyrl-RS" dirty="0" smtClean="0"/>
              <a:t>Мишљења експерата</a:t>
            </a:r>
          </a:p>
          <a:p>
            <a:pPr algn="just"/>
            <a:r>
              <a:rPr lang="sr-Cyrl-RS" dirty="0" smtClean="0"/>
              <a:t>Лекарски налази и мишљења</a:t>
            </a:r>
          </a:p>
          <a:p>
            <a:pPr algn="just"/>
            <a:r>
              <a:rPr lang="sr-Cyrl-RS" dirty="0" smtClean="0"/>
              <a:t>Материјални докази</a:t>
            </a:r>
            <a:endParaRPr lang="en-US" dirty="0"/>
          </a:p>
        </p:txBody>
      </p:sp>
    </p:spTree>
    <p:extLst>
      <p:ext uri="{BB962C8B-B14F-4D97-AF65-F5344CB8AC3E}">
        <p14:creationId xmlns:p14="http://schemas.microsoft.com/office/powerpoint/2010/main" val="20234924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УГЛЕД АДВОКАТА И АДВОКАТСКА ЕТИКА</a:t>
            </a:r>
            <a:br>
              <a:rPr lang="sr-Cyrl-RS" dirty="0" smtClean="0"/>
            </a:br>
            <a:r>
              <a:rPr lang="sr-Cyrl-RS" dirty="0" smtClean="0"/>
              <a:t>ПРИПРЕМА</a:t>
            </a:r>
            <a:endParaRPr lang="en-US" dirty="0"/>
          </a:p>
        </p:txBody>
      </p:sp>
      <p:sp>
        <p:nvSpPr>
          <p:cNvPr id="3" name="Content Placeholder 2"/>
          <p:cNvSpPr>
            <a:spLocks noGrp="1"/>
          </p:cNvSpPr>
          <p:nvPr>
            <p:ph idx="1"/>
          </p:nvPr>
        </p:nvSpPr>
        <p:spPr/>
        <p:txBody>
          <a:bodyPr>
            <a:normAutofit fontScale="92500" lnSpcReduction="20000"/>
          </a:bodyPr>
          <a:lstStyle/>
          <a:p>
            <a:pPr algn="just"/>
            <a:r>
              <a:rPr lang="sr-Cyrl-RS" b="1" i="1" dirty="0" smtClean="0"/>
              <a:t>Коришћење сведока</a:t>
            </a:r>
          </a:p>
          <a:p>
            <a:pPr algn="just"/>
            <a:r>
              <a:rPr lang="sr-Cyrl-RS" dirty="0" smtClean="0"/>
              <a:t>Још од давних времена на суду постоји извесно неповерење према сведоцима</a:t>
            </a:r>
          </a:p>
          <a:p>
            <a:pPr algn="just"/>
            <a:r>
              <a:rPr lang="sr-Cyrl-RS" dirty="0" smtClean="0"/>
              <a:t>Сведоци често избегавају истину, а и људско опажање и сећање су варљиви</a:t>
            </a:r>
          </a:p>
          <a:p>
            <a:pPr algn="just"/>
            <a:r>
              <a:rPr lang="sr-Cyrl-RS" dirty="0" smtClean="0"/>
              <a:t>Начело које је прихваћено у готово свим земљама, да се не прихвата сведочење из друге руке, правило рекла-казала (</a:t>
            </a:r>
            <a:r>
              <a:rPr lang="en-US" i="1" dirty="0" smtClean="0"/>
              <a:t>hear</a:t>
            </a:r>
            <a:r>
              <a:rPr lang="sr-Latn-RS" i="1" dirty="0" smtClean="0"/>
              <a:t>-</a:t>
            </a:r>
            <a:r>
              <a:rPr lang="sr-Latn-RS" i="1" dirty="0" err="1" smtClean="0"/>
              <a:t>say</a:t>
            </a:r>
            <a:r>
              <a:rPr lang="sr-Latn-RS" i="1" dirty="0" smtClean="0"/>
              <a:t> </a:t>
            </a:r>
            <a:r>
              <a:rPr lang="sr-Latn-RS" i="1" dirty="0" err="1" smtClean="0"/>
              <a:t>rule</a:t>
            </a:r>
            <a:r>
              <a:rPr lang="sr-Cyrl-RS" dirty="0" smtClean="0"/>
              <a:t>)</a:t>
            </a:r>
          </a:p>
          <a:p>
            <a:pPr algn="just"/>
            <a:r>
              <a:rPr lang="sr-Cyrl-RS" dirty="0" smtClean="0"/>
              <a:t>Наши прописи не дозвољавају да се сведок припреми</a:t>
            </a:r>
          </a:p>
          <a:p>
            <a:pPr algn="just"/>
            <a:r>
              <a:rPr lang="sr-Cyrl-RS" dirty="0" smtClean="0"/>
              <a:t>Земље </a:t>
            </a:r>
            <a:r>
              <a:rPr lang="sr-Cyrl-RS" dirty="0" err="1" smtClean="0"/>
              <a:t>прецедентног</a:t>
            </a:r>
            <a:r>
              <a:rPr lang="sr-Cyrl-RS" dirty="0" smtClean="0"/>
              <a:t> права дозвољавају припрему сведока</a:t>
            </a:r>
          </a:p>
          <a:p>
            <a:pPr algn="just"/>
            <a:r>
              <a:rPr lang="sr-Cyrl-RS" dirty="0" smtClean="0"/>
              <a:t>Испитивања која су се бавила психологијом суда и пороте открили су да привлачне, добро обучене, неговане особе делују убедљивије него непривлачне</a:t>
            </a:r>
            <a:endParaRPr lang="sr-Cyrl-RS" dirty="0"/>
          </a:p>
          <a:p>
            <a:pPr algn="just"/>
            <a:endParaRPr lang="en-US" dirty="0"/>
          </a:p>
        </p:txBody>
      </p:sp>
    </p:spTree>
    <p:extLst>
      <p:ext uri="{BB962C8B-B14F-4D97-AF65-F5344CB8AC3E}">
        <p14:creationId xmlns:p14="http://schemas.microsoft.com/office/powerpoint/2010/main" val="54140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УГЛЕД АДВОКАТА И АДВОКАТСКА ЕТИКА</a:t>
            </a:r>
            <a:br>
              <a:rPr lang="sr-Cyrl-RS" dirty="0" smtClean="0"/>
            </a:br>
            <a:r>
              <a:rPr lang="sr-Cyrl-RS" dirty="0" smtClean="0"/>
              <a:t>ПРИПРЕМА</a:t>
            </a:r>
            <a:endParaRPr lang="en-US" dirty="0"/>
          </a:p>
        </p:txBody>
      </p:sp>
      <p:sp>
        <p:nvSpPr>
          <p:cNvPr id="3" name="Content Placeholder 2"/>
          <p:cNvSpPr>
            <a:spLocks noGrp="1"/>
          </p:cNvSpPr>
          <p:nvPr>
            <p:ph idx="1"/>
          </p:nvPr>
        </p:nvSpPr>
        <p:spPr/>
        <p:txBody>
          <a:bodyPr>
            <a:normAutofit fontScale="85000" lnSpcReduction="20000"/>
          </a:bodyPr>
          <a:lstStyle/>
          <a:p>
            <a:pPr algn="just"/>
            <a:r>
              <a:rPr lang="sr-Cyrl-RS" b="1" i="1" dirty="0" smtClean="0"/>
              <a:t>Експерти (вештаци)</a:t>
            </a:r>
          </a:p>
          <a:p>
            <a:pPr algn="just"/>
            <a:r>
              <a:rPr lang="sr-Cyrl-RS" dirty="0" smtClean="0"/>
              <a:t>Ако је потребно стручно мишљење било које врсте за то постоје </a:t>
            </a:r>
            <a:r>
              <a:rPr lang="sr-Cyrl-RS" dirty="0" smtClean="0">
                <a:solidFill>
                  <a:schemeClr val="accent2"/>
                </a:solidFill>
              </a:rPr>
              <a:t>судски експерти (вештаци)</a:t>
            </a:r>
          </a:p>
          <a:p>
            <a:pPr algn="just"/>
            <a:r>
              <a:rPr lang="sr-Cyrl-RS" dirty="0" smtClean="0"/>
              <a:t>Они могу бити: лекари, психијатри, балистички стручњаци, финансијски експерти, инжењери и </a:t>
            </a:r>
            <a:r>
              <a:rPr lang="sr-Cyrl-RS" dirty="0" err="1" smtClean="0"/>
              <a:t>тд</a:t>
            </a:r>
            <a:r>
              <a:rPr lang="sr-Cyrl-RS" dirty="0" smtClean="0"/>
              <a:t>.</a:t>
            </a:r>
          </a:p>
          <a:p>
            <a:pPr algn="just"/>
            <a:r>
              <a:rPr lang="sr-Cyrl-RS" dirty="0" smtClean="0"/>
              <a:t>Адвокати могу изабрати само оне вештаке који су на списку суда</a:t>
            </a:r>
          </a:p>
          <a:p>
            <a:pPr algn="just"/>
            <a:r>
              <a:rPr lang="sr-Cyrl-RS" b="1" i="1" dirty="0" smtClean="0"/>
              <a:t>Остале околности</a:t>
            </a:r>
          </a:p>
          <a:p>
            <a:pPr algn="just"/>
            <a:r>
              <a:rPr lang="sr-Cyrl-RS" dirty="0" smtClean="0"/>
              <a:t>Велика је важност аудиторијума и како говор прилагодити њему</a:t>
            </a:r>
          </a:p>
          <a:p>
            <a:pPr algn="just"/>
            <a:r>
              <a:rPr lang="sr-Cyrl-RS" dirty="0" smtClean="0"/>
              <a:t>На суду су слушаоци судија и поротници</a:t>
            </a:r>
          </a:p>
          <a:p>
            <a:pPr algn="just"/>
            <a:r>
              <a:rPr lang="sr-Cyrl-RS" dirty="0" smtClean="0"/>
              <a:t>Основно правило је </a:t>
            </a:r>
            <a:r>
              <a:rPr lang="sr-Cyrl-RS" dirty="0" smtClean="0">
                <a:solidFill>
                  <a:schemeClr val="accent2"/>
                </a:solidFill>
              </a:rPr>
              <a:t>поштовање суда и судија</a:t>
            </a:r>
            <a:endParaRPr lang="sr-Cyrl-RS" dirty="0" smtClean="0"/>
          </a:p>
          <a:p>
            <a:pPr algn="just"/>
            <a:r>
              <a:rPr lang="sr-Cyrl-RS" dirty="0" smtClean="0"/>
              <a:t>У нашем систему поротници обично прихватају одлуке судија али треба обратити пажњу и на њих</a:t>
            </a:r>
            <a:endParaRPr lang="en-US" dirty="0"/>
          </a:p>
        </p:txBody>
      </p:sp>
    </p:spTree>
    <p:extLst>
      <p:ext uri="{BB962C8B-B14F-4D97-AF65-F5344CB8AC3E}">
        <p14:creationId xmlns:p14="http://schemas.microsoft.com/office/powerpoint/2010/main" val="16618101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УГЛЕД АДВОКАТА И АДВОКАТСКА ЕТИКА</a:t>
            </a:r>
            <a:br>
              <a:rPr lang="sr-Cyrl-RS" dirty="0" smtClean="0"/>
            </a:br>
            <a:r>
              <a:rPr lang="sr-Cyrl-RS" dirty="0" smtClean="0"/>
              <a:t>ПРИПРЕМА</a:t>
            </a:r>
            <a:endParaRPr lang="en-US" dirty="0"/>
          </a:p>
        </p:txBody>
      </p:sp>
      <p:sp>
        <p:nvSpPr>
          <p:cNvPr id="3" name="Content Placeholder 2"/>
          <p:cNvSpPr>
            <a:spLocks noGrp="1"/>
          </p:cNvSpPr>
          <p:nvPr>
            <p:ph idx="1"/>
          </p:nvPr>
        </p:nvSpPr>
        <p:spPr/>
        <p:txBody>
          <a:bodyPr/>
          <a:lstStyle/>
          <a:p>
            <a:pPr algn="just"/>
            <a:r>
              <a:rPr lang="sr-Cyrl-RS" b="1" i="1" dirty="0" smtClean="0"/>
              <a:t>Како говорити на суду</a:t>
            </a:r>
          </a:p>
          <a:p>
            <a:pPr algn="just"/>
            <a:r>
              <a:rPr lang="sr-Cyrl-RS" dirty="0" smtClean="0"/>
              <a:t>Адвокат треба да делује отворено и искрено</a:t>
            </a:r>
          </a:p>
          <a:p>
            <a:pPr algn="just"/>
            <a:r>
              <a:rPr lang="sr-Cyrl-RS" dirty="0" smtClean="0"/>
              <a:t>Питања да поставља јасно и недвосмислено</a:t>
            </a:r>
          </a:p>
          <a:p>
            <a:pPr algn="just"/>
            <a:r>
              <a:rPr lang="sr-Cyrl-RS" dirty="0" smtClean="0"/>
              <a:t>На сличан начин да даје одговоре</a:t>
            </a:r>
          </a:p>
          <a:p>
            <a:pPr algn="just"/>
            <a:r>
              <a:rPr lang="sr-Cyrl-RS" dirty="0" smtClean="0"/>
              <a:t>Треба предвидети аргументе супротне стране</a:t>
            </a:r>
          </a:p>
          <a:p>
            <a:pPr algn="just"/>
            <a:r>
              <a:rPr lang="sr-Cyrl-RS" dirty="0" smtClean="0"/>
              <a:t>Завршну реч адвокат треба да искористи и резимира основне аргументе и да упечатљив закључак (у англосаксонском праву то је привилегија тужиоца)</a:t>
            </a:r>
          </a:p>
          <a:p>
            <a:pPr algn="just"/>
            <a:endParaRPr lang="en-US" dirty="0"/>
          </a:p>
        </p:txBody>
      </p:sp>
    </p:spTree>
    <p:extLst>
      <p:ext uri="{BB962C8B-B14F-4D97-AF65-F5344CB8AC3E}">
        <p14:creationId xmlns:p14="http://schemas.microsoft.com/office/powerpoint/2010/main" val="38317834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УГЛЕД АДВОКАТА И АДВОКАТСКА ЕТИКА</a:t>
            </a:r>
            <a:br>
              <a:rPr lang="sr-Cyrl-RS" dirty="0" smtClean="0"/>
            </a:br>
            <a:endParaRPr lang="en-US" dirty="0"/>
          </a:p>
        </p:txBody>
      </p:sp>
      <p:sp>
        <p:nvSpPr>
          <p:cNvPr id="3" name="Content Placeholder 2"/>
          <p:cNvSpPr>
            <a:spLocks noGrp="1"/>
          </p:cNvSpPr>
          <p:nvPr>
            <p:ph idx="1"/>
          </p:nvPr>
        </p:nvSpPr>
        <p:spPr/>
        <p:txBody>
          <a:bodyPr>
            <a:normAutofit fontScale="92500"/>
          </a:bodyPr>
          <a:lstStyle/>
          <a:p>
            <a:pPr algn="just"/>
            <a:r>
              <a:rPr lang="sr-Cyrl-RS" dirty="0" smtClean="0"/>
              <a:t>Као и код других облика беседништва, тако се и код судског неминовно отварају питања везана за </a:t>
            </a:r>
            <a:r>
              <a:rPr lang="en-US" i="1" dirty="0" smtClean="0"/>
              <a:t>ethos</a:t>
            </a:r>
            <a:endParaRPr lang="sr-Cyrl-RS" i="1" dirty="0" smtClean="0"/>
          </a:p>
          <a:p>
            <a:pPr algn="just"/>
            <a:r>
              <a:rPr lang="sr-Cyrl-RS" dirty="0" smtClean="0"/>
              <a:t>Како треба да се понаша адвокат коме клијент призна да је извршио кривично дело, а он мора да га брани?</a:t>
            </a:r>
          </a:p>
          <a:p>
            <a:pPr algn="just"/>
            <a:r>
              <a:rPr lang="sr-Cyrl-RS" dirty="0" smtClean="0"/>
              <a:t>Како адвокат наплаћује своје услуге?</a:t>
            </a:r>
          </a:p>
          <a:p>
            <a:pPr algn="just"/>
            <a:r>
              <a:rPr lang="sr-Cyrl-RS" dirty="0" smtClean="0"/>
              <a:t>Какав однос треба да има према супротној странци, свом колеги?</a:t>
            </a:r>
          </a:p>
          <a:p>
            <a:pPr algn="just"/>
            <a:r>
              <a:rPr lang="sr-Cyrl-RS" dirty="0" smtClean="0"/>
              <a:t>Свим овим питањима дужну пажњу је посветила и наша адвокатска комора која је 1999. године </a:t>
            </a:r>
            <a:r>
              <a:rPr lang="sr-Cyrl-RS" i="1" dirty="0" smtClean="0"/>
              <a:t>Кодекс професионалне етике адвоката</a:t>
            </a:r>
          </a:p>
          <a:p>
            <a:pPr algn="just"/>
            <a:r>
              <a:rPr lang="sr-Cyrl-RS" dirty="0" smtClean="0"/>
              <a:t>У складу са њим </a:t>
            </a:r>
            <a:r>
              <a:rPr lang="sr-Cyrl-RS" i="1" dirty="0" smtClean="0"/>
              <a:t>адвокат сме да користи само „допуштена и часна средства“ </a:t>
            </a:r>
            <a:r>
              <a:rPr lang="sr-Cyrl-RS" dirty="0" smtClean="0"/>
              <a:t>(члан 28)</a:t>
            </a:r>
            <a:r>
              <a:rPr lang="sr-Cyrl-RS" i="1" dirty="0" smtClean="0"/>
              <a:t> </a:t>
            </a:r>
            <a:endParaRPr lang="en-US" dirty="0"/>
          </a:p>
        </p:txBody>
      </p:sp>
    </p:spTree>
    <p:extLst>
      <p:ext uri="{BB962C8B-B14F-4D97-AF65-F5344CB8AC3E}">
        <p14:creationId xmlns:p14="http://schemas.microsoft.com/office/powerpoint/2010/main" val="2718783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ПОЈАМ И ИСТОРИЈСКИ РАЗВОЈ СУДСКОГ (ФОРЕНЗИЧНОГ) БЕСЕДНИШТВА</a:t>
            </a:r>
            <a:endParaRPr lang="en-US" dirty="0"/>
          </a:p>
        </p:txBody>
      </p:sp>
      <p:sp>
        <p:nvSpPr>
          <p:cNvPr id="3" name="Content Placeholder 2"/>
          <p:cNvSpPr>
            <a:spLocks noGrp="1"/>
          </p:cNvSpPr>
          <p:nvPr>
            <p:ph idx="1"/>
          </p:nvPr>
        </p:nvSpPr>
        <p:spPr/>
        <p:txBody>
          <a:bodyPr/>
          <a:lstStyle/>
          <a:p>
            <a:pPr algn="just"/>
            <a:r>
              <a:rPr lang="en-US" i="1" dirty="0" err="1" smtClean="0"/>
              <a:t>Ius</a:t>
            </a:r>
            <a:r>
              <a:rPr lang="en-US" i="1" dirty="0" smtClean="0"/>
              <a:t> </a:t>
            </a:r>
            <a:r>
              <a:rPr lang="en-US" i="1" dirty="0" err="1" smtClean="0"/>
              <a:t>est</a:t>
            </a:r>
            <a:r>
              <a:rPr lang="en-US" i="1" dirty="0" smtClean="0"/>
              <a:t> </a:t>
            </a:r>
            <a:r>
              <a:rPr lang="en-US" i="1" dirty="0" err="1" smtClean="0"/>
              <a:t>ars</a:t>
            </a:r>
            <a:r>
              <a:rPr lang="en-US" i="1" dirty="0" smtClean="0"/>
              <a:t> </a:t>
            </a:r>
            <a:r>
              <a:rPr lang="en-US" i="1" dirty="0" err="1" smtClean="0"/>
              <a:t>boni</a:t>
            </a:r>
            <a:r>
              <a:rPr lang="en-US" i="1" dirty="0" smtClean="0"/>
              <a:t> et </a:t>
            </a:r>
            <a:r>
              <a:rPr lang="en-US" i="1" dirty="0" err="1" smtClean="0"/>
              <a:t>aequi</a:t>
            </a:r>
            <a:r>
              <a:rPr lang="sr-Cyrl-RS" dirty="0" smtClean="0"/>
              <a:t> – „право је вештина доброг и једнаког“</a:t>
            </a:r>
          </a:p>
          <a:p>
            <a:pPr algn="just"/>
            <a:r>
              <a:rPr lang="sr-Cyrl-RS" dirty="0" smtClean="0"/>
              <a:t>Римска богиња правде носи вагу у руци и повез на очима да би била непристрасна, а сече мачем који је симбол пресуђивања</a:t>
            </a:r>
          </a:p>
          <a:p>
            <a:pPr algn="just"/>
            <a:r>
              <a:rPr lang="sr-Cyrl-RS" dirty="0" smtClean="0"/>
              <a:t>Правда по схватању Римљана подразумева да се сваком додели оно што му припада – </a:t>
            </a:r>
            <a:r>
              <a:rPr lang="en-US" i="1" dirty="0" err="1" smtClean="0"/>
              <a:t>suum</a:t>
            </a:r>
            <a:r>
              <a:rPr lang="en-US" i="1" dirty="0" smtClean="0"/>
              <a:t> </a:t>
            </a:r>
            <a:r>
              <a:rPr lang="en-US" i="1" dirty="0" err="1" smtClean="0"/>
              <a:t>quique</a:t>
            </a:r>
            <a:r>
              <a:rPr lang="en-US" i="1" dirty="0" smtClean="0"/>
              <a:t> </a:t>
            </a:r>
            <a:r>
              <a:rPr lang="en-US" i="1" dirty="0" err="1" smtClean="0"/>
              <a:t>tribuere</a:t>
            </a:r>
            <a:r>
              <a:rPr lang="sr-Cyrl-RS" i="1" dirty="0" smtClean="0"/>
              <a:t> </a:t>
            </a:r>
            <a:endParaRPr lang="sr-Cyrl-RS" dirty="0" smtClean="0"/>
          </a:p>
          <a:p>
            <a:pPr algn="just"/>
            <a:r>
              <a:rPr lang="sr-Cyrl-RS" dirty="0" err="1" smtClean="0"/>
              <a:t>Хесоид</a:t>
            </a:r>
            <a:r>
              <a:rPr lang="sr-Cyrl-RS" dirty="0" smtClean="0"/>
              <a:t> наглашава да су богови човеку дали на дар правосуђе, што је најлепше од свега што постоји</a:t>
            </a:r>
          </a:p>
          <a:p>
            <a:pPr algn="just"/>
            <a:r>
              <a:rPr lang="sr-Cyrl-RS" dirty="0" smtClean="0"/>
              <a:t>Стога би </a:t>
            </a:r>
            <a:r>
              <a:rPr lang="sr-Cyrl-RS" dirty="0" smtClean="0">
                <a:solidFill>
                  <a:schemeClr val="accent2"/>
                </a:solidFill>
              </a:rPr>
              <a:t>судско беседништво и само требало да буде у функцији племенитог циља остваривања правде и правичности </a:t>
            </a:r>
          </a:p>
          <a:p>
            <a:pPr algn="just"/>
            <a:endParaRPr lang="sr-Cyrl-RS" dirty="0">
              <a:solidFill>
                <a:schemeClr val="accent2"/>
              </a:solidFill>
            </a:endParaRPr>
          </a:p>
          <a:p>
            <a:pPr algn="just"/>
            <a:endParaRPr lang="en-US" dirty="0"/>
          </a:p>
        </p:txBody>
      </p:sp>
    </p:spTree>
    <p:extLst>
      <p:ext uri="{BB962C8B-B14F-4D97-AF65-F5344CB8AC3E}">
        <p14:creationId xmlns:p14="http://schemas.microsoft.com/office/powerpoint/2010/main" val="36853665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УГЛЕД АДВОКАТА И АДВОКАТСКА ЕТИКА</a:t>
            </a:r>
            <a:endParaRPr lang="en-US" dirty="0"/>
          </a:p>
        </p:txBody>
      </p:sp>
      <p:sp>
        <p:nvSpPr>
          <p:cNvPr id="3" name="Content Placeholder 2"/>
          <p:cNvSpPr>
            <a:spLocks noGrp="1"/>
          </p:cNvSpPr>
          <p:nvPr>
            <p:ph idx="1"/>
          </p:nvPr>
        </p:nvSpPr>
        <p:spPr/>
        <p:txBody>
          <a:bodyPr>
            <a:normAutofit fontScale="92500" lnSpcReduction="10000"/>
          </a:bodyPr>
          <a:lstStyle/>
          <a:p>
            <a:pPr algn="just"/>
            <a:r>
              <a:rPr lang="sr-Cyrl-RS" dirty="0" smtClean="0"/>
              <a:t>Етички обзири уколико се поштују, прилично сужавају простор за деловање заступника</a:t>
            </a:r>
          </a:p>
          <a:p>
            <a:pPr algn="just"/>
            <a:r>
              <a:rPr lang="sr-Cyrl-RS" dirty="0" smtClean="0"/>
              <a:t>Најважније у овоме је да одабир аргумената буде такав да је и сам адвокат уверен у њихову оправданост</a:t>
            </a:r>
          </a:p>
          <a:p>
            <a:pPr algn="just"/>
            <a:r>
              <a:rPr lang="sr-Cyrl-RS" dirty="0" smtClean="0"/>
              <a:t>Адвокат никада не сме да заборави да ће се поново појављивати на суду</a:t>
            </a:r>
          </a:p>
          <a:p>
            <a:pPr algn="just"/>
            <a:r>
              <a:rPr lang="sr-Cyrl-RS" dirty="0" smtClean="0"/>
              <a:t>Уколико једном буде ухваћен у лажи и неетичком понашању то неће бити добра репутација за будуће спорове у којима ће заступати клијенте</a:t>
            </a:r>
          </a:p>
          <a:p>
            <a:pPr algn="just"/>
            <a:r>
              <a:rPr lang="sr-Cyrl-RS" dirty="0" smtClean="0"/>
              <a:t>Питање адвокатске етике обухвата и једну од највећих бољки многих адвоката – недовољну припремљеност</a:t>
            </a:r>
            <a:endParaRPr lang="en-US" dirty="0"/>
          </a:p>
        </p:txBody>
      </p:sp>
    </p:spTree>
    <p:extLst>
      <p:ext uri="{BB962C8B-B14F-4D97-AF65-F5344CB8AC3E}">
        <p14:creationId xmlns:p14="http://schemas.microsoft.com/office/powerpoint/2010/main" val="41674627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УГЛЕД АДВОКАТА И АДВОКАТСКА ЕТИКА</a:t>
            </a:r>
            <a:endParaRPr lang="en-US" dirty="0"/>
          </a:p>
        </p:txBody>
      </p:sp>
      <p:sp>
        <p:nvSpPr>
          <p:cNvPr id="3" name="Content Placeholder 2"/>
          <p:cNvSpPr>
            <a:spLocks noGrp="1"/>
          </p:cNvSpPr>
          <p:nvPr>
            <p:ph idx="1"/>
          </p:nvPr>
        </p:nvSpPr>
        <p:spPr/>
        <p:txBody>
          <a:bodyPr>
            <a:normAutofit fontScale="85000" lnSpcReduction="20000"/>
          </a:bodyPr>
          <a:lstStyle/>
          <a:p>
            <a:pPr algn="just"/>
            <a:r>
              <a:rPr lang="sr-Cyrl-RS" dirty="0" smtClean="0"/>
              <a:t>Адвокатски углед се стиче и прихватањем одбране „непопуларних“ и „опасних“ клијената</a:t>
            </a:r>
          </a:p>
          <a:p>
            <a:pPr algn="just"/>
            <a:r>
              <a:rPr lang="sr-Cyrl-RS" dirty="0" smtClean="0"/>
              <a:t>То су тешка кривична дела, познате личности, некадашњи политичари, истакнути бизнисмени</a:t>
            </a:r>
          </a:p>
          <a:p>
            <a:pPr algn="just"/>
            <a:r>
              <a:rPr lang="sr-Cyrl-RS" dirty="0" smtClean="0"/>
              <a:t>Тада ток суђења прате медији и често мимо законских прописа унапред заузимају став о постојању или непостојању кривице</a:t>
            </a:r>
          </a:p>
          <a:p>
            <a:pPr algn="just"/>
            <a:r>
              <a:rPr lang="sr-Cyrl-RS" dirty="0" smtClean="0"/>
              <a:t>Одбрана таквих клијената је велики изазов и на моралном плану</a:t>
            </a:r>
          </a:p>
          <a:p>
            <a:pPr algn="just"/>
            <a:r>
              <a:rPr lang="sr-Cyrl-RS" dirty="0" smtClean="0"/>
              <a:t>Јако је тешко али неопходно да се успостави склад етичких захтева и интереса клијента</a:t>
            </a:r>
          </a:p>
          <a:p>
            <a:pPr algn="just"/>
            <a:r>
              <a:rPr lang="sr-Cyrl-RS" dirty="0" smtClean="0"/>
              <a:t>Заступник има правну и етичку дужност да помогне свом клијенту и да обезбеди његов успех у поступку</a:t>
            </a:r>
          </a:p>
          <a:p>
            <a:pPr algn="just"/>
            <a:r>
              <a:rPr lang="sr-Cyrl-RS" dirty="0" smtClean="0"/>
              <a:t>Важно је да заступник увек има осећај да наступа и говори у доброј вери и да се бори за праведну ствар</a:t>
            </a:r>
            <a:endParaRPr lang="en-US" dirty="0"/>
          </a:p>
        </p:txBody>
      </p:sp>
    </p:spTree>
    <p:extLst>
      <p:ext uri="{BB962C8B-B14F-4D97-AF65-F5344CB8AC3E}">
        <p14:creationId xmlns:p14="http://schemas.microsoft.com/office/powerpoint/2010/main" val="4913273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ОДНОС ПРЕМА СУДИЈИ</a:t>
            </a:r>
            <a:endParaRPr lang="en-US" dirty="0"/>
          </a:p>
        </p:txBody>
      </p:sp>
      <p:sp>
        <p:nvSpPr>
          <p:cNvPr id="3" name="Content Placeholder 2"/>
          <p:cNvSpPr>
            <a:spLocks noGrp="1"/>
          </p:cNvSpPr>
          <p:nvPr>
            <p:ph idx="1"/>
          </p:nvPr>
        </p:nvSpPr>
        <p:spPr/>
        <p:txBody>
          <a:bodyPr>
            <a:normAutofit fontScale="92500" lnSpcReduction="10000"/>
          </a:bodyPr>
          <a:lstStyle/>
          <a:p>
            <a:pPr algn="just"/>
            <a:r>
              <a:rPr lang="sr-Cyrl-RS" dirty="0" smtClean="0"/>
              <a:t>Амерички приручници за адвокате истичу правило: </a:t>
            </a:r>
            <a:r>
              <a:rPr lang="sr-Cyrl-RS" i="1" dirty="0" smtClean="0"/>
              <a:t>Нападајте противника, а никада суд.“</a:t>
            </a:r>
            <a:endParaRPr lang="sr-Cyrl-RS" dirty="0" smtClean="0"/>
          </a:p>
          <a:p>
            <a:pPr algn="just"/>
            <a:r>
              <a:rPr lang="sr-Cyrl-RS" dirty="0" smtClean="0"/>
              <a:t>Напад на оспоравану пресуду треба да буде одмерен, аргументован и без тешких увредљивих речи</a:t>
            </a:r>
          </a:p>
          <a:p>
            <a:pPr algn="just"/>
            <a:r>
              <a:rPr lang="sr-Cyrl-RS" dirty="0" smtClean="0"/>
              <a:t>Треба избегавати приговор да је судија </a:t>
            </a:r>
            <a:r>
              <a:rPr lang="sr-Cyrl-RS" dirty="0" err="1" smtClean="0"/>
              <a:t>пристрасан</a:t>
            </a:r>
            <a:r>
              <a:rPr lang="sr-Cyrl-RS" dirty="0" smtClean="0"/>
              <a:t> и наклоњен једној страни</a:t>
            </a:r>
          </a:p>
          <a:p>
            <a:pPr algn="just"/>
            <a:r>
              <a:rPr lang="sr-Cyrl-RS" dirty="0" smtClean="0"/>
              <a:t>Такође треба избегавати и другу крајност – крајњу сервилност, ласкање и патетичност</a:t>
            </a:r>
          </a:p>
          <a:p>
            <a:pPr algn="just"/>
            <a:r>
              <a:rPr lang="sr-Cyrl-RS" dirty="0" smtClean="0"/>
              <a:t>Неутралност судије је нешто што се претпоставља</a:t>
            </a:r>
          </a:p>
          <a:p>
            <a:pPr algn="just"/>
            <a:r>
              <a:rPr lang="sr-Cyrl-RS" dirty="0" smtClean="0"/>
              <a:t>Само пред неутралним судијом адвокат може да постигне жељени резултат својим успешним реторичким наступом</a:t>
            </a:r>
            <a:endParaRPr lang="en-US" dirty="0"/>
          </a:p>
        </p:txBody>
      </p:sp>
    </p:spTree>
    <p:extLst>
      <p:ext uri="{BB962C8B-B14F-4D97-AF65-F5344CB8AC3E}">
        <p14:creationId xmlns:p14="http://schemas.microsoft.com/office/powerpoint/2010/main" val="35504757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ОДНОС ПРЕМА СУДИЈИ</a:t>
            </a:r>
            <a:endParaRPr lang="en-US" dirty="0"/>
          </a:p>
        </p:txBody>
      </p:sp>
      <p:sp>
        <p:nvSpPr>
          <p:cNvPr id="3" name="Content Placeholder 2"/>
          <p:cNvSpPr>
            <a:spLocks noGrp="1"/>
          </p:cNvSpPr>
          <p:nvPr>
            <p:ph idx="1"/>
          </p:nvPr>
        </p:nvSpPr>
        <p:spPr/>
        <p:txBody>
          <a:bodyPr>
            <a:normAutofit fontScale="92500" lnSpcReduction="10000"/>
          </a:bodyPr>
          <a:lstStyle/>
          <a:p>
            <a:pPr algn="just"/>
            <a:r>
              <a:rPr lang="sr-Cyrl-RS" dirty="0" smtClean="0"/>
              <a:t>Наравно отвара се питање дефинисања наклоњености, и ненаклоњености у тој мери да се може говорити о </a:t>
            </a:r>
            <a:r>
              <a:rPr lang="sr-Cyrl-RS" dirty="0" err="1" smtClean="0"/>
              <a:t>подобласти</a:t>
            </a:r>
            <a:r>
              <a:rPr lang="sr-Cyrl-RS" dirty="0" smtClean="0"/>
              <a:t> правне етике</a:t>
            </a:r>
          </a:p>
          <a:p>
            <a:pPr algn="just"/>
            <a:r>
              <a:rPr lang="sr-Cyrl-RS" dirty="0" smtClean="0"/>
              <a:t>Ипак у пракси постоје наклоњене и ненаклоњене судије</a:t>
            </a:r>
          </a:p>
          <a:p>
            <a:pPr algn="just"/>
            <a:r>
              <a:rPr lang="sr-Cyrl-RS" dirty="0" smtClean="0"/>
              <a:t>Добар судски говорник ће пратити реакције судије и док он говори, као и док говори супротна страна</a:t>
            </a:r>
          </a:p>
          <a:p>
            <a:pPr algn="just"/>
            <a:r>
              <a:rPr lang="sr-Cyrl-RS" dirty="0" smtClean="0"/>
              <a:t>Поред настојања да се стекне наклоност судије током говора, још је важније да судија не стекне негативан утисак на самом почетку поступка</a:t>
            </a:r>
          </a:p>
          <a:p>
            <a:pPr algn="just"/>
            <a:r>
              <a:rPr lang="sr-Cyrl-RS" dirty="0" smtClean="0"/>
              <a:t>Анимозитет који судија стекне, или има од раније према одређеном адвокату, некада прилично може утицати на одлуку </a:t>
            </a:r>
            <a:endParaRPr lang="en-US" dirty="0"/>
          </a:p>
        </p:txBody>
      </p:sp>
    </p:spTree>
    <p:extLst>
      <p:ext uri="{BB962C8B-B14F-4D97-AF65-F5344CB8AC3E}">
        <p14:creationId xmlns:p14="http://schemas.microsoft.com/office/powerpoint/2010/main" val="37576783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ОДНОС ПРЕМА СУДИЈИ</a:t>
            </a:r>
            <a:endParaRPr lang="en-US" dirty="0"/>
          </a:p>
        </p:txBody>
      </p:sp>
      <p:sp>
        <p:nvSpPr>
          <p:cNvPr id="3" name="Content Placeholder 2"/>
          <p:cNvSpPr>
            <a:spLocks noGrp="1"/>
          </p:cNvSpPr>
          <p:nvPr>
            <p:ph idx="1"/>
          </p:nvPr>
        </p:nvSpPr>
        <p:spPr/>
        <p:txBody>
          <a:bodyPr>
            <a:normAutofit fontScale="92500"/>
          </a:bodyPr>
          <a:lstStyle/>
          <a:p>
            <a:pPr algn="just"/>
            <a:r>
              <a:rPr lang="sr-Cyrl-RS" dirty="0" smtClean="0"/>
              <a:t>Узроци судијске наклоњености или ненаклоњености су различити, при чему постоје они на које се може утицати и они на које то није могуће</a:t>
            </a:r>
          </a:p>
          <a:p>
            <a:pPr algn="just"/>
            <a:r>
              <a:rPr lang="sr-Cyrl-RS" dirty="0" smtClean="0"/>
              <a:t>Некада је то утицај извршне власти</a:t>
            </a:r>
          </a:p>
          <a:p>
            <a:pPr algn="just"/>
            <a:r>
              <a:rPr lang="sr-Cyrl-RS" dirty="0" smtClean="0"/>
              <a:t>Некада средстава </a:t>
            </a:r>
            <a:r>
              <a:rPr lang="sr-Cyrl-RS" dirty="0" err="1" smtClean="0"/>
              <a:t>средстава</a:t>
            </a:r>
            <a:r>
              <a:rPr lang="sr-Cyrl-RS" dirty="0" smtClean="0"/>
              <a:t> јавног информисања која формирају јавно мњење</a:t>
            </a:r>
          </a:p>
          <a:p>
            <a:pPr algn="just"/>
            <a:r>
              <a:rPr lang="sr-Cyrl-RS" dirty="0" smtClean="0"/>
              <a:t>Положај бранилаца је тада крајње незавидан</a:t>
            </a:r>
          </a:p>
          <a:p>
            <a:pPr algn="just"/>
            <a:r>
              <a:rPr lang="sr-Cyrl-RS" dirty="0" smtClean="0"/>
              <a:t>И спољашњи изглед може бити од значаја, начин на који је обучена странка, адвокат или сведок, могу итекако код судије да створе антипатију (у Америци постоје читаве студије како која од странака у поступку треба да буде обучена)  </a:t>
            </a:r>
            <a:endParaRPr lang="en-US" dirty="0"/>
          </a:p>
        </p:txBody>
      </p:sp>
    </p:spTree>
    <p:extLst>
      <p:ext uri="{BB962C8B-B14F-4D97-AF65-F5344CB8AC3E}">
        <p14:creationId xmlns:p14="http://schemas.microsoft.com/office/powerpoint/2010/main" val="4575348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САДРЖИНА И СТРАТЕГИЈА ИЗЛАГАЊА СУДСКОГ ГОВОРА</a:t>
            </a:r>
            <a:endParaRPr lang="en-US" dirty="0"/>
          </a:p>
        </p:txBody>
      </p:sp>
      <p:sp>
        <p:nvSpPr>
          <p:cNvPr id="3" name="Content Placeholder 2"/>
          <p:cNvSpPr>
            <a:spLocks noGrp="1"/>
          </p:cNvSpPr>
          <p:nvPr>
            <p:ph idx="1"/>
          </p:nvPr>
        </p:nvSpPr>
        <p:spPr/>
        <p:txBody>
          <a:bodyPr>
            <a:normAutofit fontScale="92500"/>
          </a:bodyPr>
          <a:lstStyle/>
          <a:p>
            <a:pPr algn="just"/>
            <a:r>
              <a:rPr lang="sr-Cyrl-RS" dirty="0" smtClean="0"/>
              <a:t>Садржина судског говора зависи од његове врсте</a:t>
            </a:r>
          </a:p>
          <a:p>
            <a:pPr algn="just"/>
            <a:r>
              <a:rPr lang="sr-Cyrl-RS" dirty="0" smtClean="0"/>
              <a:t>По неким ауторима постоје три врсте: </a:t>
            </a:r>
            <a:r>
              <a:rPr lang="sr-Cyrl-RS" dirty="0" smtClean="0">
                <a:solidFill>
                  <a:schemeClr val="accent2"/>
                </a:solidFill>
              </a:rPr>
              <a:t>главни (афирмативни) говор; </a:t>
            </a:r>
            <a:r>
              <a:rPr lang="sr-Cyrl-RS" dirty="0" smtClean="0">
                <a:solidFill>
                  <a:schemeClr val="accent1"/>
                </a:solidFill>
              </a:rPr>
              <a:t>одговор (негирајући) на супарнички главни говор; </a:t>
            </a:r>
            <a:r>
              <a:rPr lang="sr-Cyrl-RS" dirty="0" smtClean="0">
                <a:solidFill>
                  <a:srgbClr val="7030A0"/>
                </a:solidFill>
              </a:rPr>
              <a:t>одговор на супарников одговор</a:t>
            </a:r>
            <a:endParaRPr lang="sr-Cyrl-RS" dirty="0" smtClean="0"/>
          </a:p>
          <a:p>
            <a:pPr algn="just"/>
            <a:r>
              <a:rPr lang="sr-Cyrl-RS" dirty="0" smtClean="0"/>
              <a:t>Главни говор као и сваки поднесак треба да следи структуру по којој ће се најпре изложити фактографија (чињенични опис спорног догађаја)</a:t>
            </a:r>
          </a:p>
          <a:p>
            <a:pPr algn="just"/>
            <a:r>
              <a:rPr lang="sr-Cyrl-RS" dirty="0" smtClean="0"/>
              <a:t>Након тога следи правна анализа, у којој се указује на релевантне прописе који се могу применити на ту ситуацију</a:t>
            </a:r>
          </a:p>
          <a:p>
            <a:pPr algn="just"/>
            <a:r>
              <a:rPr lang="sr-Cyrl-RS" dirty="0" smtClean="0"/>
              <a:t>На крају се износе кључни аргументи који воде ка жељеном закључку</a:t>
            </a:r>
            <a:endParaRPr lang="en-US" dirty="0"/>
          </a:p>
        </p:txBody>
      </p:sp>
    </p:spTree>
    <p:extLst>
      <p:ext uri="{BB962C8B-B14F-4D97-AF65-F5344CB8AC3E}">
        <p14:creationId xmlns:p14="http://schemas.microsoft.com/office/powerpoint/2010/main" val="17600736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САДРЖИНА И СТРАТЕГИЈА ИЗЛАГАЊА СУДСКОГ ГОВОРА</a:t>
            </a:r>
            <a:endParaRPr lang="en-US" dirty="0"/>
          </a:p>
        </p:txBody>
      </p:sp>
      <p:sp>
        <p:nvSpPr>
          <p:cNvPr id="3" name="Content Placeholder 2"/>
          <p:cNvSpPr>
            <a:spLocks noGrp="1"/>
          </p:cNvSpPr>
          <p:nvPr>
            <p:ph idx="1"/>
          </p:nvPr>
        </p:nvSpPr>
        <p:spPr/>
        <p:txBody>
          <a:bodyPr/>
          <a:lstStyle/>
          <a:p>
            <a:pPr algn="just"/>
            <a:r>
              <a:rPr lang="sr-Cyrl-RS" dirty="0" smtClean="0"/>
              <a:t>Професионална вештина и интелигенција добрих адвоката огледа се у томе, да из мноштва информација које добије од клијента, одабере оне праве, најзначајније и најефектније чињенице и аргументе са којима намерава да упозна суд као беседник</a:t>
            </a:r>
          </a:p>
          <a:p>
            <a:pPr algn="just"/>
            <a:r>
              <a:rPr lang="sr-Cyrl-RS" dirty="0" smtClean="0"/>
              <a:t>Адвокат мора да изврши правну анализу предмета</a:t>
            </a:r>
          </a:p>
          <a:p>
            <a:pPr algn="just"/>
            <a:r>
              <a:rPr lang="sr-Cyrl-RS" dirty="0" smtClean="0"/>
              <a:t>Да објективно процени аргументе који одговарају и који не одговарају интересима странке</a:t>
            </a:r>
          </a:p>
          <a:p>
            <a:pPr algn="just"/>
            <a:r>
              <a:rPr lang="sr-Cyrl-RS" dirty="0" smtClean="0"/>
              <a:t>Потом мора да одреди стратегију заступања која највише одговара – која се уклапа у постојеће правне прописе</a:t>
            </a:r>
            <a:endParaRPr lang="en-US" dirty="0"/>
          </a:p>
        </p:txBody>
      </p:sp>
    </p:spTree>
    <p:extLst>
      <p:ext uri="{BB962C8B-B14F-4D97-AF65-F5344CB8AC3E}">
        <p14:creationId xmlns:p14="http://schemas.microsoft.com/office/powerpoint/2010/main" val="12154066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САДРЖИНА И СТРАТЕГИЈА ИЗЛАГАЊА СУДСКОГ ГОВОРА</a:t>
            </a:r>
            <a:endParaRPr lang="en-US" dirty="0"/>
          </a:p>
        </p:txBody>
      </p:sp>
      <p:sp>
        <p:nvSpPr>
          <p:cNvPr id="3" name="Content Placeholder 2"/>
          <p:cNvSpPr>
            <a:spLocks noGrp="1"/>
          </p:cNvSpPr>
          <p:nvPr>
            <p:ph idx="1"/>
          </p:nvPr>
        </p:nvSpPr>
        <p:spPr/>
        <p:txBody>
          <a:bodyPr>
            <a:normAutofit fontScale="92500" lnSpcReduction="20000"/>
          </a:bodyPr>
          <a:lstStyle/>
          <a:p>
            <a:pPr algn="just"/>
            <a:r>
              <a:rPr lang="sr-Cyrl-RS" dirty="0" smtClean="0"/>
              <a:t>Када се премости претходна фаза, треба смислити најефектнији начин на који ће се оно што је одабрано изложити</a:t>
            </a:r>
          </a:p>
          <a:p>
            <a:pPr algn="just"/>
            <a:r>
              <a:rPr lang="sr-Cyrl-RS" dirty="0" smtClean="0"/>
              <a:t>Мора се развити добра стратегија судског говора, имајући у виду непосредни циљ</a:t>
            </a:r>
          </a:p>
          <a:p>
            <a:pPr algn="just"/>
            <a:r>
              <a:rPr lang="sr-Cyrl-RS" dirty="0" smtClean="0"/>
              <a:t>Стратегија одређује на коме месту и у ком тренутку ће адвокат искористити одабране аргументе, тако да их наметне аудиторијуму и да они изазову најповољнији резултат</a:t>
            </a:r>
          </a:p>
          <a:p>
            <a:pPr algn="just"/>
            <a:r>
              <a:rPr lang="sr-Cyrl-RS" dirty="0" smtClean="0"/>
              <a:t>Одговор на излагање супротне стране мора бити концизан, јасан и аргументован</a:t>
            </a:r>
          </a:p>
          <a:p>
            <a:pPr algn="just"/>
            <a:r>
              <a:rPr lang="sr-Cyrl-RS" dirty="0" smtClean="0"/>
              <a:t>Нарочито је у судском говору слушати шта други (супарник) говори</a:t>
            </a:r>
          </a:p>
          <a:p>
            <a:pPr algn="just"/>
            <a:r>
              <a:rPr lang="sr-Cyrl-RS" dirty="0" smtClean="0"/>
              <a:t>Када се правилно идентификују главни аргументи друге стране, они се у основи могу третирати на три начина </a:t>
            </a:r>
            <a:endParaRPr lang="en-US" dirty="0"/>
          </a:p>
        </p:txBody>
      </p:sp>
    </p:spTree>
    <p:extLst>
      <p:ext uri="{BB962C8B-B14F-4D97-AF65-F5344CB8AC3E}">
        <p14:creationId xmlns:p14="http://schemas.microsoft.com/office/powerpoint/2010/main" val="8590801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САДРЖИНА И СТРАТЕГИЈА ИЗЛАГАЊА СУДСКОГ ГОВОРА</a:t>
            </a:r>
            <a:endParaRPr lang="en-US" dirty="0"/>
          </a:p>
        </p:txBody>
      </p:sp>
      <p:sp>
        <p:nvSpPr>
          <p:cNvPr id="3" name="Content Placeholder 2"/>
          <p:cNvSpPr>
            <a:spLocks noGrp="1"/>
          </p:cNvSpPr>
          <p:nvPr>
            <p:ph idx="1"/>
          </p:nvPr>
        </p:nvSpPr>
        <p:spPr/>
        <p:txBody>
          <a:bodyPr/>
          <a:lstStyle/>
          <a:p>
            <a:r>
              <a:rPr lang="sr-Cyrl-RS" dirty="0" smtClean="0"/>
              <a:t>Прво и најчешће они се побијају супротним аргументима</a:t>
            </a:r>
          </a:p>
          <a:p>
            <a:pPr algn="just"/>
            <a:r>
              <a:rPr lang="sr-Cyrl-RS" dirty="0" smtClean="0"/>
              <a:t>Друга је могућност да се аргумент друге стране прихвати, али да се „промени тема“ (да, али….)</a:t>
            </a:r>
          </a:p>
          <a:p>
            <a:pPr algn="just"/>
            <a:r>
              <a:rPr lang="sr-Cyrl-RS" dirty="0" smtClean="0"/>
              <a:t>Трећи је пут да се поједини аргументи супротне стране игноришу, поготову они који су на први поглед, очигледно безначајни, при чему није на одмет ипак експлицитно поменути да се то чини због њихове неважности</a:t>
            </a:r>
            <a:endParaRPr lang="en-US" dirty="0"/>
          </a:p>
        </p:txBody>
      </p:sp>
    </p:spTree>
    <p:extLst>
      <p:ext uri="{BB962C8B-B14F-4D97-AF65-F5344CB8AC3E}">
        <p14:creationId xmlns:p14="http://schemas.microsoft.com/office/powerpoint/2010/main" val="7608075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ПРАВНИ ЈЕЗИК И СУДСКИ ГОВОР</a:t>
            </a:r>
            <a:endParaRPr lang="en-US" dirty="0"/>
          </a:p>
        </p:txBody>
      </p:sp>
      <p:sp>
        <p:nvSpPr>
          <p:cNvPr id="3" name="Content Placeholder 2"/>
          <p:cNvSpPr>
            <a:spLocks noGrp="1"/>
          </p:cNvSpPr>
          <p:nvPr>
            <p:ph idx="1"/>
          </p:nvPr>
        </p:nvSpPr>
        <p:spPr/>
        <p:txBody>
          <a:bodyPr/>
          <a:lstStyle/>
          <a:p>
            <a:pPr algn="just"/>
            <a:r>
              <a:rPr lang="sr-Cyrl-RS" dirty="0" smtClean="0"/>
              <a:t>Језик поднеска и судског говора треба да буде што једноставнији и што јаснији</a:t>
            </a:r>
          </a:p>
          <a:p>
            <a:pPr algn="just"/>
            <a:r>
              <a:rPr lang="sr-Cyrl-RS" dirty="0" smtClean="0"/>
              <a:t>Цицерон каже: „</a:t>
            </a:r>
            <a:r>
              <a:rPr lang="sr-Cyrl-RS" i="1" dirty="0" smtClean="0"/>
              <a:t>излагање мора да буде вероватно, јасно и кратко“</a:t>
            </a:r>
          </a:p>
          <a:p>
            <a:pPr algn="just"/>
            <a:r>
              <a:rPr lang="sr-Cyrl-RS" dirty="0" smtClean="0"/>
              <a:t>Није важна само садржина судског говора (усменог или писаног), већ и начин на који ће се мисли изразити</a:t>
            </a:r>
          </a:p>
          <a:p>
            <a:pPr algn="just"/>
            <a:r>
              <a:rPr lang="sr-Cyrl-RS" dirty="0" smtClean="0"/>
              <a:t>Адвокати који то схвате по правилу имају већи углед</a:t>
            </a:r>
          </a:p>
          <a:p>
            <a:pPr algn="just"/>
            <a:r>
              <a:rPr lang="sr-Cyrl-RS" dirty="0" smtClean="0"/>
              <a:t>Добар судски говор је само онај код кога су у сагласју и оно шта се каже и начин на који је </a:t>
            </a:r>
            <a:r>
              <a:rPr lang="sr-Cyrl-RS" smtClean="0"/>
              <a:t>то саопштено</a:t>
            </a:r>
            <a:endParaRPr lang="sr-Cyrl-RS" dirty="0" smtClean="0"/>
          </a:p>
          <a:p>
            <a:pPr algn="just"/>
            <a:endParaRPr lang="sr-Cyrl-RS" dirty="0"/>
          </a:p>
          <a:p>
            <a:pPr algn="just"/>
            <a:endParaRPr lang="en-US" dirty="0"/>
          </a:p>
        </p:txBody>
      </p:sp>
    </p:spTree>
    <p:extLst>
      <p:ext uri="{BB962C8B-B14F-4D97-AF65-F5344CB8AC3E}">
        <p14:creationId xmlns:p14="http://schemas.microsoft.com/office/powerpoint/2010/main" val="1799210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ПОЈАМ И ИСТОРИЈСКИ РАЗВОЈ СУДСКОГ (ФОРЕНЗИЧНОГ) БЕСЕДНИШТВА</a:t>
            </a:r>
            <a:endParaRPr lang="en-US" dirty="0"/>
          </a:p>
        </p:txBody>
      </p:sp>
      <p:sp>
        <p:nvSpPr>
          <p:cNvPr id="3" name="Content Placeholder 2"/>
          <p:cNvSpPr>
            <a:spLocks noGrp="1"/>
          </p:cNvSpPr>
          <p:nvPr>
            <p:ph idx="1"/>
          </p:nvPr>
        </p:nvSpPr>
        <p:spPr/>
        <p:txBody>
          <a:bodyPr/>
          <a:lstStyle/>
          <a:p>
            <a:pPr algn="just"/>
            <a:r>
              <a:rPr lang="sr-Cyrl-RS" dirty="0" smtClean="0"/>
              <a:t>У човековој природи је да мисли да је увек у праву</a:t>
            </a:r>
          </a:p>
          <a:p>
            <a:pPr algn="just"/>
            <a:r>
              <a:rPr lang="sr-Cyrl-RS" dirty="0" smtClean="0"/>
              <a:t>Суд није у стању да одговори дивергентним захтевима и да сваком додели очекивано</a:t>
            </a:r>
          </a:p>
          <a:p>
            <a:pPr algn="just"/>
            <a:r>
              <a:rPr lang="sr-Cyrl-RS" dirty="0" smtClean="0"/>
              <a:t>Из суда се излази незадовољно са осећањем да је правда погажена</a:t>
            </a:r>
          </a:p>
          <a:p>
            <a:pPr algn="just"/>
            <a:r>
              <a:rPr lang="sr-Cyrl-RS" dirty="0" smtClean="0"/>
              <a:t>Толстој каже: </a:t>
            </a:r>
            <a:r>
              <a:rPr lang="sr-Cyrl-RS" dirty="0" smtClean="0">
                <a:solidFill>
                  <a:schemeClr val="accent2"/>
                </a:solidFill>
              </a:rPr>
              <a:t>„Где је суд, тамо је и неправда.“</a:t>
            </a:r>
          </a:p>
          <a:p>
            <a:pPr algn="just"/>
            <a:r>
              <a:rPr lang="sr-Cyrl-RS" dirty="0" smtClean="0"/>
              <a:t>За „судску неправду“ се окривљују: корумпирани судија, лош адвокат, лажни сведоци, правосудни систем, држава</a:t>
            </a:r>
            <a:endParaRPr lang="en-US" dirty="0"/>
          </a:p>
        </p:txBody>
      </p:sp>
    </p:spTree>
    <p:extLst>
      <p:ext uri="{BB962C8B-B14F-4D97-AF65-F5344CB8AC3E}">
        <p14:creationId xmlns:p14="http://schemas.microsoft.com/office/powerpoint/2010/main" val="4133864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ПОЈАМ И ИСТОРИЈСКИ РАЗВОЈ СУДСКОГ (ФОРЕНЗИЧНОГ) БЕСЕДНИШТВА</a:t>
            </a:r>
            <a:endParaRPr lang="en-US" dirty="0"/>
          </a:p>
        </p:txBody>
      </p:sp>
      <p:sp>
        <p:nvSpPr>
          <p:cNvPr id="3" name="Content Placeholder 2"/>
          <p:cNvSpPr>
            <a:spLocks noGrp="1"/>
          </p:cNvSpPr>
          <p:nvPr>
            <p:ph idx="1"/>
          </p:nvPr>
        </p:nvSpPr>
        <p:spPr/>
        <p:txBody>
          <a:bodyPr>
            <a:normAutofit fontScale="92500" lnSpcReduction="10000"/>
          </a:bodyPr>
          <a:lstStyle/>
          <a:p>
            <a:r>
              <a:rPr lang="sr-Cyrl-RS" dirty="0" smtClean="0"/>
              <a:t>У Грчкој се судско беседништво називало </a:t>
            </a:r>
            <a:r>
              <a:rPr lang="en-US" i="1" dirty="0" err="1" smtClean="0"/>
              <a:t>genos</a:t>
            </a:r>
            <a:r>
              <a:rPr lang="en-US" i="1" dirty="0" smtClean="0"/>
              <a:t> </a:t>
            </a:r>
            <a:r>
              <a:rPr lang="en-US" i="1" dirty="0" err="1" smtClean="0"/>
              <a:t>didanikon</a:t>
            </a:r>
            <a:endParaRPr lang="en-US" i="1" dirty="0" smtClean="0"/>
          </a:p>
          <a:p>
            <a:r>
              <a:rPr lang="sr-Cyrl-RS" dirty="0" smtClean="0"/>
              <a:t>Етимологија грчких речи нам доста говори о самој појави</a:t>
            </a:r>
          </a:p>
          <a:p>
            <a:r>
              <a:rPr lang="sr-Cyrl-RS" dirty="0" smtClean="0"/>
              <a:t>Овај назив потиче од речи</a:t>
            </a:r>
            <a:r>
              <a:rPr lang="en-US" dirty="0" smtClean="0"/>
              <a:t> </a:t>
            </a:r>
            <a:r>
              <a:rPr lang="en-US" b="1" i="1" dirty="0" smtClean="0"/>
              <a:t>dike</a:t>
            </a:r>
            <a:r>
              <a:rPr lang="sr-Cyrl-RS" dirty="0" smtClean="0"/>
              <a:t> која има више значења: правда, правичност, правна норма, врста тужбе којом се покреће поступак, суд и суђење</a:t>
            </a:r>
          </a:p>
          <a:p>
            <a:r>
              <a:rPr lang="sr-Cyrl-RS" dirty="0" smtClean="0"/>
              <a:t>Суд је место где се тражи истина, где правда и правичност треба да буду врховни императив</a:t>
            </a:r>
          </a:p>
          <a:p>
            <a:r>
              <a:rPr lang="sr-Cyrl-RS" dirty="0" smtClean="0"/>
              <a:t>Латински назив „</a:t>
            </a:r>
            <a:r>
              <a:rPr lang="sr-Cyrl-RS" dirty="0" err="1" smtClean="0"/>
              <a:t>форензично</a:t>
            </a:r>
            <a:r>
              <a:rPr lang="sr-Cyrl-RS" dirty="0" smtClean="0"/>
              <a:t>“ беседништво потиче од латинске речи </a:t>
            </a:r>
            <a:r>
              <a:rPr lang="en-US" b="1" i="1" dirty="0" err="1" smtClean="0"/>
              <a:t>foris</a:t>
            </a:r>
            <a:r>
              <a:rPr lang="sr-Cyrl-RS" b="1" i="1" dirty="0" smtClean="0"/>
              <a:t> </a:t>
            </a:r>
            <a:r>
              <a:rPr lang="sr-Cyrl-RS" dirty="0" smtClean="0"/>
              <a:t>што значи споља, а од ње долази и реч </a:t>
            </a:r>
            <a:r>
              <a:rPr lang="en-US" b="1" i="1" dirty="0" smtClean="0"/>
              <a:t>forum</a:t>
            </a:r>
            <a:r>
              <a:rPr lang="sr-Cyrl-RS" dirty="0" smtClean="0"/>
              <a:t> што значи трг – место на коме су се људи окупљали али на коме се и судило</a:t>
            </a:r>
          </a:p>
          <a:p>
            <a:r>
              <a:rPr lang="sr-Cyrl-RS" dirty="0" smtClean="0"/>
              <a:t>Од њега се изводи и реч </a:t>
            </a:r>
            <a:r>
              <a:rPr lang="en-US" b="1" i="1" dirty="0" err="1" smtClean="0"/>
              <a:t>forensis</a:t>
            </a:r>
            <a:r>
              <a:rPr lang="sr-Cyrl-RS" dirty="0" smtClean="0"/>
              <a:t> - </a:t>
            </a:r>
            <a:r>
              <a:rPr lang="sr-Cyrl-RS" dirty="0" err="1" smtClean="0"/>
              <a:t>форензичар</a:t>
            </a:r>
            <a:r>
              <a:rPr lang="en-US" b="1" i="1" dirty="0" smtClean="0"/>
              <a:t> </a:t>
            </a:r>
            <a:r>
              <a:rPr lang="sr-Cyrl-RS" dirty="0" smtClean="0"/>
              <a:t>   </a:t>
            </a:r>
            <a:endParaRPr lang="en-US" dirty="0"/>
          </a:p>
        </p:txBody>
      </p:sp>
    </p:spTree>
    <p:extLst>
      <p:ext uri="{BB962C8B-B14F-4D97-AF65-F5344CB8AC3E}">
        <p14:creationId xmlns:p14="http://schemas.microsoft.com/office/powerpoint/2010/main" val="1877010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ПОЈАМ И ИСТОРИЈСКИ РАЗВОЈ СУДСКОГ (ФОРЕНЗИЧНОГ) БЕСЕДНИШТВА</a:t>
            </a:r>
            <a:endParaRPr lang="en-US" dirty="0"/>
          </a:p>
        </p:txBody>
      </p:sp>
      <p:sp>
        <p:nvSpPr>
          <p:cNvPr id="3" name="Content Placeholder 2"/>
          <p:cNvSpPr>
            <a:spLocks noGrp="1"/>
          </p:cNvSpPr>
          <p:nvPr>
            <p:ph idx="1"/>
          </p:nvPr>
        </p:nvSpPr>
        <p:spPr/>
        <p:txBody>
          <a:bodyPr>
            <a:normAutofit lnSpcReduction="10000"/>
          </a:bodyPr>
          <a:lstStyle/>
          <a:p>
            <a:r>
              <a:rPr lang="sr-Cyrl-RS" dirty="0" smtClean="0"/>
              <a:t>Реч </a:t>
            </a:r>
            <a:r>
              <a:rPr lang="sr-Cyrl-RS" dirty="0" err="1" smtClean="0"/>
              <a:t>форензичар</a:t>
            </a:r>
            <a:r>
              <a:rPr lang="sr-Cyrl-RS" dirty="0" smtClean="0"/>
              <a:t> такође подразумева суд и суђење</a:t>
            </a:r>
          </a:p>
          <a:p>
            <a:pPr algn="just"/>
            <a:r>
              <a:rPr lang="sr-Cyrl-RS" dirty="0" smtClean="0"/>
              <a:t>Реч </a:t>
            </a:r>
            <a:r>
              <a:rPr lang="sr-Cyrl-RS" dirty="0" err="1" smtClean="0"/>
              <a:t>форензични</a:t>
            </a:r>
            <a:r>
              <a:rPr lang="sr-Cyrl-RS" dirty="0" smtClean="0"/>
              <a:t> се сада користи као синоним за судски</a:t>
            </a:r>
          </a:p>
          <a:p>
            <a:pPr algn="just"/>
            <a:r>
              <a:rPr lang="sr-Cyrl-RS" dirty="0" smtClean="0"/>
              <a:t>Поред </a:t>
            </a:r>
            <a:r>
              <a:rPr lang="sr-Cyrl-RS" dirty="0" err="1" smtClean="0"/>
              <a:t>форензичног</a:t>
            </a:r>
            <a:r>
              <a:rPr lang="sr-Cyrl-RS" dirty="0" smtClean="0"/>
              <a:t> беседништва у круг ових дисциплина спадају </a:t>
            </a:r>
            <a:r>
              <a:rPr lang="sr-Cyrl-RS" dirty="0" err="1" smtClean="0"/>
              <a:t>форензична</a:t>
            </a:r>
            <a:r>
              <a:rPr lang="sr-Cyrl-RS" dirty="0" smtClean="0"/>
              <a:t> медицина (психологија, токсикологија, одонтологија), као и дигитална </a:t>
            </a:r>
            <a:r>
              <a:rPr lang="sr-Cyrl-RS" dirty="0" err="1" smtClean="0"/>
              <a:t>форензика</a:t>
            </a:r>
            <a:endParaRPr lang="sr-Cyrl-RS" dirty="0" smtClean="0"/>
          </a:p>
          <a:p>
            <a:pPr algn="just"/>
            <a:r>
              <a:rPr lang="sr-Cyrl-RS" dirty="0" smtClean="0"/>
              <a:t>Криминалистика која се везује за суд и суђење представља најзначајнију </a:t>
            </a:r>
            <a:r>
              <a:rPr lang="sr-Cyrl-RS" dirty="0" err="1" smtClean="0"/>
              <a:t>форензичну</a:t>
            </a:r>
            <a:r>
              <a:rPr lang="sr-Cyrl-RS" dirty="0" smtClean="0"/>
              <a:t> дисциплину</a:t>
            </a:r>
          </a:p>
          <a:p>
            <a:pPr algn="just"/>
            <a:r>
              <a:rPr lang="sr-Cyrl-RS" dirty="0" smtClean="0"/>
              <a:t>Етимологија грчког назива имплицира трагање за правдом</a:t>
            </a:r>
          </a:p>
          <a:p>
            <a:pPr algn="just"/>
            <a:r>
              <a:rPr lang="sr-Cyrl-RS" dirty="0" smtClean="0"/>
              <a:t>Етимологија латинског назива указује на практичне консеквенце судског беседништва – трагање за видљивим чињеницама</a:t>
            </a:r>
            <a:endParaRPr lang="en-US" dirty="0"/>
          </a:p>
        </p:txBody>
      </p:sp>
    </p:spTree>
    <p:extLst>
      <p:ext uri="{BB962C8B-B14F-4D97-AF65-F5344CB8AC3E}">
        <p14:creationId xmlns:p14="http://schemas.microsoft.com/office/powerpoint/2010/main" val="4032460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RS" dirty="0" smtClean="0"/>
              <a:t>ПОЈАМ И ИСТОРИЈСКИ РАЗВОЈ СУДСКОГ (ФОРЕНЗИЧНОГ) БЕСЕДНИШТВА</a:t>
            </a:r>
            <a:br>
              <a:rPr lang="sr-Cyrl-RS" dirty="0" smtClean="0"/>
            </a:br>
            <a:endParaRPr lang="en-US" dirty="0"/>
          </a:p>
        </p:txBody>
      </p:sp>
      <p:sp>
        <p:nvSpPr>
          <p:cNvPr id="3" name="Content Placeholder 2"/>
          <p:cNvSpPr>
            <a:spLocks noGrp="1"/>
          </p:cNvSpPr>
          <p:nvPr>
            <p:ph idx="1"/>
          </p:nvPr>
        </p:nvSpPr>
        <p:spPr/>
        <p:txBody>
          <a:bodyPr/>
          <a:lstStyle/>
          <a:p>
            <a:pPr algn="just"/>
            <a:r>
              <a:rPr lang="sr-Cyrl-RS" dirty="0" smtClean="0"/>
              <a:t>Судском беседништву су велику пажњу поклањали сви значајни писци говорничких приручника: Аристотел, </a:t>
            </a:r>
            <a:r>
              <a:rPr lang="sr-Cyrl-RS" dirty="0" err="1" smtClean="0"/>
              <a:t>Квинтилијан</a:t>
            </a:r>
            <a:r>
              <a:rPr lang="sr-Cyrl-RS" dirty="0" smtClean="0"/>
              <a:t>, Цицерон</a:t>
            </a:r>
          </a:p>
          <a:p>
            <a:pPr algn="just"/>
            <a:r>
              <a:rPr lang="sr-Cyrl-RS" dirty="0" smtClean="0"/>
              <a:t>Судско беседништво је дакле одувек било значајно и вероватно је било приоритетно у односу на друге облике говорничке вештине</a:t>
            </a:r>
          </a:p>
          <a:p>
            <a:pPr algn="just"/>
            <a:r>
              <a:rPr lang="sr-Cyrl-RS" dirty="0" smtClean="0"/>
              <a:t>Два највећа беседника антике </a:t>
            </a:r>
            <a:r>
              <a:rPr lang="sr-Cyrl-RS" dirty="0" err="1" smtClean="0"/>
              <a:t>Демостен</a:t>
            </a:r>
            <a:r>
              <a:rPr lang="sr-Cyrl-RS" dirty="0" smtClean="0"/>
              <a:t> и Цицерон су своју каријеру започели као судски говорници</a:t>
            </a:r>
          </a:p>
          <a:p>
            <a:pPr algn="just"/>
            <a:r>
              <a:rPr lang="sr-Cyrl-RS" dirty="0" smtClean="0"/>
              <a:t>Многи данашњи политичари широм света свој успон дугују искуству које су најпре стицали као правници и адвокати</a:t>
            </a:r>
          </a:p>
          <a:p>
            <a:pPr algn="just"/>
            <a:r>
              <a:rPr lang="sr-Cyrl-RS" dirty="0" smtClean="0"/>
              <a:t>Судско беседништво у великој мери зависи и од аудиторијума</a:t>
            </a:r>
            <a:endParaRPr lang="en-US" dirty="0"/>
          </a:p>
        </p:txBody>
      </p:sp>
    </p:spTree>
    <p:extLst>
      <p:ext uri="{BB962C8B-B14F-4D97-AF65-F5344CB8AC3E}">
        <p14:creationId xmlns:p14="http://schemas.microsoft.com/office/powerpoint/2010/main" val="1739990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УГЛЕД АДВОКАТА И АДВОКАТСКА ЕТИКА</a:t>
            </a:r>
            <a:endParaRPr lang="en-US" dirty="0"/>
          </a:p>
        </p:txBody>
      </p:sp>
      <p:sp>
        <p:nvSpPr>
          <p:cNvPr id="3" name="Content Placeholder 2"/>
          <p:cNvSpPr>
            <a:spLocks noGrp="1"/>
          </p:cNvSpPr>
          <p:nvPr>
            <p:ph idx="1"/>
          </p:nvPr>
        </p:nvSpPr>
        <p:spPr/>
        <p:txBody>
          <a:bodyPr/>
          <a:lstStyle/>
          <a:p>
            <a:r>
              <a:rPr lang="sr-Cyrl-RS" dirty="0" smtClean="0"/>
              <a:t>Назив адвокат потиче од латинских речи </a:t>
            </a:r>
            <a:r>
              <a:rPr lang="en-US" b="1" i="1" dirty="0" smtClean="0"/>
              <a:t>ad </a:t>
            </a:r>
            <a:r>
              <a:rPr lang="sr-Cyrl-RS" dirty="0" smtClean="0"/>
              <a:t>и </a:t>
            </a:r>
            <a:r>
              <a:rPr lang="en-US" b="1" i="1" dirty="0" err="1" smtClean="0"/>
              <a:t>vocare</a:t>
            </a:r>
            <a:r>
              <a:rPr lang="sr-Cyrl-RS" b="1" i="1" dirty="0" smtClean="0"/>
              <a:t> </a:t>
            </a:r>
            <a:r>
              <a:rPr lang="sr-Cyrl-RS" dirty="0" smtClean="0"/>
              <a:t>што приближно значи: </a:t>
            </a:r>
            <a:r>
              <a:rPr lang="sr-Cyrl-RS" i="1" dirty="0" smtClean="0"/>
              <a:t>призивати, звати неког (у помоћ)</a:t>
            </a:r>
          </a:p>
          <a:p>
            <a:r>
              <a:rPr lang="sr-Cyrl-RS" dirty="0" smtClean="0"/>
              <a:t>Адвокат је школовани правник који заступа странке на суду или у другим правним активностима (склапање уговора, састављање тестамента и сл.)</a:t>
            </a:r>
          </a:p>
          <a:p>
            <a:r>
              <a:rPr lang="sr-Cyrl-RS" dirty="0" smtClean="0"/>
              <a:t>Адвокати су истовремено најцењеније занимање и професија против које постоји највише предрасуда</a:t>
            </a:r>
          </a:p>
          <a:p>
            <a:r>
              <a:rPr lang="sr-Cyrl-RS" dirty="0" smtClean="0"/>
              <a:t>Стари Грци нису волели адвокате (</a:t>
            </a:r>
            <a:r>
              <a:rPr lang="sr-Cyrl-RS" dirty="0" err="1" smtClean="0"/>
              <a:t>логографе</a:t>
            </a:r>
            <a:r>
              <a:rPr lang="sr-Cyrl-RS" dirty="0" smtClean="0"/>
              <a:t>) и сматрали су да правничко знање служи за замагљивање истине, за „изопачавање“ мисли</a:t>
            </a:r>
            <a:endParaRPr lang="en-US" dirty="0"/>
          </a:p>
        </p:txBody>
      </p:sp>
    </p:spTree>
    <p:extLst>
      <p:ext uri="{BB962C8B-B14F-4D97-AF65-F5344CB8AC3E}">
        <p14:creationId xmlns:p14="http://schemas.microsoft.com/office/powerpoint/2010/main" val="2553530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УГЛЕД АДВОКАТА И АДВОКАТСКА ЕТИКА</a:t>
            </a:r>
            <a:endParaRPr lang="en-US" dirty="0"/>
          </a:p>
        </p:txBody>
      </p:sp>
      <p:sp>
        <p:nvSpPr>
          <p:cNvPr id="3" name="Content Placeholder 2"/>
          <p:cNvSpPr>
            <a:spLocks noGrp="1"/>
          </p:cNvSpPr>
          <p:nvPr>
            <p:ph idx="1"/>
          </p:nvPr>
        </p:nvSpPr>
        <p:spPr/>
        <p:txBody>
          <a:bodyPr/>
          <a:lstStyle/>
          <a:p>
            <a:r>
              <a:rPr lang="sr-Cyrl-RS" dirty="0" smtClean="0"/>
              <a:t>Сељачке буне у средњем веку као један од циљева имају – побити правнике</a:t>
            </a:r>
          </a:p>
          <a:p>
            <a:r>
              <a:rPr lang="sr-Cyrl-RS" dirty="0" smtClean="0"/>
              <a:t>Ово с тога што је код маса постојало схватање да су правници лоши хришћани</a:t>
            </a:r>
          </a:p>
          <a:p>
            <a:r>
              <a:rPr lang="sr-Cyrl-RS" dirty="0" smtClean="0"/>
              <a:t>Шекспир у </a:t>
            </a:r>
            <a:r>
              <a:rPr lang="sr-Cyrl-RS" i="1" dirty="0" smtClean="0"/>
              <a:t>Хенрију </a:t>
            </a:r>
            <a:r>
              <a:rPr lang="en-US" i="1" dirty="0" smtClean="0"/>
              <a:t>VI</a:t>
            </a:r>
            <a:r>
              <a:rPr lang="sr-Cyrl-RS" dirty="0" smtClean="0"/>
              <a:t> устима једног бунтовника изговара: „Прва ствар коју ћемо урадити, побићемо све правнике.“</a:t>
            </a:r>
          </a:p>
          <a:p>
            <a:r>
              <a:rPr lang="sr-Cyrl-RS" dirty="0" smtClean="0"/>
              <a:t>И данас има сличних ставова</a:t>
            </a:r>
          </a:p>
          <a:p>
            <a:r>
              <a:rPr lang="sr-Cyrl-RS" dirty="0" smtClean="0"/>
              <a:t>Осамдесетих година у Америци је објављена књига под називом: </a:t>
            </a:r>
            <a:r>
              <a:rPr lang="sr-Cyrl-RS" i="1" dirty="0" smtClean="0"/>
              <a:t>Побити све адвокате</a:t>
            </a:r>
            <a:endParaRPr lang="en-US" dirty="0"/>
          </a:p>
        </p:txBody>
      </p:sp>
    </p:spTree>
    <p:extLst>
      <p:ext uri="{BB962C8B-B14F-4D97-AF65-F5344CB8AC3E}">
        <p14:creationId xmlns:p14="http://schemas.microsoft.com/office/powerpoint/2010/main" val="1818018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Cyrl-RS" dirty="0" smtClean="0"/>
              <a:t>УГЛЕД АДВОКАТА И АДВОКАТСКА ЕТИКА</a:t>
            </a:r>
            <a:endParaRPr lang="en-US" dirty="0"/>
          </a:p>
        </p:txBody>
      </p:sp>
      <p:sp>
        <p:nvSpPr>
          <p:cNvPr id="3" name="Content Placeholder 2"/>
          <p:cNvSpPr>
            <a:spLocks noGrp="1"/>
          </p:cNvSpPr>
          <p:nvPr>
            <p:ph idx="1"/>
          </p:nvPr>
        </p:nvSpPr>
        <p:spPr/>
        <p:txBody>
          <a:bodyPr/>
          <a:lstStyle/>
          <a:p>
            <a:pPr algn="just"/>
            <a:r>
              <a:rPr lang="sr-Cyrl-RS" dirty="0" smtClean="0"/>
              <a:t>Римљани насупрот Грцима, сматрају да је то једна од најугледнијих професија</a:t>
            </a:r>
          </a:p>
          <a:p>
            <a:pPr algn="just"/>
            <a:r>
              <a:rPr lang="sr-Cyrl-RS" dirty="0" smtClean="0"/>
              <a:t>Цицерон у свом делу </a:t>
            </a:r>
            <a:r>
              <a:rPr lang="en-US" i="1" dirty="0" smtClean="0"/>
              <a:t>De </a:t>
            </a:r>
            <a:r>
              <a:rPr lang="en-US" i="1" dirty="0" err="1" smtClean="0"/>
              <a:t>oratore</a:t>
            </a:r>
            <a:r>
              <a:rPr lang="sr-Cyrl-RS" i="1" dirty="0" smtClean="0"/>
              <a:t>: </a:t>
            </a:r>
            <a:r>
              <a:rPr lang="sr-Cyrl-RS" dirty="0" smtClean="0"/>
              <a:t>„У нашој држави, насупрот томе (мишљењу Грка), најуваженији и најчувенији људи… уздигли су се захваљујући својој способности да дају правни савет.“</a:t>
            </a:r>
          </a:p>
          <a:p>
            <a:pPr algn="just"/>
            <a:r>
              <a:rPr lang="sr-Cyrl-RS" dirty="0" smtClean="0"/>
              <a:t>У царским конституцијама се каже да правници дижу клонуле</a:t>
            </a:r>
          </a:p>
          <a:p>
            <a:pPr algn="just"/>
            <a:r>
              <a:rPr lang="sr-Cyrl-RS" dirty="0" smtClean="0"/>
              <a:t>У неким земљама, нарочито у земљама </a:t>
            </a:r>
            <a:r>
              <a:rPr lang="sr-Cyrl-RS" dirty="0" err="1" smtClean="0"/>
              <a:t>прецедентног</a:t>
            </a:r>
            <a:r>
              <a:rPr lang="sr-Cyrl-RS" dirty="0" smtClean="0"/>
              <a:t> права, адвокати и лекари спадају у најпрестижније и најбоље плаћене професије</a:t>
            </a:r>
            <a:endParaRPr lang="en-US" dirty="0"/>
          </a:p>
        </p:txBody>
      </p:sp>
    </p:spTree>
    <p:extLst>
      <p:ext uri="{BB962C8B-B14F-4D97-AF65-F5344CB8AC3E}">
        <p14:creationId xmlns:p14="http://schemas.microsoft.com/office/powerpoint/2010/main" val="19754210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2114</TotalTime>
  <Words>2489</Words>
  <Application>Microsoft Office PowerPoint</Application>
  <PresentationFormat>Widescreen</PresentationFormat>
  <Paragraphs>188</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Calibri Light</vt:lpstr>
      <vt:lpstr>Office Theme</vt:lpstr>
      <vt:lpstr>СУДСКО (ФОРЕНЗИЧНО) БЕСЕДНИШТВО</vt:lpstr>
      <vt:lpstr>ПОЈАМ И ИСТОРИЈСКИ РАЗВОЈ СУДСКОГ (ФОРЕНЗИЧНОГ) БЕСЕДНИШТВА</vt:lpstr>
      <vt:lpstr>ПОЈАМ И ИСТОРИЈСКИ РАЗВОЈ СУДСКОГ (ФОРЕНЗИЧНОГ) БЕСЕДНИШТВА</vt:lpstr>
      <vt:lpstr>ПОЈАМ И ИСТОРИЈСКИ РАЗВОЈ СУДСКОГ (ФОРЕНЗИЧНОГ) БЕСЕДНИШТВА</vt:lpstr>
      <vt:lpstr>ПОЈАМ И ИСТОРИЈСКИ РАЗВОЈ СУДСКОГ (ФОРЕНЗИЧНОГ) БЕСЕДНИШТВА</vt:lpstr>
      <vt:lpstr>ПОЈАМ И ИСТОРИЈСКИ РАЗВОЈ СУДСКОГ (ФОРЕНЗИЧНОГ) БЕСЕДНИШТВА </vt:lpstr>
      <vt:lpstr>УГЛЕД АДВОКАТА И АДВОКАТСКА ЕТИКА</vt:lpstr>
      <vt:lpstr>УГЛЕД АДВОКАТА И АДВОКАТСКА ЕТИКА</vt:lpstr>
      <vt:lpstr>УГЛЕД АДВОКАТА И АДВОКАТСКА ЕТИКА</vt:lpstr>
      <vt:lpstr>УГЛЕД АДВОКАТА И АДВОКАТСКА ЕТИКА</vt:lpstr>
      <vt:lpstr>УГЛЕД АДВОКАТА И АДВОКАТСКА ЕТИКА</vt:lpstr>
      <vt:lpstr>УГЛЕД АДВОКАТА И АДВОКАТСКА ЕТИКА ПРИПРЕМА</vt:lpstr>
      <vt:lpstr>УГЛЕД АДВОКАТА И АДВОКАТСКА ЕТИКА ПРИПРЕМА</vt:lpstr>
      <vt:lpstr>УГЛЕД АДВОКАТА И АДВОКАТСКА ЕТИКА ПРИПРЕМА</vt:lpstr>
      <vt:lpstr>УГЛЕД АДВОКАТА И АДВОКАТСКА ЕТИКА ПРИПРЕМА</vt:lpstr>
      <vt:lpstr>УГЛЕД АДВОКАТА И АДВОКАТСКА ЕТИКА ПРИПРЕМА</vt:lpstr>
      <vt:lpstr>УГЛЕД АДВОКАТА И АДВОКАТСКА ЕТИКА ПРИПРЕМА</vt:lpstr>
      <vt:lpstr>УГЛЕД АДВОКАТА И АДВОКАТСКА ЕТИКА ПРИПРЕМА</vt:lpstr>
      <vt:lpstr>УГЛЕД АДВОКАТА И АДВОКАТСКА ЕТИКА </vt:lpstr>
      <vt:lpstr>УГЛЕД АДВОКАТА И АДВОКАТСКА ЕТИКА</vt:lpstr>
      <vt:lpstr>УГЛЕД АДВОКАТА И АДВОКАТСКА ЕТИКА</vt:lpstr>
      <vt:lpstr>ОДНОС ПРЕМА СУДИЈИ</vt:lpstr>
      <vt:lpstr>ОДНОС ПРЕМА СУДИЈИ</vt:lpstr>
      <vt:lpstr>ОДНОС ПРЕМА СУДИЈИ</vt:lpstr>
      <vt:lpstr>САДРЖИНА И СТРАТЕГИЈА ИЗЛАГАЊА СУДСКОГ ГОВОРА</vt:lpstr>
      <vt:lpstr>САДРЖИНА И СТРАТЕГИЈА ИЗЛАГАЊА СУДСКОГ ГОВОРА</vt:lpstr>
      <vt:lpstr>САДРЖИНА И СТРАТЕГИЈА ИЗЛАГАЊА СУДСКОГ ГОВОРА</vt:lpstr>
      <vt:lpstr>САДРЖИНА И СТРАТЕГИЈА ИЗЛАГАЊА СУДСКОГ ГОВОРА</vt:lpstr>
      <vt:lpstr>ПРАВНИ ЈЕЗИК И СУДСКИ ГОВОР</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36</cp:revision>
  <dcterms:created xsi:type="dcterms:W3CDTF">2020-03-31T10:37:35Z</dcterms:created>
  <dcterms:modified xsi:type="dcterms:W3CDTF">2020-04-01T21:51:44Z</dcterms:modified>
</cp:coreProperties>
</file>