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59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47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4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8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36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20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3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70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1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444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93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95C7C-2112-435C-97DE-D7F965F9F3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1479F-1DCD-4723-A28C-D7EEED26DC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25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err="1" smtClean="0"/>
              <a:t>Хаим</a:t>
            </a:r>
            <a:r>
              <a:rPr lang="sr-Cyrl-RS" sz="2800" dirty="0" smtClean="0"/>
              <a:t> </a:t>
            </a:r>
            <a:r>
              <a:rPr lang="sr-Cyrl-RS" sz="2800" dirty="0" err="1" smtClean="0"/>
              <a:t>Перелман</a:t>
            </a:r>
            <a:r>
              <a:rPr lang="sr-Cyrl-RS" sz="2800" dirty="0" smtClean="0"/>
              <a:t> (</a:t>
            </a:r>
            <a:r>
              <a:rPr lang="en-US" sz="2800" i="1" dirty="0" smtClean="0"/>
              <a:t>Chaim </a:t>
            </a:r>
            <a:r>
              <a:rPr lang="en-US" sz="2800" dirty="0" smtClean="0"/>
              <a:t>Perelman</a:t>
            </a:r>
            <a:r>
              <a:rPr lang="sr-Cyrl-RS" sz="2800" i="1" dirty="0" smtClean="0"/>
              <a:t> </a:t>
            </a:r>
            <a:r>
              <a:rPr lang="sr-Cyrl-RS" sz="2800" dirty="0" smtClean="0"/>
              <a:t>1912-1984) белгијски филозоф и правник пољско-јеврејског порекла, једно је од највећих имена савремене реторичке теорије и теорије аргументације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smtClean="0"/>
              <a:t>Његово најважније дело је </a:t>
            </a:r>
            <a:r>
              <a:rPr lang="sr-Cyrl-RS" sz="2800" i="1" dirty="0" smtClean="0"/>
              <a:t>Правна логика – Нова реторика</a:t>
            </a:r>
            <a:endParaRPr lang="sr-Cyrl-RS" sz="28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smtClean="0"/>
              <a:t>Своје дело назвао је Нова реторика како би  да би нагласио разлике између своје и старих реторика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r-Cyrl-RS" sz="2800" dirty="0" err="1" smtClean="0"/>
              <a:t>Перелманова</a:t>
            </a:r>
            <a:r>
              <a:rPr lang="sr-Cyrl-RS" sz="2800" dirty="0" smtClean="0"/>
              <a:t> жеља је била да и самим насловом одмах укаже на разлике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18959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Врсте </a:t>
            </a:r>
            <a:r>
              <a:rPr lang="sr-Cyrl-RS" i="1" dirty="0" err="1" smtClean="0">
                <a:solidFill>
                  <a:schemeClr val="accent5"/>
                </a:solidFill>
              </a:rPr>
              <a:t>аргументативних</a:t>
            </a:r>
            <a:r>
              <a:rPr lang="sr-Cyrl-RS" i="1" dirty="0" smtClean="0">
                <a:solidFill>
                  <a:schemeClr val="accent5"/>
                </a:solidFill>
              </a:rPr>
              <a:t> техника:</a:t>
            </a:r>
          </a:p>
          <a:p>
            <a:pPr algn="just"/>
            <a:r>
              <a:rPr lang="sr-Cyrl-RS" dirty="0" smtClean="0"/>
              <a:t>Основна подела је: поступци везивања (асоцијације) и поступци растављања, дисоцијације</a:t>
            </a:r>
          </a:p>
          <a:p>
            <a:pPr algn="just"/>
            <a:r>
              <a:rPr lang="sr-Cyrl-RS" dirty="0" smtClean="0"/>
              <a:t>Ове две врсте техника су комплементарне</a:t>
            </a:r>
          </a:p>
          <a:p>
            <a:pPr algn="just"/>
            <a:r>
              <a:rPr lang="sr-Cyrl-RS" dirty="0" smtClean="0"/>
              <a:t>Разлика је само у томе на коју се страну ставља акценат, која се страна ставља у први план</a:t>
            </a:r>
          </a:p>
          <a:p>
            <a:pPr algn="just"/>
            <a:r>
              <a:rPr lang="sr-Cyrl-RS" dirty="0" smtClean="0"/>
              <a:t>Поступци везивања обухватају три врсте аргумената:</a:t>
            </a:r>
          </a:p>
          <a:p>
            <a:pPr algn="just"/>
            <a:r>
              <a:rPr lang="sr-Cyrl-RS" i="1" dirty="0" err="1" smtClean="0"/>
              <a:t>Квазилогичке</a:t>
            </a:r>
            <a:r>
              <a:rPr lang="sr-Cyrl-RS" i="1" dirty="0" smtClean="0"/>
              <a:t> аргументе</a:t>
            </a:r>
          </a:p>
          <a:p>
            <a:pPr algn="just"/>
            <a:r>
              <a:rPr lang="sr-Cyrl-RS" i="1" dirty="0" smtClean="0"/>
              <a:t>Аргументи повезани са структуром стварности: </a:t>
            </a:r>
            <a:r>
              <a:rPr lang="sr-Cyrl-RS" dirty="0" smtClean="0"/>
              <a:t>Аргументи засновани на структури стварности и аргументи који заснивају структуру стварности</a:t>
            </a:r>
          </a:p>
          <a:p>
            <a:pPr algn="just"/>
            <a:r>
              <a:rPr lang="sr-Cyrl-RS" i="1" dirty="0" smtClean="0"/>
              <a:t>Поступци растављања</a:t>
            </a:r>
            <a:r>
              <a:rPr lang="sr-Cyrl-RS" i="1" smtClean="0"/>
              <a:t>, дисоцијације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4526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sr-Cyrl-RS" dirty="0" smtClean="0"/>
              <a:t>Желео је да изгради општу теорију аргументације која се може применити не само у филозофским анализама него и у било ком домену, на пр. У практичној филозофији (</a:t>
            </a:r>
            <a:r>
              <a:rPr lang="sr-Cyrl-RS" dirty="0" smtClean="0">
                <a:solidFill>
                  <a:schemeClr val="accent5"/>
                </a:solidFill>
              </a:rPr>
              <a:t>праву, политици, моралу</a:t>
            </a:r>
            <a:r>
              <a:rPr lang="sr-Cyrl-RS" dirty="0" smtClean="0"/>
              <a:t>), у књижевности, теологији и другде</a:t>
            </a:r>
          </a:p>
          <a:p>
            <a:pPr algn="just"/>
            <a:r>
              <a:rPr lang="sr-Cyrl-RS" dirty="0" smtClean="0"/>
              <a:t>Структуру нове реторике чине три основна елемента: </a:t>
            </a:r>
            <a:r>
              <a:rPr lang="sr-Cyrl-RS" i="1" dirty="0" smtClean="0">
                <a:solidFill>
                  <a:schemeClr val="accent5"/>
                </a:solidFill>
              </a:rPr>
              <a:t>субјекти </a:t>
            </a:r>
            <a:r>
              <a:rPr lang="sr-Cyrl-RS" dirty="0" smtClean="0"/>
              <a:t>(говорник и аудиторијум), </a:t>
            </a:r>
            <a:r>
              <a:rPr lang="sr-Cyrl-RS" i="1" dirty="0" smtClean="0">
                <a:solidFill>
                  <a:schemeClr val="accent5"/>
                </a:solidFill>
              </a:rPr>
              <a:t>циљ </a:t>
            </a:r>
            <a:r>
              <a:rPr lang="sr-Cyrl-RS" dirty="0" smtClean="0"/>
              <a:t>(сагласност о тези) и </a:t>
            </a:r>
            <a:r>
              <a:rPr lang="sr-Cyrl-RS" i="1" dirty="0" smtClean="0">
                <a:solidFill>
                  <a:schemeClr val="accent5"/>
                </a:solidFill>
              </a:rPr>
              <a:t>средства </a:t>
            </a:r>
            <a:r>
              <a:rPr lang="sr-Cyrl-RS" dirty="0" smtClean="0"/>
              <a:t>(дискурзивне технике)</a:t>
            </a:r>
            <a:endParaRPr lang="en-US" dirty="0" smtClean="0"/>
          </a:p>
          <a:p>
            <a:pPr algn="just"/>
            <a:r>
              <a:rPr lang="sr-Cyrl-RS" dirty="0" smtClean="0"/>
              <a:t>Циљ аргументације, по </a:t>
            </a:r>
            <a:r>
              <a:rPr lang="sr-Cyrl-RS" dirty="0" err="1" smtClean="0"/>
              <a:t>Перелману</a:t>
            </a:r>
            <a:r>
              <a:rPr lang="sr-Cyrl-RS" dirty="0" smtClean="0"/>
              <a:t>, јесте да постигне сагласност о некој постављеној тези, да оствари њено прихватање у аудиторијуму</a:t>
            </a:r>
          </a:p>
          <a:p>
            <a:pPr algn="just"/>
            <a:r>
              <a:rPr lang="sr-Cyrl-RS" dirty="0" smtClean="0"/>
              <a:t>Циљ може бити и негативно одређен, а да се при том суштина не мења</a:t>
            </a:r>
          </a:p>
          <a:p>
            <a:pPr algn="just"/>
            <a:r>
              <a:rPr lang="sr-Cyrl-RS" dirty="0" smtClean="0"/>
              <a:t>Наиме, циљ може бити да се теза оповргне, да се одбаци</a:t>
            </a:r>
            <a:r>
              <a:rPr lang="en-US" dirty="0" smtClean="0"/>
              <a:t> </a:t>
            </a:r>
            <a:r>
              <a:rPr lang="sr-Cyrl-R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59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Субјектима аргументације </a:t>
            </a:r>
            <a:r>
              <a:rPr lang="sr-Cyrl-RS" dirty="0" smtClean="0"/>
              <a:t>(говорнику и аудиторијуму) </a:t>
            </a:r>
            <a:r>
              <a:rPr lang="sr-Cyrl-RS" dirty="0" err="1" smtClean="0"/>
              <a:t>Перелман</a:t>
            </a:r>
            <a:r>
              <a:rPr lang="sr-Cyrl-RS" dirty="0" smtClean="0"/>
              <a:t> не посвећује много пажње</a:t>
            </a:r>
          </a:p>
          <a:p>
            <a:r>
              <a:rPr lang="sr-Cyrl-RS" dirty="0" smtClean="0"/>
              <a:t>Нарочито не посвећује посебну пажњу говорнику </a:t>
            </a:r>
          </a:p>
          <a:p>
            <a:r>
              <a:rPr lang="sr-Cyrl-RS" dirty="0" smtClean="0"/>
              <a:t>Он сматра да особине говорника чине стару теорију реторике</a:t>
            </a:r>
          </a:p>
          <a:p>
            <a:pPr algn="just"/>
            <a:r>
              <a:rPr lang="sr-Cyrl-RS" dirty="0" err="1" smtClean="0"/>
              <a:t>Перелманова</a:t>
            </a:r>
            <a:r>
              <a:rPr lang="sr-Cyrl-RS" dirty="0" smtClean="0"/>
              <a:t> разматрања осталих елемената, аудиторијума, циља аргументације и дискурзивних техника, посредно говоре и о говорнику, могу се схватити као упутства добром говорнику</a:t>
            </a:r>
            <a:endParaRPr lang="en-US" dirty="0" smtClean="0"/>
          </a:p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Врсте аудиторијума: </a:t>
            </a:r>
            <a:r>
              <a:rPr lang="sr-Cyrl-RS" dirty="0" smtClean="0">
                <a:solidFill>
                  <a:schemeClr val="accent5"/>
                </a:solidFill>
              </a:rPr>
              <a:t>универзални и партикуларни</a:t>
            </a:r>
          </a:p>
          <a:p>
            <a:pPr algn="just"/>
            <a:r>
              <a:rPr lang="sr-Cyrl-RS" dirty="0" smtClean="0"/>
              <a:t>Разлика између уверења и наговора не може се схватити без разликовања ове две врсте аудиторијума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94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Уколико се сагласност о постављеној тези постигне у универзалном аудиторијуму, аргументација је убедљива</a:t>
            </a:r>
          </a:p>
          <a:p>
            <a:pPr algn="just"/>
            <a:r>
              <a:rPr lang="sr-Cyrl-RS" dirty="0" smtClean="0"/>
              <a:t>Уколико тезу усвоји само партикуларни аудиторијум, онда је говорник успео само да наговори на прихватање своје тезе</a:t>
            </a:r>
          </a:p>
          <a:p>
            <a:pPr algn="just"/>
            <a:r>
              <a:rPr lang="sr-Cyrl-RS" dirty="0" smtClean="0"/>
              <a:t>Универзални аудиторијум чине сва разумна бића. Читаво човечанство</a:t>
            </a:r>
          </a:p>
          <a:p>
            <a:pPr algn="just"/>
            <a:r>
              <a:rPr lang="sr-Cyrl-RS" dirty="0" smtClean="0"/>
              <a:t>Аргументација упућена овом аудиторијуму треба да буде уверљива</a:t>
            </a:r>
          </a:p>
          <a:p>
            <a:pPr algn="just"/>
            <a:r>
              <a:rPr lang="sr-Cyrl-RS" dirty="0" smtClean="0"/>
              <a:t>Сваки говорника, свака култура има своју концепцију универзалног аудиторијума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45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/>
              <a:t>Постојање сагласности универзалног аудиторијума није чињенично питање</a:t>
            </a:r>
          </a:p>
          <a:p>
            <a:pPr algn="just"/>
            <a:r>
              <a:rPr lang="sr-Cyrl-RS" dirty="0" smtClean="0"/>
              <a:t>Универзални аудиторијум сваког говорника посматран с неке спољне тачке гледишта може се сматрати партикуларним</a:t>
            </a:r>
          </a:p>
          <a:p>
            <a:pPr algn="just"/>
            <a:r>
              <a:rPr lang="sr-Cyrl-RS" dirty="0" err="1" smtClean="0"/>
              <a:t>Перелман</a:t>
            </a:r>
            <a:r>
              <a:rPr lang="sr-Cyrl-RS" dirty="0" smtClean="0"/>
              <a:t> изричито одбацује безвременске, апсолутне концепције универзалног аудиторијума (попут Кантове, картезијанске и рационалистичке) и ставља га у функцију простора и времена, историје, те група и појединаца, али га не изједначава са аудиторијумом елите</a:t>
            </a:r>
          </a:p>
          <a:p>
            <a:pPr algn="just"/>
            <a:r>
              <a:rPr lang="sr-Cyrl-RS" dirty="0" smtClean="0"/>
              <a:t>Универзални аудиторијум има нормативну улогу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874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Право</a:t>
            </a:r>
            <a:r>
              <a:rPr lang="sr-Cyrl-RS" dirty="0" smtClean="0">
                <a:solidFill>
                  <a:schemeClr val="accent5"/>
                </a:solidFill>
              </a:rPr>
              <a:t> – </a:t>
            </a:r>
            <a:r>
              <a:rPr lang="sr-Cyrl-RS" dirty="0" smtClean="0"/>
              <a:t>како изгледају ове поставке када се примене у домену права</a:t>
            </a:r>
          </a:p>
          <a:p>
            <a:pPr algn="just"/>
            <a:r>
              <a:rPr lang="sr-Cyrl-RS" dirty="0" smtClean="0"/>
              <a:t>Парадигме говорника у праву су </a:t>
            </a:r>
            <a:r>
              <a:rPr lang="sr-Cyrl-RS" dirty="0" smtClean="0">
                <a:solidFill>
                  <a:schemeClr val="accent5"/>
                </a:solidFill>
              </a:rPr>
              <a:t>законодавац </a:t>
            </a:r>
            <a:r>
              <a:rPr lang="sr-Cyrl-RS" dirty="0" smtClean="0"/>
              <a:t>и </a:t>
            </a:r>
            <a:r>
              <a:rPr lang="sr-Cyrl-RS" dirty="0" smtClean="0">
                <a:solidFill>
                  <a:schemeClr val="accent5"/>
                </a:solidFill>
              </a:rPr>
              <a:t>судија</a:t>
            </a:r>
          </a:p>
          <a:p>
            <a:pPr algn="just"/>
            <a:r>
              <a:rPr lang="sr-Cyrl-RS" dirty="0" err="1" smtClean="0"/>
              <a:t>Перелман</a:t>
            </a:r>
            <a:r>
              <a:rPr lang="sr-Cyrl-RS" dirty="0" smtClean="0"/>
              <a:t> у први план истиче расуђивање судије</a:t>
            </a:r>
          </a:p>
          <a:p>
            <a:pPr algn="just"/>
            <a:r>
              <a:rPr lang="sr-Cyrl-RS" dirty="0" smtClean="0"/>
              <a:t>То је разумљиво, јер судија својим одлукама конкретизује ставове законодаваца</a:t>
            </a:r>
          </a:p>
          <a:p>
            <a:pPr algn="just"/>
            <a:r>
              <a:rPr lang="sr-Cyrl-RS" dirty="0" smtClean="0"/>
              <a:t>Он коначно утврђује садржину закона и одређује конкретну правну стварност, правни живот</a:t>
            </a:r>
          </a:p>
          <a:p>
            <a:pPr algn="just"/>
            <a:r>
              <a:rPr lang="sr-Cyrl-RS" dirty="0" smtClean="0"/>
              <a:t>Сваком се говорнику може установити обавеза образлагања става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640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i="1" dirty="0" smtClean="0">
                <a:solidFill>
                  <a:schemeClr val="accent5"/>
                </a:solidFill>
              </a:rPr>
              <a:t>Реторичке технике – </a:t>
            </a:r>
          </a:p>
          <a:p>
            <a:pPr algn="just"/>
            <a:r>
              <a:rPr lang="sr-Cyrl-RS" i="1" dirty="0" smtClean="0"/>
              <a:t>Дискурзивне технике – </a:t>
            </a:r>
            <a:r>
              <a:rPr lang="sr-Cyrl-RS" dirty="0" smtClean="0"/>
              <a:t>представљају трећи елемент нове реторике</a:t>
            </a:r>
          </a:p>
          <a:p>
            <a:pPr algn="just"/>
            <a:r>
              <a:rPr lang="sr-Cyrl-RS" dirty="0" smtClean="0"/>
              <a:t>Реторичка средства су оне технике које се користе да би аудиторијум прихватио неку тезу, да би се убедио односно наговорио да се са њом сагласи</a:t>
            </a:r>
          </a:p>
          <a:p>
            <a:pPr algn="just"/>
            <a:r>
              <a:rPr lang="sr-Cyrl-RS" dirty="0" smtClean="0"/>
              <a:t>Све технике </a:t>
            </a:r>
            <a:r>
              <a:rPr lang="sr-Cyrl-RS" dirty="0" err="1" smtClean="0"/>
              <a:t>Перелман</a:t>
            </a:r>
            <a:r>
              <a:rPr lang="sr-Cyrl-RS" dirty="0" smtClean="0"/>
              <a:t> сврстава у област језика односно говора</a:t>
            </a:r>
          </a:p>
          <a:p>
            <a:pPr algn="just"/>
            <a:r>
              <a:rPr lang="sr-Cyrl-RS" dirty="0" smtClean="0"/>
              <a:t>Све </a:t>
            </a:r>
            <a:r>
              <a:rPr lang="sr-Cyrl-RS" dirty="0" err="1" smtClean="0"/>
              <a:t>аргументативне</a:t>
            </a:r>
            <a:r>
              <a:rPr lang="sr-Cyrl-RS" dirty="0" smtClean="0"/>
              <a:t> технике су дискурзивне (говорне) технике</a:t>
            </a:r>
          </a:p>
          <a:p>
            <a:pPr algn="just"/>
            <a:r>
              <a:rPr lang="sr-Cyrl-RS" dirty="0" smtClean="0"/>
              <a:t>Овај став се може сматрати </a:t>
            </a:r>
            <a:r>
              <a:rPr lang="sr-Cyrl-RS" dirty="0" err="1" smtClean="0"/>
              <a:t>констутативним</a:t>
            </a:r>
            <a:r>
              <a:rPr lang="sr-Cyrl-RS" dirty="0" smtClean="0"/>
              <a:t> елементом </a:t>
            </a:r>
            <a:r>
              <a:rPr lang="sr-Cyrl-RS" dirty="0" err="1" smtClean="0"/>
              <a:t>Перелманове</a:t>
            </a:r>
            <a:r>
              <a:rPr lang="sr-Cyrl-RS" dirty="0" smtClean="0"/>
              <a:t> теорије аргументације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576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dirty="0" smtClean="0"/>
              <a:t>Сам говор може бити и садржински и формално монолог и дијалог</a:t>
            </a:r>
          </a:p>
          <a:p>
            <a:pPr algn="just"/>
            <a:r>
              <a:rPr lang="sr-Cyrl-RS" dirty="0" smtClean="0"/>
              <a:t>Говор је монолог ако развија једну тезу ка одређеном закључку</a:t>
            </a:r>
          </a:p>
          <a:p>
            <a:pPr algn="just"/>
            <a:r>
              <a:rPr lang="sr-Cyrl-RS" dirty="0" smtClean="0"/>
              <a:t>Дијалог је када сучељава бар две тезе, односно проблематизује неку тезу питањима</a:t>
            </a:r>
          </a:p>
          <a:p>
            <a:pPr algn="just"/>
            <a:r>
              <a:rPr lang="sr-Cyrl-RS" dirty="0" smtClean="0"/>
              <a:t>Дијалог истомишљеника у садржинском смислу је монолог, и обрнуто: када неко држи монолог а излаже различите ставове, то је у ствари дијалог</a:t>
            </a:r>
          </a:p>
          <a:p>
            <a:pPr algn="just"/>
            <a:r>
              <a:rPr lang="sr-Cyrl-RS" dirty="0" err="1" smtClean="0"/>
              <a:t>Перелманово</a:t>
            </a:r>
            <a:r>
              <a:rPr lang="sr-Cyrl-RS" dirty="0" smtClean="0"/>
              <a:t> одређење аргументације допушта и монолог и дијалог, али његова тежња је дијалог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367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 smtClean="0"/>
              <a:t>ПЕРЕЛМАНОВА НОВА РЕТОРИКА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err="1" smtClean="0"/>
              <a:t>Перелман</a:t>
            </a:r>
            <a:r>
              <a:rPr lang="sr-Cyrl-RS" dirty="0" smtClean="0"/>
              <a:t> истиче поштовање правила </a:t>
            </a:r>
            <a:r>
              <a:rPr lang="en-US" i="1" dirty="0" err="1" smtClean="0"/>
              <a:t>audiatur</a:t>
            </a:r>
            <a:r>
              <a:rPr lang="en-US" i="1" dirty="0" smtClean="0"/>
              <a:t> in </a:t>
            </a:r>
            <a:r>
              <a:rPr lang="en-US" i="1" dirty="0" err="1" smtClean="0"/>
              <a:t>altera</a:t>
            </a:r>
            <a:r>
              <a:rPr lang="en-US" i="1" dirty="0" smtClean="0"/>
              <a:t> pars </a:t>
            </a:r>
            <a:r>
              <a:rPr lang="sr-Cyrl-RS" dirty="0" smtClean="0"/>
              <a:t>(нека се чује и друга страна)</a:t>
            </a:r>
          </a:p>
          <a:p>
            <a:pPr algn="just"/>
            <a:r>
              <a:rPr lang="sr-Cyrl-RS" dirty="0" smtClean="0"/>
              <a:t>Поштовање овог правила може бити мерило демократичности правних поредака</a:t>
            </a:r>
          </a:p>
          <a:p>
            <a:pPr algn="just"/>
            <a:r>
              <a:rPr lang="sr-Cyrl-RS" dirty="0" smtClean="0"/>
              <a:t>Најважнији став ове теорије аргументације је – да насиље није аргумент</a:t>
            </a:r>
          </a:p>
          <a:p>
            <a:pPr algn="just"/>
            <a:r>
              <a:rPr lang="sr-Cyrl-RS" dirty="0" smtClean="0"/>
              <a:t>Следећи овај став - право не искључује сваку принуду , већ само принуду као аргумент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29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730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  <vt:lpstr>ПЕРЕЛМАНОВА НОВА РЕТОРИКА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12</cp:revision>
  <dcterms:created xsi:type="dcterms:W3CDTF">2020-04-07T09:40:13Z</dcterms:created>
  <dcterms:modified xsi:type="dcterms:W3CDTF">2020-04-07T16:47:11Z</dcterms:modified>
</cp:coreProperties>
</file>