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9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7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45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3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0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3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07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1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44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93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95C7C-2112-435C-97DE-D7F965F9F31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25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Cyrl-RS" sz="2800" dirty="0" err="1" smtClean="0"/>
              <a:t>Хаим</a:t>
            </a:r>
            <a:r>
              <a:rPr lang="sr-Cyrl-RS" sz="2800" dirty="0" smtClean="0"/>
              <a:t> </a:t>
            </a:r>
            <a:r>
              <a:rPr lang="sr-Cyrl-RS" sz="2800" dirty="0" err="1" smtClean="0"/>
              <a:t>Перелман</a:t>
            </a:r>
            <a:r>
              <a:rPr lang="sr-Cyrl-RS" sz="2800" dirty="0" smtClean="0"/>
              <a:t> (</a:t>
            </a:r>
            <a:r>
              <a:rPr lang="en-US" sz="2800" i="1" dirty="0" smtClean="0"/>
              <a:t>Chaim </a:t>
            </a:r>
            <a:r>
              <a:rPr lang="en-US" sz="2800" dirty="0" smtClean="0"/>
              <a:t>Perelman</a:t>
            </a:r>
            <a:r>
              <a:rPr lang="sr-Cyrl-RS" sz="2800" i="1" dirty="0" smtClean="0"/>
              <a:t> </a:t>
            </a:r>
            <a:r>
              <a:rPr lang="sr-Cyrl-RS" sz="2800" dirty="0" smtClean="0"/>
              <a:t>1912-1984) белгијски филозоф и правник пољско-јеврејског порекла, једно је од највећих имена савремене реторичке теорије и теорије аргументације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Cyrl-RS" sz="2800" dirty="0" smtClean="0"/>
              <a:t>Његово најважније дело је </a:t>
            </a:r>
            <a:r>
              <a:rPr lang="sr-Cyrl-RS" sz="2800" i="1" dirty="0" smtClean="0"/>
              <a:t>Правна логика – Нова реторика</a:t>
            </a:r>
            <a:endParaRPr lang="sr-Cyrl-RS" sz="28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Cyrl-RS" sz="2800" dirty="0" smtClean="0"/>
              <a:t>Своје дело назвао је Нова реторика како би  да би нагласио разлике између своје и старих реторика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Cyrl-RS" sz="2800" dirty="0" err="1" smtClean="0"/>
              <a:t>Перелманова</a:t>
            </a:r>
            <a:r>
              <a:rPr lang="sr-Cyrl-RS" sz="2800" dirty="0" smtClean="0"/>
              <a:t> жеља је била да и самим насловом одмах укаже на разлике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1895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i="1" dirty="0" smtClean="0">
                <a:solidFill>
                  <a:schemeClr val="accent5"/>
                </a:solidFill>
              </a:rPr>
              <a:t>Врсте </a:t>
            </a:r>
            <a:r>
              <a:rPr lang="sr-Cyrl-RS" i="1" dirty="0" err="1" smtClean="0">
                <a:solidFill>
                  <a:schemeClr val="accent5"/>
                </a:solidFill>
              </a:rPr>
              <a:t>аргументативних</a:t>
            </a:r>
            <a:r>
              <a:rPr lang="sr-Cyrl-RS" i="1" dirty="0" smtClean="0">
                <a:solidFill>
                  <a:schemeClr val="accent5"/>
                </a:solidFill>
              </a:rPr>
              <a:t> техника:</a:t>
            </a:r>
          </a:p>
          <a:p>
            <a:pPr algn="just"/>
            <a:r>
              <a:rPr lang="sr-Cyrl-RS" dirty="0" smtClean="0"/>
              <a:t>Основна подела је: поступци везивања (асоцијације) и поступци растављања, дисоцијације</a:t>
            </a:r>
          </a:p>
          <a:p>
            <a:pPr algn="just"/>
            <a:r>
              <a:rPr lang="sr-Cyrl-RS" dirty="0" smtClean="0"/>
              <a:t>Ове две врсте техника су комплементарне</a:t>
            </a:r>
          </a:p>
          <a:p>
            <a:pPr algn="just"/>
            <a:r>
              <a:rPr lang="sr-Cyrl-RS" dirty="0" smtClean="0"/>
              <a:t>Разлика је само у томе на коју се страну ставља акценат, која се страна ставља у први план</a:t>
            </a:r>
          </a:p>
          <a:p>
            <a:pPr algn="just"/>
            <a:r>
              <a:rPr lang="sr-Cyrl-RS" dirty="0" smtClean="0"/>
              <a:t>Поступци везивања обухватају три врсте аргумената:</a:t>
            </a:r>
          </a:p>
          <a:p>
            <a:pPr algn="just"/>
            <a:r>
              <a:rPr lang="sr-Cyrl-RS" i="1" dirty="0" err="1" smtClean="0"/>
              <a:t>Квазилогичке</a:t>
            </a:r>
            <a:r>
              <a:rPr lang="sr-Cyrl-RS" i="1" dirty="0" smtClean="0"/>
              <a:t> аргументе</a:t>
            </a:r>
          </a:p>
          <a:p>
            <a:pPr algn="just"/>
            <a:r>
              <a:rPr lang="sr-Cyrl-RS" i="1" dirty="0" smtClean="0"/>
              <a:t>Аргументи повезани са структуром стварности: </a:t>
            </a:r>
            <a:r>
              <a:rPr lang="sr-Cyrl-RS" dirty="0" smtClean="0"/>
              <a:t>Аргументи засновани на структури стварности и аргументи који заснивају структуру стварности</a:t>
            </a:r>
          </a:p>
          <a:p>
            <a:pPr algn="just"/>
            <a:r>
              <a:rPr lang="sr-Cyrl-RS" i="1" dirty="0" smtClean="0"/>
              <a:t>Поступци растављања, дисоцијације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45261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СУДСКИ ГОВОР ПРЕД ПОРОТОМ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Порота је ван сваке сумње највећи говорнички изазов за све учеснике у суђењу, пре свега за адвокате</a:t>
            </a:r>
          </a:p>
          <a:p>
            <a:pPr algn="just"/>
            <a:r>
              <a:rPr lang="sr-Cyrl-RS" dirty="0" smtClean="0"/>
              <a:t>Значај судског говора пред поротом повећава чињеница да њу чине лаици који су знатно више подложни емоцијама и </a:t>
            </a:r>
            <a:r>
              <a:rPr lang="sr-Cyrl-RS" dirty="0" err="1" smtClean="0"/>
              <a:t>ванправним</a:t>
            </a:r>
            <a:r>
              <a:rPr lang="sr-Cyrl-RS" dirty="0" smtClean="0"/>
              <a:t> аргументима но што је то судија појединац</a:t>
            </a:r>
          </a:p>
          <a:p>
            <a:pPr algn="just"/>
            <a:r>
              <a:rPr lang="sr-Cyrl-RS" dirty="0" smtClean="0"/>
              <a:t>У англосаксонском систему права то је још израженије јер се примењује тзв. </a:t>
            </a:r>
            <a:r>
              <a:rPr lang="sr-Cyrl-RS" i="1" dirty="0" err="1" smtClean="0"/>
              <a:t>акузаторски</a:t>
            </a:r>
            <a:r>
              <a:rPr lang="sr-Cyrl-RS" i="1" dirty="0" smtClean="0"/>
              <a:t> (</a:t>
            </a:r>
            <a:r>
              <a:rPr lang="sr-Cyrl-RS" i="1" dirty="0" err="1" smtClean="0"/>
              <a:t>адверсарни</a:t>
            </a:r>
            <a:r>
              <a:rPr lang="sr-Cyrl-RS" i="1" dirty="0" smtClean="0"/>
              <a:t>) </a:t>
            </a:r>
            <a:r>
              <a:rPr lang="sr-Cyrl-RS" dirty="0" smtClean="0"/>
              <a:t>систем у коме је судија мање више само пасивни посматрач који технички руководи поступком</a:t>
            </a:r>
          </a:p>
          <a:p>
            <a:pPr algn="just"/>
            <a:r>
              <a:rPr lang="sr-Cyrl-RS" dirty="0" smtClean="0"/>
              <a:t>Дакле, супротстављене странке, односно њихови адвокати, сами представљају случај како желе, доказују истину</a:t>
            </a:r>
          </a:p>
          <a:p>
            <a:pPr algn="just"/>
            <a:r>
              <a:rPr lang="sr-Cyrl-RS" dirty="0" smtClean="0"/>
              <a:t>У овом „двобоју“ судија не учествује али се на основу њега доноси одлука о победнику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797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СУДСКИ ГОВОР ПРЕД ПОРОТОМ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sr-Cyrl-RS" dirty="0" smtClean="0"/>
              <a:t>У европском континенталном праву у кривичном поступку доминантан је тзв. </a:t>
            </a:r>
            <a:r>
              <a:rPr lang="sr-Cyrl-RS" i="1" dirty="0" smtClean="0"/>
              <a:t>инквизиторски (испитни) </a:t>
            </a:r>
            <a:r>
              <a:rPr lang="sr-Cyrl-RS" dirty="0" smtClean="0"/>
              <a:t>поступак у коме судија има кључну улогу у суђењу и изрицању пресуде</a:t>
            </a:r>
          </a:p>
          <a:p>
            <a:pPr algn="just"/>
            <a:r>
              <a:rPr lang="sr-Cyrl-RS" dirty="0" smtClean="0"/>
              <a:t>Судија тражи извођење одређених доказа и тежи откривању материјалне истине</a:t>
            </a:r>
          </a:p>
          <a:p>
            <a:pPr algn="just"/>
            <a:r>
              <a:rPr lang="sr-Cyrl-RS" dirty="0" smtClean="0"/>
              <a:t>Како је реч о два дијаметрално супротна начина суђења непрестано се воде полемике о предностима и манама једног и другог начина суђења</a:t>
            </a:r>
          </a:p>
          <a:p>
            <a:pPr algn="just"/>
            <a:r>
              <a:rPr lang="sr-Cyrl-RS" dirty="0" smtClean="0"/>
              <a:t>Они који предност дају </a:t>
            </a:r>
            <a:r>
              <a:rPr lang="sr-Cyrl-RS" dirty="0" err="1" smtClean="0"/>
              <a:t>поротном</a:t>
            </a:r>
            <a:r>
              <a:rPr lang="sr-Cyrl-RS" dirty="0" smtClean="0"/>
              <a:t> систему сматрају да порота изражава осећај правичности и морала друштвене заједнице, те да обезбеђују објективност</a:t>
            </a:r>
          </a:p>
          <a:p>
            <a:pPr algn="just"/>
            <a:r>
              <a:rPr lang="sr-Cyrl-RS" dirty="0" smtClean="0"/>
              <a:t>По њима она је „данас највиталнији израз непосредне демократије“ у коме сами грађани учествују у власти, а чак представљају „заштиту од ексцентричних судија са пресудама“</a:t>
            </a:r>
          </a:p>
          <a:p>
            <a:pPr algn="just"/>
            <a:r>
              <a:rPr lang="sr-Cyrl-RS" dirty="0" smtClean="0"/>
              <a:t>Ово су разлози због којих се порота сматра темељном демократском институцијом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022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СУДСКИ ГОВОР ПРЕД ПОРОТОМ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sr-Cyrl-RS" dirty="0" smtClean="0"/>
              <a:t>У Америци </a:t>
            </a:r>
            <a:r>
              <a:rPr lang="sr-Cyrl-RS" dirty="0" err="1" smtClean="0"/>
              <a:t>поротно</a:t>
            </a:r>
            <a:r>
              <a:rPr lang="sr-Cyrl-RS" dirty="0" smtClean="0"/>
              <a:t> суђење је загарантовано чланом 3 Устава из 1787. године</a:t>
            </a:r>
          </a:p>
          <a:p>
            <a:pPr algn="just"/>
            <a:r>
              <a:rPr lang="sr-Cyrl-RS" dirty="0" smtClean="0"/>
              <a:t>Након тога ово право обезбеђују пети, шести и седми уставни амандман у </a:t>
            </a:r>
            <a:r>
              <a:rPr lang="sr-Cyrl-RS" i="1" dirty="0" smtClean="0"/>
              <a:t>Билу о правима </a:t>
            </a:r>
            <a:r>
              <a:rPr lang="sr-Cyrl-RS" dirty="0" smtClean="0"/>
              <a:t>из 1791. године, и то не само за кривични, већ и за грађански поступак</a:t>
            </a:r>
          </a:p>
          <a:p>
            <a:pPr algn="just"/>
            <a:r>
              <a:rPr lang="sr-Cyrl-RS" dirty="0" smtClean="0"/>
              <a:t>Америчка порота вуче порекло из енглеске пороте, али се ипак од ње разликује</a:t>
            </a:r>
          </a:p>
          <a:p>
            <a:pPr algn="just"/>
            <a:r>
              <a:rPr lang="sr-Cyrl-RS" dirty="0" smtClean="0"/>
              <a:t>У Енглеској странке немају право на избор поротника, већ се они бирају са унапред утврђене листе, што траје неколико минута</a:t>
            </a:r>
          </a:p>
          <a:p>
            <a:pPr algn="just"/>
            <a:r>
              <a:rPr lang="sr-Cyrl-RS" dirty="0" smtClean="0"/>
              <a:t>У Америци је од великог значаја које ће поротнике странке, односно њихови адвокати одбити или прихватити</a:t>
            </a:r>
          </a:p>
          <a:p>
            <a:pPr algn="just"/>
            <a:r>
              <a:rPr lang="sr-Cyrl-RS" dirty="0" smtClean="0"/>
              <a:t>Око прихватања или одбијања поротника се води читава битка кроз посебан, претходни поступак (</a:t>
            </a:r>
            <a:r>
              <a:rPr lang="sr-Latn-RS" i="1" dirty="0" err="1" smtClean="0"/>
              <a:t>voir</a:t>
            </a:r>
            <a:r>
              <a:rPr lang="sr-Latn-RS" i="1" dirty="0" smtClean="0"/>
              <a:t> </a:t>
            </a:r>
            <a:r>
              <a:rPr lang="sr-Latn-RS" i="1" dirty="0" err="1" smtClean="0"/>
              <a:t>dire</a:t>
            </a:r>
            <a:r>
              <a:rPr lang="sr-Latn-RS" dirty="0" smtClean="0"/>
              <a:t>)</a:t>
            </a:r>
            <a:endParaRPr lang="sr-Cyrl-RS" dirty="0" smtClean="0"/>
          </a:p>
          <a:p>
            <a:pPr algn="just"/>
            <a:r>
              <a:rPr lang="sr-Cyrl-RS" dirty="0" smtClean="0"/>
              <a:t>Тај претходни поступак може потрајати неколико сати, а и неколико недеља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190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СУДСКИ ГОВОР ПРЕД ПОРОТОМ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За доношење пресуде се не тражи једногласност поротника као у Америци</a:t>
            </a:r>
          </a:p>
          <a:p>
            <a:pPr algn="just"/>
            <a:r>
              <a:rPr lang="sr-Cyrl-RS" dirty="0" smtClean="0"/>
              <a:t>Једногласност се не тражи ни у Шкотској, где кривична порота броји 15, а не 12 чланова</a:t>
            </a:r>
          </a:p>
          <a:p>
            <a:pPr algn="just"/>
            <a:r>
              <a:rPr lang="sr-Cyrl-RS" dirty="0" smtClean="0"/>
              <a:t>Специфичност америчког </a:t>
            </a:r>
            <a:r>
              <a:rPr lang="sr-Cyrl-RS" dirty="0" err="1" smtClean="0"/>
              <a:t>поротног</a:t>
            </a:r>
            <a:r>
              <a:rPr lang="sr-Cyrl-RS" dirty="0" smtClean="0"/>
              <a:t> суђења је и у томе што оптужени има право избора да ли ће му судити порота или ће се определити за судију појединца тј. за нагодбу са тужиоцем (што се најчешће и догађа)</a:t>
            </a:r>
          </a:p>
          <a:p>
            <a:pPr algn="just"/>
            <a:r>
              <a:rPr lang="sr-Cyrl-RS" dirty="0" smtClean="0"/>
              <a:t>То је разлог да данас порота у Америци суди само 10 процената кривичних поступака</a:t>
            </a:r>
          </a:p>
          <a:p>
            <a:pPr algn="just"/>
            <a:r>
              <a:rPr lang="sr-Cyrl-RS" dirty="0" smtClean="0"/>
              <a:t>Ипак овај начин суђења је један од заштитних знакова америчког правосуђа и демократије (али и омиљена сценографија за филмове и серије)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267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СУДСКИ ГОВОР ПРЕД ПОРОТОМ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Приговори некомпетентности пороте потичу још из античког доба</a:t>
            </a:r>
          </a:p>
          <a:p>
            <a:pPr algn="just"/>
            <a:r>
              <a:rPr lang="sr-Cyrl-RS" dirty="0" smtClean="0"/>
              <a:t>Најчешће се помиње приговор атинској пороти због смртне пресуде Сократу</a:t>
            </a:r>
          </a:p>
          <a:p>
            <a:pPr algn="just"/>
            <a:r>
              <a:rPr lang="sr-Cyrl-RS" dirty="0" smtClean="0"/>
              <a:t>Оспоравања пороте  не јењава ни данас</a:t>
            </a:r>
          </a:p>
          <a:p>
            <a:pPr algn="just"/>
            <a:r>
              <a:rPr lang="sr-Cyrl-RS" dirty="0" smtClean="0"/>
              <a:t>Најчешћа образложења оспоравања пороте су да на њу више утичу осећања, </a:t>
            </a:r>
            <a:r>
              <a:rPr lang="sr-Cyrl-RS" dirty="0" err="1" smtClean="0"/>
              <a:t>ванправни</a:t>
            </a:r>
            <a:r>
              <a:rPr lang="sr-Cyrl-RS" dirty="0" smtClean="0"/>
              <a:t> аргументи, реторички ефекти и да се њоме може лакше манипулисати него када је у питању судија професионалац</a:t>
            </a:r>
          </a:p>
          <a:p>
            <a:pPr algn="just"/>
            <a:r>
              <a:rPr lang="sr-Cyrl-RS" dirty="0" err="1" smtClean="0"/>
              <a:t>Ле</a:t>
            </a:r>
            <a:r>
              <a:rPr lang="sr-Cyrl-RS" dirty="0" smtClean="0"/>
              <a:t> Бон сматра да и код пороте важе правила која важе и за гомилу (поводљивост, преовлађивање несвесних осећања, слаба способност расуђивања, утицај обичаја</a:t>
            </a:r>
          </a:p>
          <a:p>
            <a:pPr algn="just"/>
            <a:r>
              <a:rPr lang="sr-Cyrl-RS" dirty="0" smtClean="0"/>
              <a:t>То је био разлог да у књизи овог аутора о психологији маса, пороти буде посвећено посебно поглавље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18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СУДСКИ ГОВОР ПРЕД ПОРОТОМ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Постојање пороте свакако повећава значај судског беседништва</a:t>
            </a:r>
          </a:p>
          <a:p>
            <a:pPr algn="just"/>
            <a:r>
              <a:rPr lang="sr-Cyrl-RS" dirty="0" err="1" smtClean="0"/>
              <a:t>Акузаторски</a:t>
            </a:r>
            <a:r>
              <a:rPr lang="sr-Cyrl-RS" dirty="0" smtClean="0"/>
              <a:t> систем с тим у вези фаворизује улогу адвоката</a:t>
            </a:r>
          </a:p>
          <a:p>
            <a:pPr algn="just"/>
            <a:r>
              <a:rPr lang="sr-Cyrl-RS" dirty="0" smtClean="0"/>
              <a:t>У савременом англосаксонском праву главни залог успеха у спору јесте сналажљивост и речитост правозаступника (адвоката)</a:t>
            </a:r>
          </a:p>
          <a:p>
            <a:pPr algn="just"/>
            <a:r>
              <a:rPr lang="sr-Cyrl-RS" dirty="0" smtClean="0"/>
              <a:t>Неповерење према </a:t>
            </a:r>
            <a:r>
              <a:rPr lang="sr-Cyrl-RS" dirty="0" err="1" smtClean="0"/>
              <a:t>поротном</a:t>
            </a:r>
            <a:r>
              <a:rPr lang="sr-Cyrl-RS" dirty="0" smtClean="0"/>
              <a:t> систему исказано је и стиховима песника Роберта </a:t>
            </a:r>
            <a:r>
              <a:rPr lang="sr-Cyrl-RS" dirty="0" err="1" smtClean="0"/>
              <a:t>Фроста</a:t>
            </a:r>
            <a:r>
              <a:rPr lang="sr-Cyrl-RS" dirty="0" smtClean="0"/>
              <a:t> (</a:t>
            </a:r>
            <a:r>
              <a:rPr lang="sr-Latn-RS" i="1" dirty="0" smtClean="0"/>
              <a:t>Robert </a:t>
            </a:r>
            <a:r>
              <a:rPr lang="sr-Latn-RS" i="1" dirty="0" err="1" smtClean="0"/>
              <a:t>Frost</a:t>
            </a:r>
            <a:r>
              <a:rPr lang="sr-Latn-RS" i="1" dirty="0" smtClean="0"/>
              <a:t>)</a:t>
            </a:r>
            <a:r>
              <a:rPr lang="sr-Latn-RS" dirty="0" smtClean="0"/>
              <a:t> </a:t>
            </a:r>
            <a:r>
              <a:rPr lang="sr-Cyrl-RS" dirty="0" smtClean="0"/>
              <a:t>„порота често не доноси одлуке које </a:t>
            </a:r>
            <a:r>
              <a:rPr lang="sr-Cyrl-RS" dirty="0" err="1" smtClean="0"/>
              <a:t>које</a:t>
            </a:r>
            <a:r>
              <a:rPr lang="sr-Cyrl-RS" dirty="0" smtClean="0"/>
              <a:t> су у складу са правом и правичношћу, него у зависности од успешности адвоката једне или друге стране“</a:t>
            </a:r>
          </a:p>
          <a:p>
            <a:pPr algn="just"/>
            <a:r>
              <a:rPr lang="sr-Cyrl-RS" dirty="0" smtClean="0"/>
              <a:t>Велики критичар </a:t>
            </a:r>
            <a:r>
              <a:rPr lang="sr-Cyrl-RS" dirty="0" err="1" smtClean="0"/>
              <a:t>поротног</a:t>
            </a:r>
            <a:r>
              <a:rPr lang="sr-Cyrl-RS" dirty="0" smtClean="0"/>
              <a:t> суђења је и познати амерички федерални судија и правни теоретичар </a:t>
            </a:r>
            <a:r>
              <a:rPr lang="sr-Cyrl-RS" dirty="0" err="1" smtClean="0"/>
              <a:t>Џером</a:t>
            </a:r>
            <a:r>
              <a:rPr lang="sr-Cyrl-RS" dirty="0" smtClean="0"/>
              <a:t> Франк (</a:t>
            </a:r>
            <a:r>
              <a:rPr lang="sr-Latn-RS" i="1" dirty="0" err="1" smtClean="0"/>
              <a:t>Jerome</a:t>
            </a:r>
            <a:r>
              <a:rPr lang="sr-Latn-RS" i="1" dirty="0" smtClean="0"/>
              <a:t> Frank</a:t>
            </a:r>
            <a:r>
              <a:rPr lang="sr-Latn-RS" dirty="0" smtClean="0"/>
              <a:t>) </a:t>
            </a:r>
            <a:endParaRPr lang="sr-Cyrl-RS" dirty="0" smtClean="0"/>
          </a:p>
          <a:p>
            <a:pPr algn="just"/>
            <a:r>
              <a:rPr lang="sr-Cyrl-RS" dirty="0" smtClean="0"/>
              <a:t>Његова критика се заснивала на идеји недовољне компетентности пороте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682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СУДСКИ ГОВОР ПРЕД ПОРОТОМ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Његова основна теза је да проблем са поротом потиче од непознавања права поротника</a:t>
            </a:r>
          </a:p>
          <a:p>
            <a:pPr algn="just"/>
            <a:r>
              <a:rPr lang="sr-Cyrl-RS" dirty="0" smtClean="0"/>
              <a:t>Даље, они често нису способни да правилно утврде чињенице, након чега треба да примене право на чињенично стање, за шта нису обучени</a:t>
            </a:r>
          </a:p>
          <a:p>
            <a:pPr algn="just"/>
            <a:r>
              <a:rPr lang="sr-Cyrl-RS" dirty="0" smtClean="0"/>
              <a:t>А познати амерички адвокат, предавач и писац</a:t>
            </a:r>
            <a:r>
              <a:rPr lang="sr-Latn-RS" dirty="0" smtClean="0"/>
              <a:t> XX</a:t>
            </a:r>
            <a:r>
              <a:rPr lang="sr-Cyrl-RS" dirty="0" smtClean="0"/>
              <a:t> века, </a:t>
            </a:r>
            <a:r>
              <a:rPr lang="sr-Cyrl-RS" dirty="0" err="1" smtClean="0"/>
              <a:t>Кларенс</a:t>
            </a:r>
            <a:r>
              <a:rPr lang="sr-Cyrl-RS" dirty="0" smtClean="0"/>
              <a:t> </a:t>
            </a:r>
            <a:r>
              <a:rPr lang="sr-Cyrl-RS" dirty="0" err="1" smtClean="0"/>
              <a:t>Дероу</a:t>
            </a:r>
            <a:r>
              <a:rPr lang="sr-Cyrl-RS" dirty="0" smtClean="0"/>
              <a:t> (</a:t>
            </a:r>
            <a:r>
              <a:rPr lang="sr-Latn-RS" i="1" dirty="0" err="1" smtClean="0"/>
              <a:t>Clarence</a:t>
            </a:r>
            <a:r>
              <a:rPr lang="sr-Latn-RS" i="1" dirty="0" smtClean="0"/>
              <a:t> </a:t>
            </a:r>
            <a:r>
              <a:rPr lang="sr-Latn-RS" i="1" dirty="0" err="1" smtClean="0"/>
              <a:t>Darrow</a:t>
            </a:r>
            <a:r>
              <a:rPr lang="sr-Latn-RS" dirty="0" smtClean="0"/>
              <a:t>) </a:t>
            </a:r>
            <a:r>
              <a:rPr lang="sr-Cyrl-RS" dirty="0" smtClean="0"/>
              <a:t>каже да је најважнији задатак адвоката: „натерати поротнике да заволе његовог клијента“</a:t>
            </a:r>
          </a:p>
          <a:p>
            <a:pPr algn="just"/>
            <a:r>
              <a:rPr lang="sr-Cyrl-RS" dirty="0" smtClean="0"/>
              <a:t>Ипак поред свих разлика и одређених ограничења </a:t>
            </a:r>
            <a:r>
              <a:rPr lang="sr-Cyrl-RS" dirty="0" err="1" smtClean="0"/>
              <a:t>поротног</a:t>
            </a:r>
            <a:r>
              <a:rPr lang="sr-Cyrl-RS" dirty="0" smtClean="0"/>
              <a:t> суђења, понешто од начина на који функционише судски говор пред поротом може бити од користи и континенталном правнику</a:t>
            </a:r>
          </a:p>
          <a:p>
            <a:pPr algn="just"/>
            <a:r>
              <a:rPr lang="sr-Cyrl-RS" dirty="0" smtClean="0"/>
              <a:t>Та корист је нарочито видљива и корисна када су у питању </a:t>
            </a:r>
            <a:r>
              <a:rPr lang="sr-Cyrl-RS" dirty="0" err="1" smtClean="0"/>
              <a:t>ванправни</a:t>
            </a:r>
            <a:r>
              <a:rPr lang="sr-Cyrl-RS" dirty="0" smtClean="0"/>
              <a:t>, психолошки моменти који могу опредељивати одлуку оних који суде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86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СУДСКИ ГОВОР ПРЕД ПОРОТОМ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Не треба заборавити да и порота представља релативно мали аудиторијум (12 поротника, некада само 6, </a:t>
            </a:r>
            <a:r>
              <a:rPr lang="sr-Cyrl-RS" dirty="0" err="1" smtClean="0"/>
              <a:t>тзв</a:t>
            </a:r>
            <a:r>
              <a:rPr lang="sr-Cyrl-RS" dirty="0" smtClean="0"/>
              <a:t> мала порота)и да код њега ипак у први план мора доћи правна аргументација и убедљиво доказивање чињеница</a:t>
            </a:r>
          </a:p>
          <a:p>
            <a:pPr algn="just"/>
            <a:r>
              <a:rPr lang="sr-Cyrl-RS" dirty="0" smtClean="0"/>
              <a:t>Због лаичког карактера пороте, све то мора бити још израженије и очигледније представљено</a:t>
            </a:r>
          </a:p>
          <a:p>
            <a:pPr algn="just"/>
            <a:r>
              <a:rPr lang="sr-Cyrl-RS" dirty="0" smtClean="0"/>
              <a:t>Судско беседништво се из свих ових разлога најбоље учи на искуствима англосаксонског права</a:t>
            </a:r>
          </a:p>
          <a:p>
            <a:pPr algn="just"/>
            <a:r>
              <a:rPr lang="sr-Cyrl-RS" dirty="0" smtClean="0"/>
              <a:t>Амерички приручници који дају савете како ефектно наступати на </a:t>
            </a:r>
            <a:r>
              <a:rPr lang="sr-Cyrl-RS" dirty="0" err="1" smtClean="0"/>
              <a:t>сусду</a:t>
            </a:r>
            <a:r>
              <a:rPr lang="sr-Cyrl-RS" dirty="0" smtClean="0"/>
              <a:t> велику пажњу поклањају убедљивом </a:t>
            </a:r>
            <a:r>
              <a:rPr lang="sr-Cyrl-RS" dirty="0" err="1" smtClean="0"/>
              <a:t>аргументисању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54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СУДСКИ ГОВОР ПРЕД ПОРОТОМ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r-Cyrl-RS" dirty="0" smtClean="0"/>
              <a:t>У приручницима се могу наћи и практични савети од којих су неки примерени </a:t>
            </a:r>
            <a:r>
              <a:rPr lang="sr-Cyrl-RS" dirty="0" err="1" smtClean="0"/>
              <a:t>прецедентном</a:t>
            </a:r>
            <a:r>
              <a:rPr lang="sr-Cyrl-RS" dirty="0" smtClean="0"/>
              <a:t> систему (на пример, на који начин се треба позивати на одлуке и мишљења ауторитативних судија)</a:t>
            </a:r>
          </a:p>
          <a:p>
            <a:pPr algn="just"/>
            <a:r>
              <a:rPr lang="sr-Cyrl-RS" dirty="0" smtClean="0"/>
              <a:t>Неки пак савети имају и шире значење – позивање на већ пресуђене случајеве, </a:t>
            </a:r>
          </a:p>
          <a:p>
            <a:pPr algn="just"/>
            <a:r>
              <a:rPr lang="sr-Cyrl-RS" dirty="0" smtClean="0"/>
              <a:t>на опште познате чињенице, </a:t>
            </a:r>
          </a:p>
          <a:p>
            <a:pPr algn="just"/>
            <a:r>
              <a:rPr lang="sr-Cyrl-RS" dirty="0" smtClean="0"/>
              <a:t>на здрав разум (аргумент из вероватног), </a:t>
            </a:r>
          </a:p>
          <a:p>
            <a:pPr algn="just"/>
            <a:r>
              <a:rPr lang="sr-Cyrl-RS" dirty="0" smtClean="0"/>
              <a:t>увођење у говор „кључних термина“ који сами по себи остављају снажан ефекат и које треба детаљно разрадити, </a:t>
            </a:r>
          </a:p>
          <a:p>
            <a:pPr algn="just"/>
            <a:r>
              <a:rPr lang="sr-Cyrl-RS" dirty="0" smtClean="0"/>
              <a:t>избегавање тврдњи за које говорник сматра да су очигледне без доказа, </a:t>
            </a:r>
          </a:p>
          <a:p>
            <a:pPr algn="just"/>
            <a:r>
              <a:rPr lang="sr-Cyrl-RS" dirty="0" smtClean="0"/>
              <a:t>цитирање прописа и објашњавање суштине чак и оних кључних правних појмова који би се могли сматрати ноторним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1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Желео је да изгради општу теорију аргументације која се може применити не само у филозофским анализама него и у било ком домену, на пр. У практичној филозофији (</a:t>
            </a:r>
            <a:r>
              <a:rPr lang="sr-Cyrl-RS" dirty="0" smtClean="0">
                <a:solidFill>
                  <a:schemeClr val="accent5"/>
                </a:solidFill>
              </a:rPr>
              <a:t>праву, политици, моралу</a:t>
            </a:r>
            <a:r>
              <a:rPr lang="sr-Cyrl-RS" dirty="0" smtClean="0"/>
              <a:t>), у књижевности, теологији и другде</a:t>
            </a:r>
          </a:p>
          <a:p>
            <a:pPr algn="just"/>
            <a:r>
              <a:rPr lang="sr-Cyrl-RS" dirty="0" smtClean="0"/>
              <a:t>Структуру нове реторике чине три основна елемента: </a:t>
            </a:r>
            <a:r>
              <a:rPr lang="sr-Cyrl-RS" i="1" dirty="0" smtClean="0">
                <a:solidFill>
                  <a:schemeClr val="accent5"/>
                </a:solidFill>
              </a:rPr>
              <a:t>субјекти </a:t>
            </a:r>
            <a:r>
              <a:rPr lang="sr-Cyrl-RS" dirty="0" smtClean="0"/>
              <a:t>(говорник и аудиторијум), </a:t>
            </a:r>
            <a:r>
              <a:rPr lang="sr-Cyrl-RS" i="1" dirty="0" smtClean="0">
                <a:solidFill>
                  <a:schemeClr val="accent5"/>
                </a:solidFill>
              </a:rPr>
              <a:t>циљ </a:t>
            </a:r>
            <a:r>
              <a:rPr lang="sr-Cyrl-RS" dirty="0" smtClean="0"/>
              <a:t>(сагласност о тези) и </a:t>
            </a:r>
            <a:r>
              <a:rPr lang="sr-Cyrl-RS" i="1" dirty="0" smtClean="0">
                <a:solidFill>
                  <a:schemeClr val="accent5"/>
                </a:solidFill>
              </a:rPr>
              <a:t>средства </a:t>
            </a:r>
            <a:r>
              <a:rPr lang="sr-Cyrl-RS" dirty="0" smtClean="0"/>
              <a:t>(дискурзивне технике)</a:t>
            </a:r>
            <a:endParaRPr lang="en-US" dirty="0" smtClean="0"/>
          </a:p>
          <a:p>
            <a:pPr algn="just"/>
            <a:r>
              <a:rPr lang="sr-Cyrl-RS" dirty="0" smtClean="0"/>
              <a:t>Циљ аргументације, по </a:t>
            </a:r>
            <a:r>
              <a:rPr lang="sr-Cyrl-RS" dirty="0" err="1" smtClean="0"/>
              <a:t>Перелману</a:t>
            </a:r>
            <a:r>
              <a:rPr lang="sr-Cyrl-RS" dirty="0" smtClean="0"/>
              <a:t>, јесте да постигне сагласност о некој постављеној тези, да оствари њено прихватање у аудиторијуму</a:t>
            </a:r>
          </a:p>
          <a:p>
            <a:pPr algn="just"/>
            <a:r>
              <a:rPr lang="sr-Cyrl-RS" dirty="0" smtClean="0"/>
              <a:t>Циљ може бити и негативно одређен, а да се при том суштина не мења</a:t>
            </a:r>
          </a:p>
          <a:p>
            <a:pPr algn="just"/>
            <a:r>
              <a:rPr lang="sr-Cyrl-RS" dirty="0" smtClean="0"/>
              <a:t>Наиме, циљ може бити да се теза оповргне, да се одбаци</a:t>
            </a:r>
            <a:r>
              <a:rPr lang="en-US" dirty="0" smtClean="0"/>
              <a:t> </a:t>
            </a:r>
            <a:r>
              <a:rPr lang="sr-Cyrl-R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2595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СУДСКИ ГОВОР ПРЕД ПОРОТОМ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вишекратно указивање на кључне чињенице, мада би их неко могао сматрати довољно јасним,</a:t>
            </a:r>
          </a:p>
          <a:p>
            <a:pPr algn="just"/>
            <a:r>
              <a:rPr lang="sr-Cyrl-RS" dirty="0" smtClean="0"/>
              <a:t>нарочито се не треба ослањати на уверење да је истинитост неке премисе видљива на први поглед</a:t>
            </a:r>
          </a:p>
          <a:p>
            <a:pPr algn="just"/>
            <a:r>
              <a:rPr lang="sr-Cyrl-RS" dirty="0" smtClean="0"/>
              <a:t>Све правне и чињеничне аспекте случаја треба доказивати, а не препуштати их интуицији оних који одлучују</a:t>
            </a:r>
          </a:p>
          <a:p>
            <a:pPr algn="just"/>
            <a:r>
              <a:rPr lang="sr-Cyrl-RS" dirty="0" smtClean="0"/>
              <a:t>Наведена запажања су само нека од оних која могу бити драгоцена и користити и адвокатима изван англосаксонског система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5890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СУДСКИ ГОВОР ПРЕД ПОРОТОМ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sr-Cyrl-RS" dirty="0" smtClean="0"/>
              <a:t>Искуство из судских говора у </a:t>
            </a:r>
            <a:r>
              <a:rPr lang="sr-Cyrl-RS" dirty="0" err="1" smtClean="0"/>
              <a:t>поротном</a:t>
            </a:r>
            <a:r>
              <a:rPr lang="sr-Cyrl-RS" dirty="0" smtClean="0"/>
              <a:t> систему је драгоцено и у погледу низа других елемената</a:t>
            </a:r>
          </a:p>
          <a:p>
            <a:pPr algn="just"/>
            <a:r>
              <a:rPr lang="sr-Cyrl-RS" dirty="0" smtClean="0"/>
              <a:t>Цитирање пресуда великог ауторитета (</a:t>
            </a:r>
            <a:r>
              <a:rPr lang="sr-Latn-RS" i="1" dirty="0" err="1" smtClean="0"/>
              <a:t>Big</a:t>
            </a:r>
            <a:r>
              <a:rPr lang="sr-Latn-RS" i="1" dirty="0" smtClean="0"/>
              <a:t> </a:t>
            </a:r>
            <a:r>
              <a:rPr lang="sr-Latn-RS" i="1" dirty="0" err="1" smtClean="0"/>
              <a:t>Case</a:t>
            </a:r>
            <a:r>
              <a:rPr lang="sr-Cyrl-RS" dirty="0" smtClean="0"/>
              <a:t> – у нашем систему значајних пресуда из судске праксе, </a:t>
            </a:r>
            <a:r>
              <a:rPr lang="sr-Cyrl-RS" dirty="0" err="1" smtClean="0"/>
              <a:t>одн</a:t>
            </a:r>
            <a:r>
              <a:rPr lang="sr-Cyrl-RS" dirty="0" smtClean="0"/>
              <a:t> ставова Врховног суда), мора се заснивати на могућности да се успостави скоро потпуна аналогија са конкретним поступком</a:t>
            </a:r>
          </a:p>
          <a:p>
            <a:pPr algn="just"/>
            <a:r>
              <a:rPr lang="sr-Cyrl-RS" dirty="0" smtClean="0"/>
              <a:t>У супротном случају, када се не може пронаћи тако сличан „контролни </a:t>
            </a:r>
            <a:r>
              <a:rPr lang="sr-Cyrl-RS" dirty="0" err="1" smtClean="0"/>
              <a:t>прецедент</a:t>
            </a:r>
            <a:r>
              <a:rPr lang="sr-Cyrl-RS" dirty="0" smtClean="0"/>
              <a:t>“, треба се ослањати на основне правне принципе (принципи које предвиђа Устав, аутономија воље, правно неосновано обогаћење и слични принципи)</a:t>
            </a:r>
          </a:p>
          <a:p>
            <a:pPr algn="just"/>
            <a:r>
              <a:rPr lang="sr-Cyrl-RS" dirty="0" smtClean="0"/>
              <a:t>Позивање на правду, морал и правичност је један од омиљених метода код </a:t>
            </a:r>
            <a:r>
              <a:rPr lang="sr-Cyrl-RS" dirty="0" err="1" smtClean="0"/>
              <a:t>поротног</a:t>
            </a:r>
            <a:r>
              <a:rPr lang="sr-Cyrl-RS" dirty="0" smtClean="0"/>
              <a:t> суђења још од античке грчке праксе</a:t>
            </a:r>
          </a:p>
          <a:p>
            <a:pPr algn="just"/>
            <a:r>
              <a:rPr lang="sr-Cyrl-RS" dirty="0" smtClean="0"/>
              <a:t>Позивање на емоције, је такође, врло исплативо код </a:t>
            </a:r>
            <a:r>
              <a:rPr lang="sr-Cyrl-RS" dirty="0" err="1" smtClean="0"/>
              <a:t>поротног</a:t>
            </a:r>
            <a:r>
              <a:rPr lang="sr-Cyrl-RS" dirty="0" smtClean="0"/>
              <a:t> суђења</a:t>
            </a:r>
          </a:p>
          <a:p>
            <a:pPr algn="just"/>
            <a:r>
              <a:rPr lang="sr-Cyrl-RS" dirty="0" smtClean="0"/>
              <a:t>Дакле, методи истраживања и сазнања која се користе у </a:t>
            </a:r>
            <a:r>
              <a:rPr lang="sr-Cyrl-RS" dirty="0" err="1" smtClean="0"/>
              <a:t>поротном</a:t>
            </a:r>
            <a:r>
              <a:rPr lang="sr-Cyrl-RS" dirty="0" smtClean="0"/>
              <a:t> суђењу могу бити од велике користи и  континенталном правнику који говори пред судијом појединцем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6629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СУДСКО БЕСЕДНИШТВО И СУДИЈА ПОЈЕДИНАЦ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Инокосни судија је мање инспиративан и мање погодан као аудиторијум за судске беседе (нарочито за оне мало дуже)</a:t>
            </a:r>
          </a:p>
          <a:p>
            <a:pPr algn="just"/>
            <a:r>
              <a:rPr lang="sr-Cyrl-RS" dirty="0" smtClean="0"/>
              <a:t>Судија у континенталном систему је по правилу затрпан предметима, рочиштима и претресима те је ретко када и ко од њих спреман да посвети посебну пажњу реторичким ефектима и говорима странака или њихових заступника</a:t>
            </a:r>
          </a:p>
          <a:p>
            <a:pPr algn="just"/>
            <a:r>
              <a:rPr lang="sr-Cyrl-RS" dirty="0" smtClean="0"/>
              <a:t>Нарочито је то изражено у грађанским поступцима који се у великој мери заснивају на писаним поднесцима</a:t>
            </a:r>
          </a:p>
          <a:p>
            <a:pPr algn="just"/>
            <a:r>
              <a:rPr lang="sr-Cyrl-RS" dirty="0" smtClean="0"/>
              <a:t>У овим поступцима је писмена комуникација доминантна</a:t>
            </a:r>
          </a:p>
          <a:p>
            <a:pPr algn="just"/>
            <a:r>
              <a:rPr lang="sr-Cyrl-RS" dirty="0" smtClean="0"/>
              <a:t>То је разлог да се нека реторичка правила у овом поступку могу користити једино приликом писања поднесака</a:t>
            </a:r>
          </a:p>
          <a:p>
            <a:pPr algn="just"/>
            <a:r>
              <a:rPr lang="sr-Cyrl-RS" dirty="0" smtClean="0"/>
              <a:t>Поднесци морају бити концизни, прегледни и јасни, а њих је Стерија назвао „говор одсутнима“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624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СУДСКО БЕСЕДНИШТВО И СУДИЈА ПОЈЕДИНАЦ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У кривичном поступку има више простора за леп и надахнут судски говор</a:t>
            </a:r>
          </a:p>
          <a:p>
            <a:r>
              <a:rPr lang="sr-Cyrl-RS" dirty="0" smtClean="0"/>
              <a:t>Ипак све се углавном своди на завршну реч</a:t>
            </a:r>
          </a:p>
          <a:p>
            <a:r>
              <a:rPr lang="sr-Cyrl-RS" dirty="0" smtClean="0"/>
              <a:t>Ређе се може срести и у другим фазама поступка</a:t>
            </a:r>
          </a:p>
          <a:p>
            <a:pPr algn="just"/>
            <a:r>
              <a:rPr lang="sr-Cyrl-RS" dirty="0" smtClean="0"/>
              <a:t>Чак и тада је питање колики је реални учинак завршне речи и говора у другим фазама поступка с обзиром да је судско веће претходно већ формирало свој утисак и у себи донело пресуду, често и под притиском јавности</a:t>
            </a:r>
          </a:p>
          <a:p>
            <a:pPr algn="just"/>
            <a:r>
              <a:rPr lang="sr-Cyrl-RS" dirty="0" smtClean="0"/>
              <a:t>Судија појединац има велику моћ и дискрециону власт</a:t>
            </a:r>
          </a:p>
          <a:p>
            <a:pPr algn="just"/>
            <a:r>
              <a:rPr lang="sr-Cyrl-RS" dirty="0" smtClean="0"/>
              <a:t>Ова чињеница је једна од главних примедби присталица </a:t>
            </a:r>
            <a:r>
              <a:rPr lang="sr-Cyrl-RS" dirty="0" err="1" smtClean="0"/>
              <a:t>поротног</a:t>
            </a:r>
            <a:r>
              <a:rPr lang="sr-Cyrl-RS" dirty="0" smtClean="0"/>
              <a:t> начина суђења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9263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СУДСКО БЕСЕДНИШТВО И СУДИЈА ПОЈЕДИНАЦ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По дефиницији </a:t>
            </a:r>
            <a:r>
              <a:rPr lang="sr-Cyrl-RS" i="1" dirty="0" smtClean="0"/>
              <a:t>судија би морао бити непристрасан и неутралан</a:t>
            </a:r>
          </a:p>
          <a:p>
            <a:pPr algn="just"/>
            <a:r>
              <a:rPr lang="sr-Cyrl-RS" dirty="0" smtClean="0"/>
              <a:t>Ма колико ово било тачно и прописано успех правосуђа зависи од две претпоставке у особи судије, те правосуђе мора настојати да се оне обезбеде:</a:t>
            </a:r>
          </a:p>
          <a:p>
            <a:pPr algn="just"/>
            <a:r>
              <a:rPr lang="sr-Cyrl-RS" dirty="0" smtClean="0"/>
              <a:t>Пре свега неопходно је знање и спремност да се примени</a:t>
            </a:r>
          </a:p>
          <a:p>
            <a:pPr algn="just"/>
            <a:r>
              <a:rPr lang="sr-Cyrl-RS" dirty="0" smtClean="0"/>
              <a:t>Друга претпоставка је моралне природе, ствар карактера: потребна је чврста воља и морална храброст да се право оствари без ометања било каквим обзирима, мржњом, пријатељством и сл.</a:t>
            </a:r>
          </a:p>
          <a:p>
            <a:pPr algn="just"/>
            <a:r>
              <a:rPr lang="sr-Cyrl-RS" dirty="0" smtClean="0"/>
              <a:t>За правог судију странке које се пред њим појављују нису индивидуе, већ апстрактне личности под маском тужитеља и туженог, он види само маску а не индивидуу која се налази иза ње, писао је један од највећих немачких правника </a:t>
            </a:r>
            <a:r>
              <a:rPr lang="sr-Latn-RS" dirty="0" smtClean="0"/>
              <a:t>XIX</a:t>
            </a:r>
            <a:r>
              <a:rPr lang="sr-Cyrl-RS" dirty="0" smtClean="0"/>
              <a:t>  века, Рудолф фон </a:t>
            </a:r>
            <a:r>
              <a:rPr lang="sr-Cyrl-RS" dirty="0" err="1" smtClean="0"/>
              <a:t>Јеринг</a:t>
            </a:r>
            <a:r>
              <a:rPr lang="sr-Cyrl-RS" dirty="0" smtClean="0"/>
              <a:t> (</a:t>
            </a:r>
            <a:r>
              <a:rPr lang="sr-Latn-RS" i="1" dirty="0" smtClean="0"/>
              <a:t>Rudolf v. </a:t>
            </a:r>
            <a:r>
              <a:rPr lang="sr-Latn-RS" i="1" dirty="0" err="1" smtClean="0"/>
              <a:t>Jhering</a:t>
            </a:r>
            <a:r>
              <a:rPr lang="sr-Latn-R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63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СУДСКО БЕСЕДНИШТВО И СУДИЈА ПОЈЕДИНАЦ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Познати теоретичар Роналд </a:t>
            </a:r>
            <a:r>
              <a:rPr lang="sr-Cyrl-RS" dirty="0" err="1" smtClean="0"/>
              <a:t>Дворкин</a:t>
            </a:r>
            <a:r>
              <a:rPr lang="sr-Cyrl-RS" dirty="0" smtClean="0"/>
              <a:t> (</a:t>
            </a:r>
            <a:r>
              <a:rPr lang="sr-Latn-RS" i="1" dirty="0" smtClean="0"/>
              <a:t>Ronald </a:t>
            </a:r>
            <a:r>
              <a:rPr lang="sr-Latn-RS" i="1" dirty="0" err="1" smtClean="0"/>
              <a:t>Dworkin</a:t>
            </a:r>
            <a:r>
              <a:rPr lang="sr-Latn-RS" dirty="0" smtClean="0"/>
              <a:t>)</a:t>
            </a:r>
            <a:r>
              <a:rPr lang="sr-Cyrl-RS" dirty="0" smtClean="0"/>
              <a:t> има сличне ставове</a:t>
            </a:r>
          </a:p>
          <a:p>
            <a:r>
              <a:rPr lang="sr-Cyrl-RS" dirty="0" smtClean="0"/>
              <a:t>Он истиче да судија треба да буде човек од интегритета, „</a:t>
            </a:r>
            <a:r>
              <a:rPr lang="sr-Cyrl-RS" dirty="0" err="1" smtClean="0"/>
              <a:t>Херкул</a:t>
            </a:r>
            <a:r>
              <a:rPr lang="sr-Cyrl-RS" dirty="0" smtClean="0"/>
              <a:t> судија“, са натприродним интелектуалним моћима и стрпљењем, надљудским талентом и бескрајним временом</a:t>
            </a:r>
          </a:p>
          <a:p>
            <a:r>
              <a:rPr lang="sr-Cyrl-RS" dirty="0" smtClean="0"/>
              <a:t>Затим додаје: „Судови су главни градови царства права, а судије њихови владаоци, али не и видовњаци и пророци“</a:t>
            </a:r>
          </a:p>
          <a:p>
            <a:r>
              <a:rPr lang="sr-Cyrl-RS" dirty="0" smtClean="0"/>
              <a:t>Римљани су говорили да је судија „</a:t>
            </a:r>
            <a:r>
              <a:rPr lang="sr-Cyrl-RS" i="1" dirty="0" smtClean="0"/>
              <a:t>живи глас закона“ </a:t>
            </a:r>
            <a:r>
              <a:rPr lang="sr-Cyrl-RS" dirty="0" smtClean="0"/>
              <a:t>(</a:t>
            </a:r>
            <a:r>
              <a:rPr lang="sr-Latn-RS" i="1" dirty="0" err="1" smtClean="0"/>
              <a:t>iudex</a:t>
            </a:r>
            <a:r>
              <a:rPr lang="sr-Latn-RS" i="1" dirty="0" smtClean="0"/>
              <a:t> </a:t>
            </a:r>
            <a:r>
              <a:rPr lang="sr-Latn-RS" i="1" dirty="0" err="1" smtClean="0"/>
              <a:t>est</a:t>
            </a:r>
            <a:r>
              <a:rPr lang="sr-Latn-RS" i="1" dirty="0" smtClean="0"/>
              <a:t> </a:t>
            </a:r>
            <a:r>
              <a:rPr lang="sr-Latn-RS" i="1" dirty="0" err="1" smtClean="0"/>
              <a:t>viva</a:t>
            </a:r>
            <a:r>
              <a:rPr lang="sr-Latn-RS" i="1" dirty="0" smtClean="0"/>
              <a:t> </a:t>
            </a:r>
            <a:r>
              <a:rPr lang="sr-Latn-RS" i="1" dirty="0" err="1" smtClean="0"/>
              <a:t>vox</a:t>
            </a:r>
            <a:r>
              <a:rPr lang="sr-Latn-RS" i="1" dirty="0" smtClean="0"/>
              <a:t> </a:t>
            </a:r>
            <a:r>
              <a:rPr lang="sr-Latn-RS" i="1" dirty="0" err="1" smtClean="0"/>
              <a:t>legis</a:t>
            </a:r>
            <a:r>
              <a:rPr lang="sr-Cyrl-RS" dirty="0" smtClean="0"/>
              <a:t>)</a:t>
            </a:r>
          </a:p>
          <a:p>
            <a:r>
              <a:rPr lang="sr-Cyrl-RS" dirty="0" smtClean="0"/>
              <a:t>Како је то у животу?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856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СУДСКО БЕСЕДНИШТВО И СУДИЈА ПОЈЕДИНАЦ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Друштво судија Србије је 1998. године усвојило </a:t>
            </a:r>
            <a:r>
              <a:rPr lang="sr-Cyrl-RS" i="1" dirty="0" smtClean="0"/>
              <a:t>Кодекс судијске етике</a:t>
            </a:r>
            <a:r>
              <a:rPr lang="sr-Cyrl-RS" dirty="0" smtClean="0"/>
              <a:t>, који својим каноном 2 од судије захтева да буде </a:t>
            </a:r>
            <a:r>
              <a:rPr lang="sr-Cyrl-RS" b="1" dirty="0" smtClean="0"/>
              <a:t>праведан</a:t>
            </a:r>
          </a:p>
          <a:p>
            <a:pPr algn="just"/>
            <a:r>
              <a:rPr lang="sr-Cyrl-RS" dirty="0" smtClean="0"/>
              <a:t>У својих десет канона поставља још низ других захтева датих у врло начелним постулатима</a:t>
            </a:r>
          </a:p>
          <a:p>
            <a:pPr algn="just"/>
            <a:r>
              <a:rPr lang="sr-Cyrl-RS" i="1" dirty="0" smtClean="0"/>
              <a:t>Стандарди судијске етике</a:t>
            </a:r>
            <a:r>
              <a:rPr lang="sr-Cyrl-RS" dirty="0" smtClean="0"/>
              <a:t> су знатно конкретнији, донети су 2003. године и усклађени су са међународним етичким судијским стандардима</a:t>
            </a:r>
          </a:p>
          <a:p>
            <a:pPr algn="just"/>
            <a:r>
              <a:rPr lang="sr-Cyrl-RS" dirty="0" smtClean="0"/>
              <a:t>Пракса је међутим доста далеко од овако постављених стандарда</a:t>
            </a:r>
          </a:p>
          <a:p>
            <a:pPr algn="just"/>
            <a:r>
              <a:rPr lang="sr-Cyrl-RS" dirty="0" smtClean="0"/>
              <a:t>Добар адвокат може осетити када је судија наклоњен, а када није, и у зависности од „аудиторијума“ он мора прилагођавати свој говор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362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СУДСКО БЕСЕДНИШТВО И СУДИЈА ПОЈЕДИНАЦ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Дилема око наклоњености и ненаклоњености судије није појава везана само за континентални систем већ се јавља и у англосаксонском систему права </a:t>
            </a:r>
            <a:r>
              <a:rPr lang="sr-Cyrl-RS" dirty="0" err="1" smtClean="0"/>
              <a:t>тј</a:t>
            </a:r>
            <a:r>
              <a:rPr lang="sr-Cyrl-RS" dirty="0" smtClean="0"/>
              <a:t> </a:t>
            </a:r>
            <a:r>
              <a:rPr lang="sr-Cyrl-RS" dirty="0" err="1" smtClean="0"/>
              <a:t>поротног</a:t>
            </a:r>
            <a:r>
              <a:rPr lang="sr-Cyrl-RS" dirty="0" smtClean="0"/>
              <a:t> суђења</a:t>
            </a:r>
          </a:p>
          <a:p>
            <a:pPr algn="just"/>
            <a:r>
              <a:rPr lang="sr-Cyrl-RS" dirty="0" smtClean="0"/>
              <a:t>Решавајући све дилеме везане за то у теорији права створен је један нови правац, који представља</a:t>
            </a:r>
            <a:r>
              <a:rPr lang="sr-Cyrl-RS" i="1" dirty="0" smtClean="0"/>
              <a:t> америчка реалистичка школа права</a:t>
            </a:r>
          </a:p>
          <a:p>
            <a:pPr algn="just"/>
            <a:r>
              <a:rPr lang="sr-Cyrl-RS" dirty="0" smtClean="0"/>
              <a:t>Ова школа заузима дијаметрално супротан став од схватања законског позитивизма, по коме је судија „логички аутомат“ који примењује право путем правног силогизма односно дедуктивно извлачи закључке и доноси одлуке на основу општих правних правила помоћу формалне логике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4535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СУДСКО БЕСЕДНИШТВО И СУДИЈА ПОЈЕДИНАЦ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Ова школа има у виду да је сваки правни систем непотпун, крцат правним празнинама, што отвара велике могућности слободном судијском уверењу приликом примене права, а то у англосаксонском систему права води ка судијском стварању права кроз судске </a:t>
            </a:r>
            <a:r>
              <a:rPr lang="sr-Cyrl-RS" dirty="0" err="1" smtClean="0"/>
              <a:t>прецеденте</a:t>
            </a:r>
            <a:endParaRPr lang="sr-Cyrl-RS" dirty="0" smtClean="0"/>
          </a:p>
          <a:p>
            <a:pPr algn="just"/>
            <a:r>
              <a:rPr lang="sr-Cyrl-RS" dirty="0" smtClean="0"/>
              <a:t>Правни реализам све више напушта норму и покушава да посматрањем понашања судија дође до суштине права</a:t>
            </a:r>
          </a:p>
          <a:p>
            <a:pPr algn="just"/>
            <a:r>
              <a:rPr lang="sr-Cyrl-RS" dirty="0" smtClean="0"/>
              <a:t>Нарочито је то изражено у оним системима права где је велика улога суда у стварању права</a:t>
            </a:r>
            <a:endParaRPr lang="en-US" dirty="0" smtClean="0"/>
          </a:p>
          <a:p>
            <a:pPr algn="just"/>
            <a:r>
              <a:rPr lang="sr-Cyrl-RS" dirty="0" smtClean="0"/>
              <a:t>Сматра се да је амерички судија Врховног суда Оливер. В. Холмс (</a:t>
            </a:r>
            <a:r>
              <a:rPr lang="sr-Latn-RS" i="1" dirty="0" smtClean="0"/>
              <a:t>Oliver </a:t>
            </a:r>
            <a:r>
              <a:rPr lang="sr-Latn-RS" i="1" dirty="0" err="1" smtClean="0"/>
              <a:t>Wendell</a:t>
            </a:r>
            <a:r>
              <a:rPr lang="sr-Latn-RS" i="1" dirty="0" smtClean="0"/>
              <a:t> </a:t>
            </a:r>
            <a:r>
              <a:rPr lang="sr-Latn-RS" i="1" dirty="0" err="1" smtClean="0"/>
              <a:t>Holmes</a:t>
            </a:r>
            <a:r>
              <a:rPr lang="sr-Latn-RS" i="1" dirty="0" smtClean="0"/>
              <a:t>, Jr.</a:t>
            </a:r>
            <a:r>
              <a:rPr lang="sr-Latn-RS" dirty="0" smtClean="0"/>
              <a:t>)</a:t>
            </a:r>
            <a:r>
              <a:rPr lang="sr-Cyrl-RS" dirty="0" smtClean="0"/>
              <a:t> оснивач оваквог гледања, према коме право стварају људи, па је стога оно подложно људским манама, слабостима и недостацима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399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СУДСКО БЕСЕДНИШТВО И СУДИЈА ПОЈЕДИНАЦ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По њему „право у књигама“ је сасвим другачије од реалног стања, па одговоре везане за примену права тражи на терену онога што се стварно дешава у друштву</a:t>
            </a:r>
          </a:p>
          <a:p>
            <a:pPr algn="just"/>
            <a:r>
              <a:rPr lang="sr-Cyrl-RS" dirty="0" smtClean="0"/>
              <a:t>Овакав став се најдрастичније изражава кроз чувену мисао </a:t>
            </a:r>
            <a:r>
              <a:rPr lang="sr-Cyrl-RS" dirty="0" err="1" smtClean="0"/>
              <a:t>Џерома</a:t>
            </a:r>
            <a:r>
              <a:rPr lang="sr-Cyrl-RS" dirty="0" smtClean="0"/>
              <a:t> Френка (</a:t>
            </a:r>
            <a:r>
              <a:rPr lang="sr-Latn-RS" i="1" dirty="0" err="1" smtClean="0"/>
              <a:t>Jerome</a:t>
            </a:r>
            <a:r>
              <a:rPr lang="sr-Latn-RS" i="1" dirty="0" smtClean="0"/>
              <a:t> Frank</a:t>
            </a:r>
            <a:r>
              <a:rPr lang="sr-Latn-RS" dirty="0" smtClean="0"/>
              <a:t>)</a:t>
            </a:r>
            <a:r>
              <a:rPr lang="sr-Cyrl-RS" dirty="0" smtClean="0"/>
              <a:t> да судска пресуда може бити условљена и тиме шта је судија доручковао</a:t>
            </a:r>
          </a:p>
          <a:p>
            <a:pPr algn="just"/>
            <a:r>
              <a:rPr lang="sr-Cyrl-RS" dirty="0" smtClean="0"/>
              <a:t>По њему, лична црта, карактер, склоност и навике судија често одлучују о томе какву ће одлуку донети</a:t>
            </a:r>
          </a:p>
          <a:p>
            <a:pPr algn="just"/>
            <a:r>
              <a:rPr lang="sr-Cyrl-RS" dirty="0" smtClean="0"/>
              <a:t>Из овога проистиче неизвесност права које је подложно променама, </a:t>
            </a:r>
            <a:r>
              <a:rPr lang="sr-Cyrl-RS" dirty="0" err="1" smtClean="0"/>
              <a:t>тј</a:t>
            </a:r>
            <a:r>
              <a:rPr lang="sr-Cyrl-RS" dirty="0" smtClean="0"/>
              <a:t> не постоји право за сва времена</a:t>
            </a:r>
          </a:p>
          <a:p>
            <a:pPr algn="just"/>
            <a:r>
              <a:rPr lang="sr-Cyrl-RS" dirty="0" smtClean="0"/>
              <a:t>На тај начин расте значај суда у односу на законодавство, јер он свакодневно прилагођава право новим потребама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564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i="1" dirty="0" smtClean="0">
                <a:solidFill>
                  <a:schemeClr val="accent5"/>
                </a:solidFill>
              </a:rPr>
              <a:t>Субјектима аргументације </a:t>
            </a:r>
            <a:r>
              <a:rPr lang="sr-Cyrl-RS" dirty="0" smtClean="0"/>
              <a:t>(говорнику и аудиторијуму) </a:t>
            </a:r>
            <a:r>
              <a:rPr lang="sr-Cyrl-RS" dirty="0" err="1" smtClean="0"/>
              <a:t>Перелман</a:t>
            </a:r>
            <a:r>
              <a:rPr lang="sr-Cyrl-RS" dirty="0" smtClean="0"/>
              <a:t> не посвећује много пажње</a:t>
            </a:r>
          </a:p>
          <a:p>
            <a:r>
              <a:rPr lang="sr-Cyrl-RS" dirty="0" smtClean="0"/>
              <a:t>Нарочито не посвећује посебну пажњу говорнику </a:t>
            </a:r>
          </a:p>
          <a:p>
            <a:r>
              <a:rPr lang="sr-Cyrl-RS" dirty="0" smtClean="0"/>
              <a:t>Он сматра да особине говорника чине стару теорију реторике</a:t>
            </a:r>
          </a:p>
          <a:p>
            <a:pPr algn="just"/>
            <a:r>
              <a:rPr lang="sr-Cyrl-RS" dirty="0" err="1" smtClean="0"/>
              <a:t>Перелманова</a:t>
            </a:r>
            <a:r>
              <a:rPr lang="sr-Cyrl-RS" dirty="0" smtClean="0"/>
              <a:t> разматрања осталих елемената, аудиторијума, циља аргументације и дискурзивних техника, посредно говоре и о говорнику, могу се схватити као упутства добром говорнику</a:t>
            </a:r>
            <a:endParaRPr lang="en-US" dirty="0" smtClean="0"/>
          </a:p>
          <a:p>
            <a:pPr algn="just"/>
            <a:r>
              <a:rPr lang="sr-Cyrl-RS" i="1" dirty="0" smtClean="0">
                <a:solidFill>
                  <a:schemeClr val="accent5"/>
                </a:solidFill>
              </a:rPr>
              <a:t>Врсте аудиторијума: </a:t>
            </a:r>
            <a:r>
              <a:rPr lang="sr-Cyrl-RS" dirty="0" smtClean="0">
                <a:solidFill>
                  <a:schemeClr val="accent5"/>
                </a:solidFill>
              </a:rPr>
              <a:t>универзални и партикуларни</a:t>
            </a:r>
          </a:p>
          <a:p>
            <a:pPr algn="just"/>
            <a:r>
              <a:rPr lang="sr-Cyrl-RS" dirty="0" smtClean="0"/>
              <a:t>Разлика између уверења и наговора не може се схватити без разликовања ове две врсте аудиторијума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9408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СУДСКО БЕСЕДНИШТВО И СУДИЈА ПОЈЕДИНАЦ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На понашање судија најчешће утичу политички чиниоци, економски, образовни, класни, расни и уопште социјални утицаји друштвених група, па и групе којој судија припада</a:t>
            </a:r>
          </a:p>
          <a:p>
            <a:pPr algn="just"/>
            <a:r>
              <a:rPr lang="sr-Cyrl-RS" dirty="0" smtClean="0"/>
              <a:t>„Одређени начин изговора, кашљуцање или гестикулирање, или било који други специфичан начин понашања исто тако код судије може изазвати неко сећање, које може имати добре или лоше последице по учесника у процесу“</a:t>
            </a:r>
          </a:p>
          <a:p>
            <a:pPr algn="just"/>
            <a:r>
              <a:rPr lang="sr-Cyrl-RS" dirty="0" smtClean="0"/>
              <a:t>По овом доста екстремном мишљењу, суштина права се не налази у правилима и правним прописима, него у фактичком понашању судија</a:t>
            </a:r>
          </a:p>
          <a:p>
            <a:pPr algn="just"/>
            <a:r>
              <a:rPr lang="sr-Cyrl-RS" dirty="0" smtClean="0"/>
              <a:t>„Право не чине норме које је створио законодавац, нити норме створене </a:t>
            </a:r>
            <a:r>
              <a:rPr lang="sr-Cyrl-RS" dirty="0" err="1" smtClean="0"/>
              <a:t>прецедентима</a:t>
            </a:r>
            <a:r>
              <a:rPr lang="sr-Cyrl-RS" dirty="0" smtClean="0"/>
              <a:t>, већ је право одлука суда“</a:t>
            </a:r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2250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АДВОКАТИ И АДВОКАТСКА ЕТИКА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Једна руска пословица каже: када је Бог хтео да казни људе послао им је адвокате</a:t>
            </a:r>
          </a:p>
          <a:p>
            <a:pPr algn="just"/>
            <a:r>
              <a:rPr lang="sr-Cyrl-RS" dirty="0" smtClean="0"/>
              <a:t>Шекспир има мисао по којој би све адвокате (правнике) требало убити</a:t>
            </a:r>
          </a:p>
          <a:p>
            <a:pPr algn="just"/>
            <a:r>
              <a:rPr lang="sr-Cyrl-RS" dirty="0" err="1" smtClean="0"/>
              <a:t>Еразмо</a:t>
            </a:r>
            <a:r>
              <a:rPr lang="sr-Cyrl-RS" dirty="0" smtClean="0"/>
              <a:t> </a:t>
            </a:r>
            <a:r>
              <a:rPr lang="sr-Cyrl-RS" dirty="0" err="1" smtClean="0"/>
              <a:t>Ротердамски</a:t>
            </a:r>
            <a:r>
              <a:rPr lang="sr-Cyrl-RS" dirty="0" smtClean="0"/>
              <a:t> је адвокате називао шакалима</a:t>
            </a:r>
          </a:p>
          <a:p>
            <a:pPr algn="just"/>
            <a:r>
              <a:rPr lang="sr-Cyrl-RS" dirty="0" smtClean="0"/>
              <a:t>У средњем веку сматрано је да су адвокати „лоши хришћани“</a:t>
            </a:r>
          </a:p>
          <a:p>
            <a:pPr algn="just"/>
            <a:r>
              <a:rPr lang="sr-Cyrl-RS" dirty="0" smtClean="0"/>
              <a:t>Чехов је мислио да су само лекари гори од адвоката</a:t>
            </a:r>
          </a:p>
          <a:p>
            <a:pPr algn="just"/>
            <a:r>
              <a:rPr lang="sr-Cyrl-RS" dirty="0" smtClean="0"/>
              <a:t>Већ поменути Оливер</a:t>
            </a:r>
            <a:r>
              <a:rPr lang="sr-Cyrl-RS" dirty="0"/>
              <a:t>. В. Холмс (</a:t>
            </a:r>
            <a:r>
              <a:rPr lang="sr-Latn-RS" i="1" dirty="0"/>
              <a:t>Oliver </a:t>
            </a:r>
            <a:r>
              <a:rPr lang="sr-Latn-RS" i="1" dirty="0" err="1"/>
              <a:t>Wendell</a:t>
            </a:r>
            <a:r>
              <a:rPr lang="sr-Latn-RS" i="1" dirty="0"/>
              <a:t> </a:t>
            </a:r>
            <a:r>
              <a:rPr lang="sr-Latn-RS" i="1" dirty="0" err="1"/>
              <a:t>Holmes</a:t>
            </a:r>
            <a:r>
              <a:rPr lang="sr-Latn-RS" i="1" dirty="0"/>
              <a:t>, Jr</a:t>
            </a:r>
            <a:r>
              <a:rPr lang="sr-Latn-RS" i="1" dirty="0" smtClean="0"/>
              <a:t>.</a:t>
            </a:r>
            <a:r>
              <a:rPr lang="sr-Latn-RS" dirty="0" smtClean="0"/>
              <a:t>)</a:t>
            </a:r>
            <a:r>
              <a:rPr lang="sr-Cyrl-RS" dirty="0" smtClean="0"/>
              <a:t> је говорио да адвокати велики део времена проведу „продајући маглу“</a:t>
            </a:r>
          </a:p>
          <a:p>
            <a:pPr algn="just"/>
            <a:r>
              <a:rPr lang="sr-Cyrl-RS" dirty="0" smtClean="0"/>
              <a:t>Платон је </a:t>
            </a:r>
            <a:r>
              <a:rPr lang="sr-Cyrl-RS" dirty="0" err="1" smtClean="0"/>
              <a:t>логографима</a:t>
            </a:r>
            <a:r>
              <a:rPr lang="sr-Cyrl-RS" dirty="0" smtClean="0"/>
              <a:t> замерао да „замагљују истину“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7864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АДВОКАТИ И АДВОКАТСКА ЕТИКА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Римски однос према адвокатури је дијаметрално супротан од наведених мишљења</a:t>
            </a:r>
          </a:p>
          <a:p>
            <a:pPr algn="just"/>
            <a:r>
              <a:rPr lang="sr-Cyrl-RS" dirty="0" smtClean="0"/>
              <a:t>По њима то је једна часна професија</a:t>
            </a:r>
          </a:p>
          <a:p>
            <a:pPr algn="just"/>
            <a:r>
              <a:rPr lang="sr-Cyrl-RS" dirty="0" smtClean="0"/>
              <a:t>Цицерон каже да су адвокати „најугледнији и најславнији људи“</a:t>
            </a:r>
          </a:p>
          <a:p>
            <a:pPr algn="just"/>
            <a:r>
              <a:rPr lang="sr-Cyrl-RS" dirty="0" smtClean="0"/>
              <a:t>Цицерон нарочито инсистира да судски беседник, као и сваки други, мора бити веома образован и његов углед углавном везује за ту особину</a:t>
            </a:r>
          </a:p>
          <a:p>
            <a:pPr algn="just"/>
            <a:r>
              <a:rPr lang="sr-Cyrl-RS" dirty="0" smtClean="0"/>
              <a:t>И данас се од добрих адвоката очекује не само да буду интелигентни и познаваоци прописа и судске праксе, већ да их одликује општа култура и образовање, као и етичност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4766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АДВОКАТИ И АДВОКАТСКА ЕТИКА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Као и код других облика беседништва, тако се и код судског отварају питања везана за </a:t>
            </a:r>
            <a:r>
              <a:rPr lang="sr-Latn-RS" i="1" dirty="0" err="1" smtClean="0"/>
              <a:t>ethos</a:t>
            </a:r>
            <a:r>
              <a:rPr lang="sr-Cyrl-RS" i="1" dirty="0" smtClean="0"/>
              <a:t>, </a:t>
            </a:r>
            <a:r>
              <a:rPr lang="sr-Cyrl-RS" dirty="0" smtClean="0"/>
              <a:t>и то можда</a:t>
            </a:r>
            <a:r>
              <a:rPr lang="sr-Latn-RS" dirty="0" smtClean="0"/>
              <a:t> </a:t>
            </a:r>
            <a:r>
              <a:rPr lang="sr-Cyrl-RS" dirty="0" smtClean="0"/>
              <a:t>још израженије него другде</a:t>
            </a:r>
          </a:p>
          <a:p>
            <a:pPr algn="just"/>
            <a:r>
              <a:rPr lang="sr-Cyrl-RS" dirty="0" smtClean="0"/>
              <a:t>Како треба да се постави адвокат коме је клијент признао да је извршио кривично дело?</a:t>
            </a:r>
          </a:p>
          <a:p>
            <a:pPr algn="just"/>
            <a:r>
              <a:rPr lang="sr-Cyrl-RS" dirty="0" smtClean="0"/>
              <a:t>Да ли циљ оправдава средство?</a:t>
            </a:r>
          </a:p>
          <a:p>
            <a:pPr algn="just"/>
            <a:r>
              <a:rPr lang="sr-Cyrl-RS" dirty="0" smtClean="0"/>
              <a:t>Како адвокат наплаћује своје услуге?</a:t>
            </a:r>
          </a:p>
          <a:p>
            <a:pPr algn="just"/>
            <a:r>
              <a:rPr lang="sr-Cyrl-RS" dirty="0" smtClean="0"/>
              <a:t>Какав однос треба да има према супротној страни и његовом заступнику, свом колеги?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0875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АДВОКАТИ И АДВОКАТСКА ЕТИКА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Овим и другим важним етичким питањима пажњу посвећује и наша адвокатска комора која је 1999. године донела </a:t>
            </a:r>
            <a:r>
              <a:rPr lang="sr-Cyrl-RS" i="1" dirty="0" smtClean="0"/>
              <a:t>Кодекс професионалне етике адвоката</a:t>
            </a:r>
            <a:r>
              <a:rPr lang="sr-Cyrl-RS" dirty="0" smtClean="0"/>
              <a:t> </a:t>
            </a:r>
          </a:p>
          <a:p>
            <a:pPr algn="just"/>
            <a:r>
              <a:rPr lang="sr-Cyrl-RS" dirty="0" smtClean="0"/>
              <a:t>У складу са њим адвокат може да користи само „допуштена и часна средства“</a:t>
            </a:r>
          </a:p>
          <a:p>
            <a:pPr algn="just"/>
            <a:r>
              <a:rPr lang="sr-Cyrl-RS" dirty="0" smtClean="0"/>
              <a:t>Не сме да суделује или помаже у недозвољеном прибављању доказа, нити сме да се позива на доказе за које зна да су неистинити</a:t>
            </a:r>
          </a:p>
          <a:p>
            <a:pPr algn="just"/>
            <a:r>
              <a:rPr lang="sr-Cyrl-RS" dirty="0" smtClean="0"/>
              <a:t>Етички обзири, уколико се поштују, прилично сужавају простор за деловање заступника</a:t>
            </a:r>
          </a:p>
          <a:p>
            <a:pPr algn="just"/>
            <a:r>
              <a:rPr lang="sr-Cyrl-RS" dirty="0" smtClean="0"/>
              <a:t>У судском беседништву је најважнији добар избор аргумената </a:t>
            </a:r>
            <a:r>
              <a:rPr lang="sr-Cyrl-RS" dirty="0" err="1" smtClean="0"/>
              <a:t>тј</a:t>
            </a:r>
            <a:r>
              <a:rPr lang="sr-Cyrl-RS" dirty="0" smtClean="0"/>
              <a:t> да је и сам адвокат уверен у њихову оправданост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8449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АДВОКАТИ И АДВОКАТСКА ЕТИКА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Адвокат мора све време док говори показивати да заиста верује у оно што излаже</a:t>
            </a:r>
          </a:p>
          <a:p>
            <a:pPr algn="just"/>
            <a:r>
              <a:rPr lang="sr-Cyrl-RS" dirty="0" smtClean="0"/>
              <a:t>Мора бити максимално сугестиван и убедљив, потпуно се уживљавајући у улогу свог клијента</a:t>
            </a:r>
          </a:p>
          <a:p>
            <a:pPr algn="just"/>
            <a:r>
              <a:rPr lang="sr-Cyrl-RS" dirty="0" smtClean="0"/>
              <a:t>Хорације добро примећује да су адвокати они који „изнајмљују своје речи и страст“</a:t>
            </a:r>
          </a:p>
          <a:p>
            <a:pPr algn="just"/>
            <a:r>
              <a:rPr lang="sr-Cyrl-RS" dirty="0" smtClean="0"/>
              <a:t>Адвокат никада не сме да заборави да ће се поново појављивати на суду</a:t>
            </a:r>
          </a:p>
          <a:p>
            <a:pPr algn="just"/>
            <a:r>
              <a:rPr lang="sr-Cyrl-RS" dirty="0" smtClean="0"/>
              <a:t>Адвокатски углед се гради годинама и деценијама, а може се урушити у само једном судском поступку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149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АДВОКАТИ И АДВОКАТСКА ЕТИКА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Питање адвокатске етике тесно је повезано са једном бољком адвоката, а то је -  недовољна припремљеност</a:t>
            </a:r>
          </a:p>
          <a:p>
            <a:pPr algn="just"/>
            <a:r>
              <a:rPr lang="sr-Cyrl-RS" dirty="0" smtClean="0"/>
              <a:t>Још Цицерон упозорава да адвокат „којегод случајеве буде водио, нека их пажљиво и подробно упозна“</a:t>
            </a:r>
          </a:p>
          <a:p>
            <a:pPr algn="just"/>
            <a:r>
              <a:rPr lang="sr-Cyrl-RS" dirty="0" smtClean="0"/>
              <a:t>Цицерон даље каже да је неопходно темељно проучити „документе, исказе сведока, договоре, уговоре, сродничке везе, правне прописе, па и цели живот особа захваћених парницом“</a:t>
            </a:r>
          </a:p>
          <a:p>
            <a:pPr algn="just"/>
            <a:r>
              <a:rPr lang="sr-Cyrl-RS" dirty="0" smtClean="0"/>
              <a:t>Свака беседа се мора добро припремити, а посебно судска</a:t>
            </a:r>
          </a:p>
          <a:p>
            <a:pPr algn="just"/>
            <a:r>
              <a:rPr lang="sr-Cyrl-RS" dirty="0" smtClean="0"/>
              <a:t>Код ње залог није само успех или неуспех, већ су у игри судбине људи</a:t>
            </a:r>
          </a:p>
          <a:p>
            <a:pPr algn="just"/>
            <a:r>
              <a:rPr lang="sr-Cyrl-RS" dirty="0" smtClean="0"/>
              <a:t>Добар адвокат је само онај кога одликују: </a:t>
            </a:r>
            <a:r>
              <a:rPr lang="sr-Cyrl-RS" i="1" dirty="0" smtClean="0"/>
              <a:t>стручност, даровитост и марљивост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1279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АДВОКАТИ И АДВОКАТСКА ЕТИКА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Питање које се свакако поставља је да ли неко у исто време може бити и добар адвокат и добар, моралан човек</a:t>
            </a:r>
          </a:p>
          <a:p>
            <a:pPr algn="just"/>
            <a:r>
              <a:rPr lang="sr-Cyrl-RS" dirty="0" smtClean="0"/>
              <a:t>Сасвим сигурно неетичко понашање које је често, је реторика усмерена према клијенту</a:t>
            </a:r>
          </a:p>
          <a:p>
            <a:pPr algn="just"/>
            <a:r>
              <a:rPr lang="sr-Cyrl-RS" dirty="0" smtClean="0"/>
              <a:t>Заступник некада намерно говори агресивно, често и некоректно, што обично импресионира неуку странку</a:t>
            </a:r>
          </a:p>
          <a:p>
            <a:pPr algn="just"/>
            <a:r>
              <a:rPr lang="sr-Cyrl-RS" dirty="0" smtClean="0"/>
              <a:t>Корист од такве реторике је обично у несразмери са клијентовим задовољством</a:t>
            </a:r>
          </a:p>
          <a:p>
            <a:pPr algn="just"/>
            <a:r>
              <a:rPr lang="sr-Cyrl-RS" dirty="0" smtClean="0"/>
              <a:t>Из свих етичких дилема произилази закључак да однос поверења између адвоката и клијента представља најважнији основ и гаранцију доброг заступања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8539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ОДНОС ПРЕМА СУДИЈИ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„Нападајте противника, а никада суд“ – златно је правило које истичу сви амерички приручници за адвокате</a:t>
            </a:r>
          </a:p>
          <a:p>
            <a:pPr algn="just"/>
            <a:r>
              <a:rPr lang="sr-Cyrl-RS" dirty="0" smtClean="0"/>
              <a:t>Напад на оспоравану пресуду треба да буде одмерен, аргументован и без тешких увредљивих речи</a:t>
            </a:r>
          </a:p>
          <a:p>
            <a:pPr algn="just"/>
            <a:r>
              <a:rPr lang="sr-Cyrl-RS" dirty="0" smtClean="0"/>
              <a:t>Неутралност судије је нешто што се претпоставља</a:t>
            </a:r>
          </a:p>
          <a:p>
            <a:pPr algn="just"/>
            <a:r>
              <a:rPr lang="sr-Cyrl-RS" dirty="0" smtClean="0"/>
              <a:t>Само пред неутралним судијом адвокат може да постигне жељени резултат својим успешним реторичким наступом</a:t>
            </a:r>
          </a:p>
          <a:p>
            <a:pPr algn="just"/>
            <a:r>
              <a:rPr lang="sr-Cyrl-RS" dirty="0" smtClean="0"/>
              <a:t>Обавеза неутралности не значи да у пракси не постоје наклоњене и ненаклоњене судије</a:t>
            </a:r>
          </a:p>
          <a:p>
            <a:pPr algn="just"/>
            <a:r>
              <a:rPr lang="sr-Cyrl-RS" dirty="0" smtClean="0"/>
              <a:t>На ову чињеницу указује и већ поменута реалистичка школа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2298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ОДНОС ПРЕМА СУДИЈИ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Како се поставити када је судија </a:t>
            </a:r>
            <a:r>
              <a:rPr lang="sr-Cyrl-RS" dirty="0" err="1" smtClean="0"/>
              <a:t>накоњен</a:t>
            </a:r>
            <a:r>
              <a:rPr lang="sr-Cyrl-RS" dirty="0" smtClean="0"/>
              <a:t>?</a:t>
            </a:r>
          </a:p>
          <a:p>
            <a:pPr algn="just"/>
            <a:r>
              <a:rPr lang="sr-Cyrl-RS" dirty="0" smtClean="0"/>
              <a:t>Као и у сваком беседничком подухвату, неопходно је пратити реакције аудиторијума и према њима се прилагођавати</a:t>
            </a:r>
          </a:p>
          <a:p>
            <a:pPr algn="just"/>
            <a:r>
              <a:rPr lang="sr-Cyrl-RS" dirty="0" smtClean="0"/>
              <a:t>Нажалост, већи број адвоката прича своју причу, а поготову не води рачуна о говору друге стране и како на њега реагује судија</a:t>
            </a:r>
          </a:p>
          <a:p>
            <a:pPr algn="just"/>
            <a:r>
              <a:rPr lang="sr-Cyrl-RS" dirty="0" smtClean="0"/>
              <a:t>Искуство говори да се судије интимно приклоне једној страни већ после првог сусрета, на основу првог утиска</a:t>
            </a:r>
          </a:p>
          <a:p>
            <a:pPr algn="just"/>
            <a:r>
              <a:rPr lang="sr-Cyrl-RS" dirty="0" smtClean="0"/>
              <a:t>Анимозитет који судија има према одређеном адвокату, некада прилично може утицати на одлуку</a:t>
            </a:r>
          </a:p>
          <a:p>
            <a:pPr algn="just"/>
            <a:r>
              <a:rPr lang="sr-Cyrl-RS" dirty="0" smtClean="0"/>
              <a:t>Улога записничара такође није неважна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349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Уколико се сагласност о постављеној тези постигне у универзалном аудиторијуму, аргументација је убедљива</a:t>
            </a:r>
          </a:p>
          <a:p>
            <a:pPr algn="just"/>
            <a:r>
              <a:rPr lang="sr-Cyrl-RS" dirty="0" smtClean="0"/>
              <a:t>Уколико тезу усвоји само партикуларни аудиторијум, онда је говорник успео само да наговори на прихватање своје тезе</a:t>
            </a:r>
          </a:p>
          <a:p>
            <a:pPr algn="just"/>
            <a:r>
              <a:rPr lang="sr-Cyrl-RS" dirty="0" smtClean="0"/>
              <a:t>Универзални аудиторијум чине сва разумна бића. Читаво човечанство</a:t>
            </a:r>
          </a:p>
          <a:p>
            <a:pPr algn="just"/>
            <a:r>
              <a:rPr lang="sr-Cyrl-RS" dirty="0" smtClean="0"/>
              <a:t>Аргументација упућена овом аудиторијуму треба да буде уверљива</a:t>
            </a:r>
          </a:p>
          <a:p>
            <a:pPr algn="just"/>
            <a:r>
              <a:rPr lang="sr-Cyrl-RS" dirty="0" smtClean="0"/>
              <a:t>Сваки говорника, свака култура има своју концепцију универзалног аудиторијума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4534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ОДНОС ПРЕМА СУДИЈИ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И спољашњи изглед може бити од значаја</a:t>
            </a:r>
          </a:p>
          <a:p>
            <a:pPr algn="just"/>
            <a:r>
              <a:rPr lang="sr-Cyrl-RS" dirty="0" smtClean="0"/>
              <a:t>Начин на који је обучена странка, адвокат или сведок итекако могу да код судије створе антипатију</a:t>
            </a:r>
          </a:p>
          <a:p>
            <a:pPr algn="just"/>
            <a:r>
              <a:rPr lang="sr-Cyrl-RS" dirty="0" smtClean="0"/>
              <a:t>У Америци постоје читаве студије како треба да се обуче мушки, а како женски адвокат</a:t>
            </a:r>
          </a:p>
          <a:p>
            <a:pPr algn="just"/>
            <a:r>
              <a:rPr lang="sr-Cyrl-RS" dirty="0" smtClean="0"/>
              <a:t>Речју, релативно неутрални изглед је најпожељнији, при чему се уредност подразумева</a:t>
            </a:r>
          </a:p>
          <a:p>
            <a:pPr algn="just"/>
            <a:r>
              <a:rPr lang="sr-Cyrl-RS" dirty="0" smtClean="0"/>
              <a:t>Сви елементи заправо треба да се </a:t>
            </a:r>
            <a:r>
              <a:rPr lang="sr-Cyrl-RS" dirty="0" err="1" smtClean="0"/>
              <a:t>укалкулишу</a:t>
            </a:r>
            <a:r>
              <a:rPr lang="sr-Cyrl-RS" dirty="0" smtClean="0"/>
              <a:t> у говорни наступ, јер и „судије су људи“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0329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/>
              <a:t>САДРЖИНА И ИЗЛАГАЊЕ СУДСКОГ ГОВОРА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Садржина говора зависи од његове врсте</a:t>
            </a:r>
          </a:p>
          <a:p>
            <a:pPr algn="just"/>
            <a:r>
              <a:rPr lang="sr-Cyrl-RS" dirty="0" smtClean="0"/>
              <a:t>Неки писци разликују следеће говоре: главни (афирмативни) говор; одговор (негирајући) на супарнички главни говор; и одговор на супарнички одговор</a:t>
            </a:r>
          </a:p>
          <a:p>
            <a:pPr algn="just"/>
            <a:r>
              <a:rPr lang="sr-Cyrl-RS" dirty="0" smtClean="0"/>
              <a:t>Главни говор: најпре се излаже фактографија (чињенице, опис догађаја); потом следи правна анализа, указује се на релевантне прописе који се могу применити на ту ситуацију; на крају се износе кључни аргументи који воде ка жељеном закључку</a:t>
            </a:r>
          </a:p>
          <a:p>
            <a:pPr algn="just"/>
            <a:r>
              <a:rPr lang="sr-Cyrl-RS" dirty="0" smtClean="0"/>
              <a:t>Стратегија заступања одређује садржину судског говора и садржину поднеска</a:t>
            </a:r>
          </a:p>
          <a:p>
            <a:pPr algn="just"/>
            <a:r>
              <a:rPr lang="sr-Cyrl-RS" dirty="0" smtClean="0"/>
              <a:t>Када се након анализе одреди циљ, неопходно је одредити редослед потеза који воде ка њему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5640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САДРЖИНА И ИЗЛАГАЊЕ СУДСКОГ ГОВОРА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Стратегија одређује на коме месту и у коме тренутку ће адвокат искористити одабране аргументе, тако да их наметне аудиторијуму и да они изазову најповољнији резултат</a:t>
            </a:r>
          </a:p>
          <a:p>
            <a:pPr algn="just"/>
            <a:r>
              <a:rPr lang="sr-Cyrl-RS" dirty="0" smtClean="0"/>
              <a:t>Анализа прописа и </a:t>
            </a:r>
            <a:r>
              <a:rPr lang="sr-Cyrl-RS" dirty="0" err="1" smtClean="0"/>
              <a:t>елаборирање</a:t>
            </a:r>
            <a:r>
              <a:rPr lang="sr-Cyrl-RS" dirty="0" smtClean="0"/>
              <a:t> правних појмова такође морају бити савршено јасни и недвосмислени</a:t>
            </a:r>
          </a:p>
          <a:p>
            <a:pPr algn="just"/>
            <a:r>
              <a:rPr lang="sr-Cyrl-RS" dirty="0" smtClean="0"/>
              <a:t>Одговор на излагање супротне стране мора бити концизан, јасан и аргументован</a:t>
            </a:r>
          </a:p>
          <a:p>
            <a:pPr algn="just"/>
            <a:r>
              <a:rPr lang="sr-Cyrl-RS" dirty="0" smtClean="0"/>
              <a:t>Нарочито је у судском говору важно слушати шта други (супарник) говори</a:t>
            </a:r>
          </a:p>
          <a:p>
            <a:pPr algn="just"/>
            <a:r>
              <a:rPr lang="sr-Cyrl-RS" dirty="0" smtClean="0"/>
              <a:t>Велику уверљивост сваком, а нарочито судском говору, дају не само аргументи сами по себи, него и детаљи који их оживљавају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483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САДРЖИНА И ИЗЛАГАЊЕ СУДСКОГ ГОВОРА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Језик поднеска и судског говора треба да буде што једноставнији и што јаснији</a:t>
            </a:r>
          </a:p>
          <a:p>
            <a:pPr algn="just"/>
            <a:r>
              <a:rPr lang="sr-Cyrl-RS" dirty="0" smtClean="0"/>
              <a:t>Цицерон каже: „излагање мора да буде вероватно, јасно и кратко“</a:t>
            </a:r>
          </a:p>
          <a:p>
            <a:pPr algn="just"/>
            <a:r>
              <a:rPr lang="sr-Cyrl-RS" dirty="0" smtClean="0"/>
              <a:t>Није важна само садржина судског говора (усменог или писаног), већ и начин на који ће се мисли изразити</a:t>
            </a:r>
          </a:p>
          <a:p>
            <a:pPr algn="just"/>
            <a:r>
              <a:rPr lang="sr-Cyrl-RS" dirty="0" smtClean="0"/>
              <a:t>Адвокати који то схвате уживају већи углед</a:t>
            </a:r>
          </a:p>
          <a:p>
            <a:pPr algn="just"/>
            <a:r>
              <a:rPr lang="sr-Cyrl-RS" dirty="0" smtClean="0"/>
              <a:t>Судски говор захтева све оно што се очекује и од других беседа, само што је захтевнији, нарочито у погледу садржине</a:t>
            </a:r>
          </a:p>
          <a:p>
            <a:pPr algn="just"/>
            <a:r>
              <a:rPr lang="sr-Cyrl-RS" dirty="0" smtClean="0"/>
              <a:t>Добар говор је само онај код кога су у сагласју и оно што се каже и начин на који се је </a:t>
            </a:r>
            <a:r>
              <a:rPr lang="sr-Cyrl-RS" smtClean="0"/>
              <a:t>то саопштено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613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Постојање сагласности универзалног аудиторијума није чињенично питање</a:t>
            </a:r>
          </a:p>
          <a:p>
            <a:pPr algn="just"/>
            <a:r>
              <a:rPr lang="sr-Cyrl-RS" dirty="0" smtClean="0"/>
              <a:t>Универзални аудиторијум сваког говорника посматран с неке спољне тачке гледишта може се сматрати партикуларним</a:t>
            </a:r>
          </a:p>
          <a:p>
            <a:pPr algn="just"/>
            <a:r>
              <a:rPr lang="sr-Cyrl-RS" dirty="0" err="1" smtClean="0"/>
              <a:t>Перелман</a:t>
            </a:r>
            <a:r>
              <a:rPr lang="sr-Cyrl-RS" dirty="0" smtClean="0"/>
              <a:t> изричито одбацује безвременске, апсолутне концепције универзалног аудиторијума (попут Кантове, картезијанске и рационалистичке) и ставља га у функцију простора и времена, историје, те група и појединаца, али га не изједначава са аудиторијумом елите</a:t>
            </a:r>
          </a:p>
          <a:p>
            <a:pPr algn="just"/>
            <a:r>
              <a:rPr lang="sr-Cyrl-RS" dirty="0" smtClean="0"/>
              <a:t>Универзални аудиторијум има нормативну улогу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874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i="1" dirty="0" smtClean="0">
                <a:solidFill>
                  <a:schemeClr val="accent5"/>
                </a:solidFill>
              </a:rPr>
              <a:t>Право</a:t>
            </a:r>
            <a:r>
              <a:rPr lang="sr-Cyrl-RS" dirty="0" smtClean="0">
                <a:solidFill>
                  <a:schemeClr val="accent5"/>
                </a:solidFill>
              </a:rPr>
              <a:t> – </a:t>
            </a:r>
            <a:r>
              <a:rPr lang="sr-Cyrl-RS" dirty="0" smtClean="0"/>
              <a:t>како изгледају ове поставке када се примене у домену права</a:t>
            </a:r>
          </a:p>
          <a:p>
            <a:pPr algn="just"/>
            <a:r>
              <a:rPr lang="sr-Cyrl-RS" dirty="0" smtClean="0"/>
              <a:t>Парадигме говорника у праву су </a:t>
            </a:r>
            <a:r>
              <a:rPr lang="sr-Cyrl-RS" dirty="0" smtClean="0">
                <a:solidFill>
                  <a:schemeClr val="accent5"/>
                </a:solidFill>
              </a:rPr>
              <a:t>законодавац </a:t>
            </a:r>
            <a:r>
              <a:rPr lang="sr-Cyrl-RS" dirty="0" smtClean="0"/>
              <a:t>и </a:t>
            </a:r>
            <a:r>
              <a:rPr lang="sr-Cyrl-RS" dirty="0" smtClean="0">
                <a:solidFill>
                  <a:schemeClr val="accent5"/>
                </a:solidFill>
              </a:rPr>
              <a:t>судија</a:t>
            </a:r>
          </a:p>
          <a:p>
            <a:pPr algn="just"/>
            <a:r>
              <a:rPr lang="sr-Cyrl-RS" dirty="0" err="1" smtClean="0"/>
              <a:t>Перелман</a:t>
            </a:r>
            <a:r>
              <a:rPr lang="sr-Cyrl-RS" dirty="0" smtClean="0"/>
              <a:t> у први план истиче расуђивање судије</a:t>
            </a:r>
          </a:p>
          <a:p>
            <a:pPr algn="just"/>
            <a:r>
              <a:rPr lang="sr-Cyrl-RS" dirty="0" smtClean="0"/>
              <a:t>То је разумљиво, јер судија својим одлукама конкретизује ставове законодаваца</a:t>
            </a:r>
          </a:p>
          <a:p>
            <a:pPr algn="just"/>
            <a:r>
              <a:rPr lang="sr-Cyrl-RS" dirty="0" smtClean="0"/>
              <a:t>Он коначно утврђује садржину закона и одређује конкретну правну стварност, правни живот</a:t>
            </a:r>
          </a:p>
          <a:p>
            <a:pPr algn="just"/>
            <a:r>
              <a:rPr lang="sr-Cyrl-RS" dirty="0" smtClean="0"/>
              <a:t>Сваком се говорнику може установити обавеза образлагања става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640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i="1" dirty="0" smtClean="0">
                <a:solidFill>
                  <a:schemeClr val="accent5"/>
                </a:solidFill>
              </a:rPr>
              <a:t>Реторичке технике – </a:t>
            </a:r>
          </a:p>
          <a:p>
            <a:pPr algn="just"/>
            <a:r>
              <a:rPr lang="sr-Cyrl-RS" i="1" dirty="0" smtClean="0"/>
              <a:t>Дискурзивне технике – </a:t>
            </a:r>
            <a:r>
              <a:rPr lang="sr-Cyrl-RS" dirty="0" smtClean="0"/>
              <a:t>представљају трећи елемент нове реторике</a:t>
            </a:r>
          </a:p>
          <a:p>
            <a:pPr algn="just"/>
            <a:r>
              <a:rPr lang="sr-Cyrl-RS" dirty="0" smtClean="0"/>
              <a:t>Реторичка средства су оне технике које се користе да би аудиторијум прихватио неку тезу, да би се убедио односно наговорио да се са њом сагласи</a:t>
            </a:r>
          </a:p>
          <a:p>
            <a:pPr algn="just"/>
            <a:r>
              <a:rPr lang="sr-Cyrl-RS" dirty="0" smtClean="0"/>
              <a:t>Све технике </a:t>
            </a:r>
            <a:r>
              <a:rPr lang="sr-Cyrl-RS" dirty="0" err="1" smtClean="0"/>
              <a:t>Перелман</a:t>
            </a:r>
            <a:r>
              <a:rPr lang="sr-Cyrl-RS" dirty="0" smtClean="0"/>
              <a:t> сврстава у област језика односно говора</a:t>
            </a:r>
          </a:p>
          <a:p>
            <a:pPr algn="just"/>
            <a:r>
              <a:rPr lang="sr-Cyrl-RS" dirty="0" smtClean="0"/>
              <a:t>Све </a:t>
            </a:r>
            <a:r>
              <a:rPr lang="sr-Cyrl-RS" dirty="0" err="1" smtClean="0"/>
              <a:t>аргументативне</a:t>
            </a:r>
            <a:r>
              <a:rPr lang="sr-Cyrl-RS" dirty="0" smtClean="0"/>
              <a:t> технике су дискурзивне (говорне) технике</a:t>
            </a:r>
          </a:p>
          <a:p>
            <a:pPr algn="just"/>
            <a:r>
              <a:rPr lang="sr-Cyrl-RS" dirty="0" smtClean="0"/>
              <a:t>Овај став се може сматрати </a:t>
            </a:r>
            <a:r>
              <a:rPr lang="sr-Cyrl-RS" dirty="0" err="1" smtClean="0"/>
              <a:t>констутативним</a:t>
            </a:r>
            <a:r>
              <a:rPr lang="sr-Cyrl-RS" dirty="0" smtClean="0"/>
              <a:t> елементом </a:t>
            </a:r>
            <a:r>
              <a:rPr lang="sr-Cyrl-RS" dirty="0" err="1" smtClean="0"/>
              <a:t>Перелманове</a:t>
            </a:r>
            <a:r>
              <a:rPr lang="sr-Cyrl-RS" dirty="0" smtClean="0"/>
              <a:t> теорије аргументације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576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Сам говор може бити и садржински и формално монолог и дијалог</a:t>
            </a:r>
          </a:p>
          <a:p>
            <a:pPr algn="just"/>
            <a:r>
              <a:rPr lang="sr-Cyrl-RS" dirty="0" smtClean="0"/>
              <a:t>Говор је монолог ако развија једну тезу ка одређеном закључку</a:t>
            </a:r>
          </a:p>
          <a:p>
            <a:pPr algn="just"/>
            <a:r>
              <a:rPr lang="sr-Cyrl-RS" dirty="0" smtClean="0"/>
              <a:t>Дијалог је када сучељава бар две тезе, односно проблематизује неку тезу питањима</a:t>
            </a:r>
          </a:p>
          <a:p>
            <a:pPr algn="just"/>
            <a:r>
              <a:rPr lang="sr-Cyrl-RS" dirty="0" smtClean="0"/>
              <a:t>Дијалог истомишљеника у садржинском смислу је монолог, и обрнуто: када неко држи монолог а излаже различите ставове, то је у ствари дијалог</a:t>
            </a:r>
          </a:p>
          <a:p>
            <a:pPr algn="just"/>
            <a:r>
              <a:rPr lang="sr-Cyrl-RS" dirty="0" err="1" smtClean="0"/>
              <a:t>Перелманово</a:t>
            </a:r>
            <a:r>
              <a:rPr lang="sr-Cyrl-RS" dirty="0" smtClean="0"/>
              <a:t> одређење аргументације допушта и монолог и дијалог, али његова тежња је дијалог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367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err="1" smtClean="0"/>
              <a:t>Перелман</a:t>
            </a:r>
            <a:r>
              <a:rPr lang="sr-Cyrl-RS" dirty="0" smtClean="0"/>
              <a:t> истиче поштовање правила </a:t>
            </a:r>
            <a:r>
              <a:rPr lang="en-US" i="1" dirty="0" err="1" smtClean="0"/>
              <a:t>audiatur</a:t>
            </a:r>
            <a:r>
              <a:rPr lang="en-US" i="1" dirty="0" smtClean="0"/>
              <a:t> in </a:t>
            </a:r>
            <a:r>
              <a:rPr lang="en-US" i="1" dirty="0" err="1" smtClean="0"/>
              <a:t>altera</a:t>
            </a:r>
            <a:r>
              <a:rPr lang="en-US" i="1" dirty="0" smtClean="0"/>
              <a:t> pars </a:t>
            </a:r>
            <a:r>
              <a:rPr lang="sr-Cyrl-RS" dirty="0" smtClean="0"/>
              <a:t>(нека се чује и друга страна)</a:t>
            </a:r>
          </a:p>
          <a:p>
            <a:pPr algn="just"/>
            <a:r>
              <a:rPr lang="sr-Cyrl-RS" dirty="0" smtClean="0"/>
              <a:t>Поштовање овог правила може бити мерило демократичности правних поредака</a:t>
            </a:r>
          </a:p>
          <a:p>
            <a:pPr algn="just"/>
            <a:r>
              <a:rPr lang="sr-Cyrl-RS" dirty="0" smtClean="0"/>
              <a:t>Најважнији став ове теорије аргументације је – да насиље није аргумент</a:t>
            </a:r>
          </a:p>
          <a:p>
            <a:pPr algn="just"/>
            <a:r>
              <a:rPr lang="sr-Cyrl-RS" dirty="0" smtClean="0"/>
              <a:t>Следећи овај став - право не искључује сваку принуду , већ само принуду као аргумент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29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6793</TotalTime>
  <Words>4090</Words>
  <Application>Microsoft Office PowerPoint</Application>
  <PresentationFormat>Widescreen</PresentationFormat>
  <Paragraphs>271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Arial</vt:lpstr>
      <vt:lpstr>Calibri</vt:lpstr>
      <vt:lpstr>Calibri Light</vt:lpstr>
      <vt:lpstr>Office Theme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СУДСКИ ГОВОР ПРЕД ПОРОТОМ</vt:lpstr>
      <vt:lpstr>СУДСКИ ГОВОР ПРЕД ПОРОТОМ</vt:lpstr>
      <vt:lpstr>СУДСКИ ГОВОР ПРЕД ПОРОТОМ</vt:lpstr>
      <vt:lpstr>СУДСКИ ГОВОР ПРЕД ПОРОТОМ</vt:lpstr>
      <vt:lpstr>СУДСКИ ГОВОР ПРЕД ПОРОТОМ</vt:lpstr>
      <vt:lpstr>СУДСКИ ГОВОР ПРЕД ПОРОТОМ</vt:lpstr>
      <vt:lpstr>СУДСКИ ГОВОР ПРЕД ПОРОТОМ</vt:lpstr>
      <vt:lpstr>СУДСКИ ГОВОР ПРЕД ПОРОТОМ</vt:lpstr>
      <vt:lpstr>СУДСКИ ГОВОР ПРЕД ПОРОТОМ</vt:lpstr>
      <vt:lpstr>СУДСКИ ГОВОР ПРЕД ПОРОТОМ</vt:lpstr>
      <vt:lpstr>СУДСКИ ГОВОР ПРЕД ПОРОТОМ</vt:lpstr>
      <vt:lpstr>СУДСКО БЕСЕДНИШТВО И СУДИЈА ПОЈЕДИНАЦ</vt:lpstr>
      <vt:lpstr>СУДСКО БЕСЕДНИШТВО И СУДИЈА ПОЈЕДИНАЦ</vt:lpstr>
      <vt:lpstr>СУДСКО БЕСЕДНИШТВО И СУДИЈА ПОЈЕДИНАЦ</vt:lpstr>
      <vt:lpstr>СУДСКО БЕСЕДНИШТВО И СУДИЈА ПОЈЕДИНАЦ</vt:lpstr>
      <vt:lpstr>СУДСКО БЕСЕДНИШТВО И СУДИЈА ПОЈЕДИНАЦ</vt:lpstr>
      <vt:lpstr>СУДСКО БЕСЕДНИШТВО И СУДИЈА ПОЈЕДИНАЦ</vt:lpstr>
      <vt:lpstr>СУДСКО БЕСЕДНИШТВО И СУДИЈА ПОЈЕДИНАЦ</vt:lpstr>
      <vt:lpstr>СУДСКО БЕСЕДНИШТВО И СУДИЈА ПОЈЕДИНАЦ</vt:lpstr>
      <vt:lpstr>СУДСКО БЕСЕДНИШТВО И СУДИЈА ПОЈЕДИНАЦ</vt:lpstr>
      <vt:lpstr>АДВОКАТИ И АДВОКАТСКА ЕТИКА</vt:lpstr>
      <vt:lpstr>АДВОКАТИ И АДВОКАТСКА ЕТИКА</vt:lpstr>
      <vt:lpstr>АДВОКАТИ И АДВОКАТСКА ЕТИКА</vt:lpstr>
      <vt:lpstr>АДВОКАТИ И АДВОКАТСКА ЕТИКА</vt:lpstr>
      <vt:lpstr>АДВОКАТИ И АДВОКАТСКА ЕТИКА</vt:lpstr>
      <vt:lpstr>АДВОКАТИ И АДВОКАТСКА ЕТИКА</vt:lpstr>
      <vt:lpstr>АДВОКАТИ И АДВОКАТСКА ЕТИКА</vt:lpstr>
      <vt:lpstr>ОДНОС ПРЕМА СУДИЈИ</vt:lpstr>
      <vt:lpstr>ОДНОС ПРЕМА СУДИЈИ</vt:lpstr>
      <vt:lpstr>ОДНОС ПРЕМА СУДИЈИ</vt:lpstr>
      <vt:lpstr>САДРЖИНА И ИЗЛАГАЊЕ СУДСКОГ ГОВОРА</vt:lpstr>
      <vt:lpstr>САДРЖИНА И ИЗЛАГАЊЕ СУДСКОГ ГОВОРА</vt:lpstr>
      <vt:lpstr>САДРЖИНА И ИЗЛАГАЊЕ СУДСКОГ ГОВОРА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55</cp:revision>
  <dcterms:created xsi:type="dcterms:W3CDTF">2020-04-07T09:40:13Z</dcterms:created>
  <dcterms:modified xsi:type="dcterms:W3CDTF">2020-06-15T23:24:56Z</dcterms:modified>
</cp:coreProperties>
</file>