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2" r:id="rId15"/>
    <p:sldId id="271" r:id="rId16"/>
    <p:sldId id="272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1571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8138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6706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2615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6063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8990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7728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60150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9017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4878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7910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5487-397E-4E12-A87D-30CBDE3F612E}" type="datetimeFigureOut">
              <a:rPr lang="sr-Latn-RS" smtClean="0"/>
              <a:t>15.4.2020.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5D892-F34F-4E42-A6E9-CE87ADD083E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9442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се породица мења?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Породица</a:t>
            </a:r>
            <a:r>
              <a:rPr lang="sl-SI" dirty="0"/>
              <a:t> </a:t>
            </a:r>
            <a:r>
              <a:rPr lang="sl-SI" dirty="0" err="1"/>
              <a:t>је</a:t>
            </a:r>
            <a:r>
              <a:rPr lang="sl-SI" dirty="0"/>
              <a:t> </a:t>
            </a:r>
            <a:r>
              <a:rPr lang="sl-SI" dirty="0" err="1"/>
              <a:t>променљив</a:t>
            </a:r>
            <a:r>
              <a:rPr lang="sl-SI" dirty="0"/>
              <a:t> </a:t>
            </a:r>
            <a:r>
              <a:rPr lang="sl-SI" dirty="0" err="1"/>
              <a:t>појам</a:t>
            </a:r>
            <a:r>
              <a:rPr lang="sl-SI" dirty="0"/>
              <a:t> </a:t>
            </a:r>
            <a:r>
              <a:rPr lang="sl-SI" dirty="0" err="1"/>
              <a:t>који</a:t>
            </a:r>
            <a:r>
              <a:rPr lang="sl-SI" dirty="0"/>
              <a:t> </a:t>
            </a:r>
            <a:r>
              <a:rPr lang="sl-SI" dirty="0" err="1"/>
              <a:t>се</a:t>
            </a:r>
            <a:r>
              <a:rPr lang="sl-SI" dirty="0"/>
              <a:t> </a:t>
            </a:r>
            <a:r>
              <a:rPr lang="sl-SI" dirty="0" err="1"/>
              <a:t>може</a:t>
            </a:r>
            <a:r>
              <a:rPr lang="sl-SI" dirty="0"/>
              <a:t> </a:t>
            </a:r>
            <a:r>
              <a:rPr lang="sl-SI" dirty="0" err="1"/>
              <a:t>замислити</a:t>
            </a:r>
            <a:r>
              <a:rPr lang="sl-SI" dirty="0"/>
              <a:t> у </a:t>
            </a:r>
            <a:r>
              <a:rPr lang="sl-SI" dirty="0" err="1"/>
              <a:t>облику</a:t>
            </a:r>
            <a:r>
              <a:rPr lang="sl-SI" dirty="0"/>
              <a:t> </a:t>
            </a:r>
            <a:r>
              <a:rPr lang="sl-SI" dirty="0" err="1"/>
              <a:t>концентричних</a:t>
            </a:r>
            <a:r>
              <a:rPr lang="sl-SI" dirty="0"/>
              <a:t> </a:t>
            </a:r>
            <a:r>
              <a:rPr lang="sl-SI" dirty="0" err="1"/>
              <a:t>кругова</a:t>
            </a:r>
            <a:r>
              <a:rPr lang="sl-SI" dirty="0"/>
              <a:t>. </a:t>
            </a:r>
            <a:r>
              <a:rPr lang="sl-SI" dirty="0" err="1" smtClean="0"/>
              <a:t>Први</a:t>
            </a:r>
            <a:r>
              <a:rPr lang="sl-SI" dirty="0" smtClean="0"/>
              <a:t>, </a:t>
            </a:r>
            <a:r>
              <a:rPr lang="sl-SI" dirty="0" err="1" smtClean="0"/>
              <a:t>један</a:t>
            </a:r>
            <a:r>
              <a:rPr lang="sl-SI" dirty="0" smtClean="0"/>
              <a:t> </a:t>
            </a:r>
            <a:r>
              <a:rPr lang="sl-SI" dirty="0" err="1"/>
              <a:t>пар</a:t>
            </a:r>
            <a:r>
              <a:rPr lang="sl-SI" dirty="0"/>
              <a:t>, </a:t>
            </a:r>
            <a:r>
              <a:rPr lang="sl-SI" dirty="0" err="1"/>
              <a:t>састављен</a:t>
            </a:r>
            <a:r>
              <a:rPr lang="sl-SI" dirty="0"/>
              <a:t> </a:t>
            </a:r>
            <a:r>
              <a:rPr lang="sl-SI" dirty="0" err="1"/>
              <a:t>од</a:t>
            </a:r>
            <a:r>
              <a:rPr lang="sl-SI" dirty="0"/>
              <a:t> </a:t>
            </a:r>
            <a:r>
              <a:rPr lang="sl-SI" dirty="0" err="1"/>
              <a:t>заједнице</a:t>
            </a:r>
            <a:r>
              <a:rPr lang="sl-SI" dirty="0"/>
              <a:t> </a:t>
            </a:r>
            <a:r>
              <a:rPr lang="sl-SI" dirty="0" err="1"/>
              <a:t>два</a:t>
            </a:r>
            <a:r>
              <a:rPr lang="sl-SI" dirty="0"/>
              <a:t> </a:t>
            </a:r>
            <a:r>
              <a:rPr lang="sl-SI" dirty="0" err="1" smtClean="0"/>
              <a:t>лица</a:t>
            </a:r>
            <a:r>
              <a:rPr lang="sr-Cyrl-RS" dirty="0" smtClean="0"/>
              <a:t>, д</a:t>
            </a:r>
            <a:r>
              <a:rPr lang="sl-SI" dirty="0" err="1" smtClean="0"/>
              <a:t>руги</a:t>
            </a:r>
            <a:r>
              <a:rPr lang="sl-SI" dirty="0" smtClean="0"/>
              <a:t> </a:t>
            </a:r>
            <a:r>
              <a:rPr lang="sl-SI" dirty="0" err="1"/>
              <a:t>круг</a:t>
            </a:r>
            <a:r>
              <a:rPr lang="sl-SI" dirty="0"/>
              <a:t> </a:t>
            </a:r>
            <a:r>
              <a:rPr lang="sl-SI" dirty="0" err="1"/>
              <a:t>чине</a:t>
            </a:r>
            <a:r>
              <a:rPr lang="sl-SI" dirty="0"/>
              <a:t> </a:t>
            </a:r>
            <a:r>
              <a:rPr lang="sl-SI" dirty="0" err="1"/>
              <a:t>деца</a:t>
            </a:r>
            <a:r>
              <a:rPr lang="sl-SI" dirty="0"/>
              <a:t>, </a:t>
            </a:r>
            <a:r>
              <a:rPr lang="sr-Cyrl-RS" dirty="0" smtClean="0"/>
              <a:t>т</a:t>
            </a:r>
            <a:r>
              <a:rPr lang="sl-SI" dirty="0" err="1" smtClean="0"/>
              <a:t>рећи</a:t>
            </a:r>
            <a:r>
              <a:rPr lang="sl-SI" dirty="0" smtClean="0"/>
              <a:t> </a:t>
            </a:r>
            <a:r>
              <a:rPr lang="sl-SI" dirty="0" err="1"/>
              <a:t>круг</a:t>
            </a:r>
            <a:r>
              <a:rPr lang="sl-SI" dirty="0"/>
              <a:t> </a:t>
            </a:r>
            <a:r>
              <a:rPr lang="sl-SI" dirty="0" err="1"/>
              <a:t>су</a:t>
            </a:r>
            <a:r>
              <a:rPr lang="sl-SI" dirty="0"/>
              <a:t> </a:t>
            </a:r>
            <a:r>
              <a:rPr lang="sl-SI" dirty="0" err="1"/>
              <a:t>родитељи</a:t>
            </a:r>
            <a:r>
              <a:rPr lang="sl-SI" dirty="0"/>
              <a:t> и </a:t>
            </a:r>
            <a:r>
              <a:rPr lang="sl-SI" dirty="0" err="1"/>
              <a:t>други</a:t>
            </a:r>
            <a:r>
              <a:rPr lang="sl-SI" dirty="0"/>
              <a:t> </a:t>
            </a:r>
            <a:r>
              <a:rPr lang="sl-SI" dirty="0" err="1"/>
              <a:t>сродници</a:t>
            </a:r>
            <a:r>
              <a:rPr lang="sl-SI" dirty="0"/>
              <a:t>. </a:t>
            </a:r>
            <a:endParaRPr lang="sr-Cyrl-RS" dirty="0" smtClean="0"/>
          </a:p>
          <a:p>
            <a:r>
              <a:rPr lang="sr-Cyrl-RS" dirty="0" smtClean="0"/>
              <a:t>Свако разматрање о породици мора укључити не само </a:t>
            </a:r>
            <a:r>
              <a:rPr lang="sl-SI" dirty="0" smtClean="0"/>
              <a:t> </a:t>
            </a:r>
            <a:r>
              <a:rPr lang="sl-SI" dirty="0" err="1"/>
              <a:t>национални</a:t>
            </a:r>
            <a:r>
              <a:rPr lang="sl-SI" dirty="0"/>
              <a:t>  </a:t>
            </a:r>
            <a:r>
              <a:rPr lang="sl-SI" dirty="0" err="1"/>
              <a:t>план</a:t>
            </a:r>
            <a:r>
              <a:rPr lang="sl-SI" dirty="0"/>
              <a:t>, </a:t>
            </a:r>
            <a:r>
              <a:rPr lang="sl-SI" dirty="0" err="1"/>
              <a:t>већ</a:t>
            </a:r>
            <a:r>
              <a:rPr lang="sl-SI" dirty="0"/>
              <a:t> </a:t>
            </a:r>
            <a:r>
              <a:rPr lang="sr-Cyrl-CS" dirty="0"/>
              <a:t>и </a:t>
            </a:r>
            <a:r>
              <a:rPr lang="sl-SI" dirty="0" err="1"/>
              <a:t>европске</a:t>
            </a:r>
            <a:r>
              <a:rPr lang="sl-SI" dirty="0"/>
              <a:t> и </a:t>
            </a:r>
            <a:r>
              <a:rPr lang="sl-SI" dirty="0" err="1"/>
              <a:t>међународне</a:t>
            </a:r>
            <a:r>
              <a:rPr lang="sl-SI" dirty="0"/>
              <a:t> </a:t>
            </a:r>
            <a:r>
              <a:rPr lang="sl-SI" dirty="0" err="1"/>
              <a:t>оквире</a:t>
            </a:r>
            <a:r>
              <a:rPr lang="sl-SI" dirty="0"/>
              <a:t>. </a:t>
            </a:r>
            <a:endParaRPr lang="sr-Cyrl-RS" dirty="0" smtClean="0"/>
          </a:p>
          <a:p>
            <a:r>
              <a:rPr lang="sr-Cyrl-CS" dirty="0" smtClean="0"/>
              <a:t>П</a:t>
            </a:r>
            <a:r>
              <a:rPr lang="sl-SI" dirty="0" err="1" smtClean="0"/>
              <a:t>ородица</a:t>
            </a:r>
            <a:r>
              <a:rPr lang="sl-SI" dirty="0" smtClean="0"/>
              <a:t> </a:t>
            </a:r>
            <a:r>
              <a:rPr lang="sl-SI" dirty="0" err="1" smtClean="0"/>
              <a:t>је</a:t>
            </a:r>
            <a:r>
              <a:rPr lang="sr-Cyrl-RS" dirty="0" smtClean="0"/>
              <a:t>, ипак, без обзира на растући индивидуализам, нешто више од простог уговорног односа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83346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/>
              <a:t>Комунитарно</a:t>
            </a:r>
            <a:r>
              <a:rPr lang="sr-Cyrl-RS" dirty="0" smtClean="0"/>
              <a:t> право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Latn-RS" dirty="0" smtClean="0"/>
          </a:p>
          <a:p>
            <a:r>
              <a:rPr lang="sr-Cyrl-RS" dirty="0" smtClean="0"/>
              <a:t>Повеља о </a:t>
            </a:r>
            <a:r>
              <a:rPr lang="sr-Cyrl-RS" dirty="0" err="1" smtClean="0"/>
              <a:t>основниим</a:t>
            </a:r>
            <a:r>
              <a:rPr lang="sr-Cyrl-RS" dirty="0" smtClean="0"/>
              <a:t> правима је након ратификације од свих држава чланица Уније ступила на снагу 1. јануара </a:t>
            </a:r>
            <a:r>
              <a:rPr lang="fr-FR" dirty="0" smtClean="0"/>
              <a:t> 2009</a:t>
            </a:r>
            <a:r>
              <a:rPr lang="sr-Cyrl-RS" dirty="0" smtClean="0"/>
              <a:t>.</a:t>
            </a:r>
            <a:endParaRPr lang="sr-Latn-RS" dirty="0"/>
          </a:p>
          <a:p>
            <a:r>
              <a:rPr lang="sr-Cyrl-RS" dirty="0" smtClean="0"/>
              <a:t>Након овога Повеља постаје правно обавезујући документ чију примену санкционише Суд правде са седиштем у Луксембургу.</a:t>
            </a:r>
          </a:p>
          <a:p>
            <a:r>
              <a:rPr lang="ru-RU" dirty="0"/>
              <a:t>Суд </a:t>
            </a:r>
            <a:r>
              <a:rPr lang="ru-RU" dirty="0" err="1" smtClean="0"/>
              <a:t>своје</a:t>
            </a:r>
            <a:r>
              <a:rPr lang="ru-RU" dirty="0" smtClean="0"/>
              <a:t> </a:t>
            </a:r>
            <a:r>
              <a:rPr lang="ru-RU" dirty="0" err="1" smtClean="0"/>
              <a:t>одлуке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заснива</a:t>
            </a:r>
            <a:r>
              <a:rPr lang="ru-RU" dirty="0"/>
              <a:t> на </a:t>
            </a:r>
            <a:r>
              <a:rPr lang="ru-RU" dirty="0" err="1"/>
              <a:t>сопственој</a:t>
            </a:r>
            <a:r>
              <a:rPr lang="ru-RU" dirty="0"/>
              <a:t> </a:t>
            </a:r>
            <a:r>
              <a:rPr lang="ru-RU" dirty="0" err="1"/>
              <a:t>аутономној</a:t>
            </a:r>
            <a:r>
              <a:rPr lang="ru-RU" dirty="0"/>
              <a:t> </a:t>
            </a:r>
            <a:r>
              <a:rPr lang="ru-RU" dirty="0" err="1"/>
              <a:t>визији</a:t>
            </a:r>
            <a:r>
              <a:rPr lang="ru-RU" dirty="0"/>
              <a:t> брака, </a:t>
            </a:r>
            <a:r>
              <a:rPr lang="ru-RU" dirty="0" err="1"/>
              <a:t>већ</a:t>
            </a:r>
            <a:r>
              <a:rPr lang="ru-RU" dirty="0"/>
              <a:t> на </a:t>
            </a:r>
            <a:r>
              <a:rPr lang="ru-RU" dirty="0" err="1"/>
              <a:t>оној</a:t>
            </a:r>
            <a:r>
              <a:rPr lang="ru-RU" dirty="0"/>
              <a:t> </a:t>
            </a:r>
            <a:r>
              <a:rPr lang="ru-RU" dirty="0" err="1"/>
              <a:t>која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</a:t>
            </a:r>
            <a:r>
              <a:rPr lang="ru-RU" dirty="0" err="1"/>
              <a:t>што</a:t>
            </a:r>
            <a:r>
              <a:rPr lang="ru-RU" dirty="0"/>
              <a:t> се </a:t>
            </a:r>
            <a:r>
              <a:rPr lang="ru-RU" dirty="0" err="1"/>
              <a:t>каже</a:t>
            </a:r>
            <a:r>
              <a:rPr lang="ru-RU" dirty="0"/>
              <a:t> у чл.9. </a:t>
            </a:r>
            <a:r>
              <a:rPr lang="ru-RU" dirty="0" err="1"/>
              <a:t>Повеље</a:t>
            </a:r>
            <a:r>
              <a:rPr lang="ru-RU" dirty="0"/>
              <a:t>, "</a:t>
            </a:r>
            <a:r>
              <a:rPr lang="ru-RU" dirty="0" err="1"/>
              <a:t>опште</a:t>
            </a:r>
            <a:r>
              <a:rPr lang="ru-RU" dirty="0"/>
              <a:t> </a:t>
            </a:r>
            <a:r>
              <a:rPr lang="ru-RU" dirty="0" err="1"/>
              <a:t>прихваћена</a:t>
            </a:r>
            <a:r>
              <a:rPr lang="ru-RU" dirty="0"/>
              <a:t> од стране </a:t>
            </a:r>
            <a:r>
              <a:rPr lang="ru-RU" dirty="0" err="1"/>
              <a:t>држава</a:t>
            </a:r>
            <a:r>
              <a:rPr lang="ru-RU" dirty="0"/>
              <a:t> </a:t>
            </a:r>
            <a:r>
              <a:rPr lang="ru-RU" dirty="0" err="1"/>
              <a:t>чланица</a:t>
            </a:r>
            <a:r>
              <a:rPr lang="ru-RU" dirty="0"/>
              <a:t>". </a:t>
            </a:r>
            <a:r>
              <a:rPr lang="ru-RU" dirty="0" err="1"/>
              <a:t>Према</a:t>
            </a:r>
            <a:r>
              <a:rPr lang="ru-RU" dirty="0"/>
              <a:t> томе, Суд само </a:t>
            </a:r>
            <a:r>
              <a:rPr lang="ru-RU" dirty="0" err="1"/>
              <a:t>одражава</a:t>
            </a:r>
            <a:r>
              <a:rPr lang="ru-RU" dirty="0"/>
              <a:t> </a:t>
            </a:r>
            <a:r>
              <a:rPr lang="ru-RU" dirty="0" err="1"/>
              <a:t>одсуство</a:t>
            </a:r>
            <a:r>
              <a:rPr lang="ru-RU" dirty="0"/>
              <a:t> </a:t>
            </a:r>
            <a:r>
              <a:rPr lang="ru-RU" dirty="0" err="1"/>
              <a:t>заједничког</a:t>
            </a:r>
            <a:r>
              <a:rPr lang="ru-RU" dirty="0"/>
              <a:t> </a:t>
            </a:r>
            <a:r>
              <a:rPr lang="ru-RU" dirty="0" err="1"/>
              <a:t>погледа</a:t>
            </a:r>
            <a:r>
              <a:rPr lang="ru-RU" dirty="0"/>
              <a:t> </a:t>
            </a:r>
            <a:r>
              <a:rPr lang="ru-RU" dirty="0" err="1"/>
              <a:t>држава</a:t>
            </a:r>
            <a:r>
              <a:rPr lang="ru-RU" dirty="0"/>
              <a:t> </a:t>
            </a:r>
            <a:r>
              <a:rPr lang="ru-RU" dirty="0" err="1"/>
              <a:t>чланица</a:t>
            </a:r>
            <a:r>
              <a:rPr lang="ru-RU" dirty="0"/>
              <a:t> на </a:t>
            </a:r>
            <a:r>
              <a:rPr lang="ru-RU" dirty="0" err="1" smtClean="0"/>
              <a:t>нека</a:t>
            </a:r>
            <a:r>
              <a:rPr lang="ru-RU" dirty="0" smtClean="0"/>
              <a:t> </a:t>
            </a:r>
            <a:r>
              <a:rPr lang="ru-RU" dirty="0" err="1" smtClean="0"/>
              <a:t>питања</a:t>
            </a:r>
            <a:r>
              <a:rPr lang="ru-RU" dirty="0" smtClean="0"/>
              <a:t> </a:t>
            </a:r>
            <a:r>
              <a:rPr lang="ru-RU" dirty="0" err="1" smtClean="0"/>
              <a:t>породичног</a:t>
            </a:r>
            <a:r>
              <a:rPr lang="ru-RU" dirty="0" smtClean="0"/>
              <a:t> права , </a:t>
            </a:r>
            <a:r>
              <a:rPr lang="ru-RU" dirty="0" err="1" smtClean="0"/>
              <a:t>као</a:t>
            </a:r>
            <a:r>
              <a:rPr lang="ru-RU" dirty="0" smtClean="0"/>
              <a:t> </a:t>
            </a:r>
            <a:r>
              <a:rPr lang="ru-RU" dirty="0" err="1" smtClean="0"/>
              <a:t>што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нпр</a:t>
            </a:r>
            <a:r>
              <a:rPr lang="ru-RU" dirty="0" smtClean="0"/>
              <a:t>. </a:t>
            </a:r>
            <a:r>
              <a:rPr lang="ru-RU" dirty="0" err="1" smtClean="0"/>
              <a:t>признање</a:t>
            </a:r>
            <a:r>
              <a:rPr lang="ru-RU" dirty="0" smtClean="0"/>
              <a:t> </a:t>
            </a:r>
            <a:r>
              <a:rPr lang="ru-RU" dirty="0" err="1"/>
              <a:t>заједница</a:t>
            </a:r>
            <a:r>
              <a:rPr lang="ru-RU" dirty="0"/>
              <a:t> </a:t>
            </a:r>
            <a:r>
              <a:rPr lang="ru-RU" dirty="0" err="1"/>
              <a:t>истог</a:t>
            </a:r>
            <a:r>
              <a:rPr lang="ru-RU" dirty="0"/>
              <a:t> или само </a:t>
            </a:r>
            <a:r>
              <a:rPr lang="ru-RU" dirty="0" err="1"/>
              <a:t>различитог</a:t>
            </a:r>
            <a:r>
              <a:rPr lang="ru-RU" dirty="0"/>
              <a:t> пола.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05252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dirty="0" smtClean="0"/>
              <a:t>Дакле, пошто Унија нема директну надлежност да регулише породичне односе она се у њих меша индиректно, најчешће преко заштите </a:t>
            </a:r>
            <a:r>
              <a:rPr lang="sr-Cyrl-RS" dirty="0" smtClean="0"/>
              <a:t>основних </a:t>
            </a:r>
            <a:r>
              <a:rPr lang="sr-Cyrl-RS" dirty="0" smtClean="0"/>
              <a:t>права.</a:t>
            </a:r>
          </a:p>
          <a:p>
            <a:r>
              <a:rPr lang="sr-Cyrl-RS" dirty="0" smtClean="0"/>
              <a:t>Као што </a:t>
            </a:r>
            <a:r>
              <a:rPr lang="sr-Cyrl-RS" dirty="0" smtClean="0"/>
              <a:t>је, примера ради,  </a:t>
            </a:r>
            <a:r>
              <a:rPr lang="sr-Cyrl-RS" dirty="0" smtClean="0"/>
              <a:t>случај са остваривањем права из социјалног осигурања, када је Суд прихватио право </a:t>
            </a:r>
            <a:r>
              <a:rPr lang="sr-Cyrl-RS" dirty="0" err="1" smtClean="0"/>
              <a:t>трансексуалаца</a:t>
            </a:r>
            <a:r>
              <a:rPr lang="sr-Cyrl-RS" dirty="0" smtClean="0"/>
              <a:t> да </a:t>
            </a:r>
            <a:r>
              <a:rPr lang="sr-Cyrl-RS" dirty="0"/>
              <a:t>склопе брак (Одлука од 7. јануара 2004. године, случај </a:t>
            </a:r>
            <a:r>
              <a:rPr lang="sr-Latn-RS" dirty="0"/>
              <a:t>C- 117/01, K. B. c/ </a:t>
            </a:r>
            <a:r>
              <a:rPr lang="sr-Latn-RS" dirty="0" err="1"/>
              <a:t>National</a:t>
            </a:r>
            <a:r>
              <a:rPr lang="sr-Latn-RS" dirty="0"/>
              <a:t> </a:t>
            </a:r>
            <a:r>
              <a:rPr lang="sr-Latn-RS" dirty="0" err="1"/>
              <a:t>Health</a:t>
            </a:r>
            <a:r>
              <a:rPr lang="sr-Latn-RS" dirty="0"/>
              <a:t> </a:t>
            </a:r>
            <a:r>
              <a:rPr lang="sr-Latn-RS" dirty="0" err="1"/>
              <a:t>Service</a:t>
            </a:r>
            <a:r>
              <a:rPr lang="sr-Latn-RS" dirty="0"/>
              <a:t> </a:t>
            </a:r>
            <a:r>
              <a:rPr lang="sr-Latn-RS" dirty="0" err="1"/>
              <a:t>Pensions</a:t>
            </a:r>
            <a:r>
              <a:rPr lang="sr-Latn-RS" dirty="0"/>
              <a:t> </a:t>
            </a:r>
            <a:r>
              <a:rPr lang="sr-Latn-RS" dirty="0" err="1"/>
              <a:t>Agency</a:t>
            </a:r>
            <a:r>
              <a:rPr lang="sr-Latn-RS" dirty="0"/>
              <a:t>. </a:t>
            </a:r>
            <a:r>
              <a:rPr lang="sr-Cyrl-RS" dirty="0" smtClean="0"/>
              <a:t>)</a:t>
            </a:r>
          </a:p>
          <a:p>
            <a:r>
              <a:rPr lang="ru-RU" dirty="0" err="1"/>
              <a:t>Чињеница</a:t>
            </a:r>
            <a:r>
              <a:rPr lang="ru-RU" dirty="0"/>
              <a:t> да се </a:t>
            </a:r>
            <a:r>
              <a:rPr lang="ru-RU" dirty="0" err="1"/>
              <a:t>једном</a:t>
            </a:r>
            <a:r>
              <a:rPr lang="ru-RU" dirty="0"/>
              <a:t> лицу (</a:t>
            </a:r>
            <a:r>
              <a:rPr lang="ru-RU" dirty="0" err="1"/>
              <a:t>трансексуалцу</a:t>
            </a:r>
            <a:r>
              <a:rPr lang="ru-RU" dirty="0"/>
              <a:t>) 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/>
              <a:t>признају</a:t>
            </a:r>
            <a:r>
              <a:rPr lang="ru-RU" dirty="0"/>
              <a:t> </a:t>
            </a:r>
            <a:r>
              <a:rPr lang="ru-RU" dirty="0" err="1" smtClean="0"/>
              <a:t>социјална</a:t>
            </a:r>
            <a:r>
              <a:rPr lang="ru-RU" dirty="0" smtClean="0"/>
              <a:t> права </a:t>
            </a:r>
            <a:r>
              <a:rPr lang="ru-RU" dirty="0" err="1" smtClean="0"/>
              <a:t>која</a:t>
            </a:r>
            <a:r>
              <a:rPr lang="ru-RU" dirty="0" smtClean="0"/>
              <a:t> </a:t>
            </a:r>
            <a:r>
              <a:rPr lang="ru-RU" dirty="0" err="1" smtClean="0"/>
              <a:t>припадају</a:t>
            </a:r>
            <a:r>
              <a:rPr lang="ru-RU" dirty="0" smtClean="0"/>
              <a:t> супружнику </a:t>
            </a:r>
            <a:r>
              <a:rPr lang="ru-RU" dirty="0" err="1" smtClean="0"/>
              <a:t>након</a:t>
            </a:r>
            <a:r>
              <a:rPr lang="ru-RU" dirty="0" smtClean="0"/>
              <a:t> </a:t>
            </a:r>
            <a:r>
              <a:rPr lang="ru-RU" dirty="0" err="1" smtClean="0"/>
              <a:t>смрти</a:t>
            </a:r>
            <a:r>
              <a:rPr lang="ru-RU" dirty="0" smtClean="0"/>
              <a:t> партнера, доводи </a:t>
            </a:r>
            <a:r>
              <a:rPr lang="ru-RU" dirty="0"/>
              <a:t>до </a:t>
            </a:r>
            <a:r>
              <a:rPr lang="ru-RU" dirty="0" err="1"/>
              <a:t>његове</a:t>
            </a:r>
            <a:r>
              <a:rPr lang="ru-RU" dirty="0"/>
              <a:t> </a:t>
            </a:r>
            <a:r>
              <a:rPr lang="ru-RU" dirty="0" err="1"/>
              <a:t>дискриминације</a:t>
            </a:r>
            <a:r>
              <a:rPr lang="ru-RU" dirty="0"/>
              <a:t> по </a:t>
            </a:r>
            <a:r>
              <a:rPr lang="ru-RU" dirty="0" err="1"/>
              <a:t>мишљењу</a:t>
            </a:r>
            <a:r>
              <a:rPr lang="ru-RU" dirty="0"/>
              <a:t> Суда у </a:t>
            </a:r>
            <a:r>
              <a:rPr lang="ru-RU" dirty="0" err="1"/>
              <a:t>односу</a:t>
            </a:r>
            <a:r>
              <a:rPr lang="ru-RU" dirty="0"/>
              <a:t> на </a:t>
            </a:r>
            <a:r>
              <a:rPr lang="ru-RU" dirty="0" err="1"/>
              <a:t>преживелог</a:t>
            </a:r>
            <a:r>
              <a:rPr lang="ru-RU" dirty="0"/>
              <a:t> супружника у </a:t>
            </a:r>
            <a:r>
              <a:rPr lang="ru-RU" dirty="0" err="1"/>
              <a:t>погледу</a:t>
            </a:r>
            <a:r>
              <a:rPr lang="ru-RU" dirty="0"/>
              <a:t> </a:t>
            </a:r>
            <a:r>
              <a:rPr lang="ru-RU" dirty="0" err="1"/>
              <a:t>коришћења</a:t>
            </a:r>
            <a:r>
              <a:rPr lang="ru-RU" dirty="0"/>
              <a:t> права из </a:t>
            </a:r>
            <a:r>
              <a:rPr lang="ru-RU" dirty="0" err="1"/>
              <a:t>социјалног</a:t>
            </a:r>
            <a:r>
              <a:rPr lang="ru-RU" dirty="0"/>
              <a:t> </a:t>
            </a:r>
            <a:r>
              <a:rPr lang="ru-RU" dirty="0" err="1"/>
              <a:t>осигурања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96715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/>
              <a:t>Комунитарно</a:t>
            </a:r>
            <a:r>
              <a:rPr lang="sr-Cyrl-RS" dirty="0" smtClean="0"/>
              <a:t> право (право ЕУ)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Комунитарно</a:t>
            </a:r>
            <a:r>
              <a:rPr lang="ru-RU" dirty="0"/>
              <a:t> право </a:t>
            </a:r>
            <a:r>
              <a:rPr lang="ru-RU" dirty="0" err="1"/>
              <a:t>гарантује</a:t>
            </a:r>
            <a:r>
              <a:rPr lang="ru-RU" dirty="0"/>
              <a:t> </a:t>
            </a:r>
            <a:r>
              <a:rPr lang="ru-RU" dirty="0" err="1"/>
              <a:t>брачне</a:t>
            </a:r>
            <a:r>
              <a:rPr lang="ru-RU" dirty="0"/>
              <a:t> слободе </a:t>
            </a:r>
            <a:r>
              <a:rPr lang="ru-RU" dirty="0" err="1"/>
              <a:t>како</a:t>
            </a:r>
            <a:r>
              <a:rPr lang="ru-RU" dirty="0"/>
              <a:t> се не би </a:t>
            </a:r>
            <a:r>
              <a:rPr lang="ru-RU" dirty="0" err="1"/>
              <a:t>угрозило</a:t>
            </a:r>
            <a:r>
              <a:rPr lang="ru-RU" dirty="0"/>
              <a:t> право (слобода)  </a:t>
            </a:r>
            <a:r>
              <a:rPr lang="ru-RU" dirty="0" err="1"/>
              <a:t>кретања</a:t>
            </a:r>
            <a:r>
              <a:rPr lang="ru-RU" dirty="0"/>
              <a:t>. Оно се </a:t>
            </a:r>
            <a:r>
              <a:rPr lang="ru-RU" dirty="0" err="1"/>
              <a:t>управо</a:t>
            </a:r>
            <a:r>
              <a:rPr lang="ru-RU" dirty="0"/>
              <a:t> на </a:t>
            </a:r>
            <a:r>
              <a:rPr lang="ru-RU" dirty="0" err="1"/>
              <a:t>овај</a:t>
            </a:r>
            <a:r>
              <a:rPr lang="ru-RU" dirty="0"/>
              <a:t> начин, </a:t>
            </a:r>
            <a:r>
              <a:rPr lang="ru-RU" dirty="0" err="1"/>
              <a:t>преко</a:t>
            </a:r>
            <a:r>
              <a:rPr lang="ru-RU" dirty="0"/>
              <a:t> </a:t>
            </a:r>
            <a:r>
              <a:rPr lang="ru-RU" dirty="0" err="1"/>
              <a:t>заштите</a:t>
            </a:r>
            <a:r>
              <a:rPr lang="ru-RU" dirty="0"/>
              <a:t> слободе </a:t>
            </a:r>
            <a:r>
              <a:rPr lang="ru-RU" dirty="0" err="1"/>
              <a:t>кретања</a:t>
            </a:r>
            <a:r>
              <a:rPr lang="ru-RU" dirty="0"/>
              <a:t>, </a:t>
            </a:r>
            <a:r>
              <a:rPr lang="ru-RU" dirty="0" err="1"/>
              <a:t>директно</a:t>
            </a:r>
            <a:r>
              <a:rPr lang="ru-RU" dirty="0"/>
              <a:t> меша у домен </a:t>
            </a:r>
            <a:r>
              <a:rPr lang="ru-RU" dirty="0" err="1"/>
              <a:t>традиционалног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права. </a:t>
            </a:r>
            <a:r>
              <a:rPr lang="ru-RU" dirty="0" err="1"/>
              <a:t>Преко</a:t>
            </a:r>
            <a:r>
              <a:rPr lang="ru-RU" dirty="0"/>
              <a:t> слободе </a:t>
            </a:r>
            <a:r>
              <a:rPr lang="ru-RU" dirty="0" err="1"/>
              <a:t>кретања</a:t>
            </a:r>
            <a:r>
              <a:rPr lang="ru-RU" dirty="0"/>
              <a:t> </a:t>
            </a:r>
            <a:r>
              <a:rPr lang="ru-RU" dirty="0" err="1"/>
              <a:t>обезбеђује</a:t>
            </a:r>
            <a:r>
              <a:rPr lang="ru-RU" dirty="0"/>
              <a:t> се </a:t>
            </a:r>
            <a:r>
              <a:rPr lang="ru-RU" dirty="0" err="1"/>
              <a:t>једно</a:t>
            </a:r>
            <a:r>
              <a:rPr lang="ru-RU" dirty="0"/>
              <a:t> </a:t>
            </a:r>
            <a:r>
              <a:rPr lang="ru-RU" dirty="0" err="1"/>
              <a:t>друго</a:t>
            </a:r>
            <a:r>
              <a:rPr lang="ru-RU" dirty="0"/>
              <a:t> право, право на </a:t>
            </a:r>
            <a:r>
              <a:rPr lang="ru-RU" dirty="0" err="1"/>
              <a:t>окупљање</a:t>
            </a:r>
            <a:r>
              <a:rPr lang="ru-RU" dirty="0"/>
              <a:t> </a:t>
            </a:r>
            <a:r>
              <a:rPr lang="ru-RU" dirty="0" err="1"/>
              <a:t>чланова</a:t>
            </a:r>
            <a:r>
              <a:rPr lang="ru-RU" dirty="0"/>
              <a:t> </a:t>
            </a:r>
            <a:r>
              <a:rPr lang="ru-RU" dirty="0" err="1" smtClean="0"/>
              <a:t>породице</a:t>
            </a:r>
            <a:r>
              <a:rPr lang="ru-RU" dirty="0" smtClean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20402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Европска конвенција за заштиту људских права и основних слобода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Члан</a:t>
            </a:r>
            <a:r>
              <a:rPr lang="ru-RU" dirty="0"/>
              <a:t> 8 </a:t>
            </a:r>
            <a:r>
              <a:rPr lang="ru-RU" dirty="0" err="1"/>
              <a:t>штити</a:t>
            </a:r>
            <a:r>
              <a:rPr lang="ru-RU" dirty="0"/>
              <a:t> право на </a:t>
            </a:r>
            <a:r>
              <a:rPr lang="ru-RU" dirty="0" err="1"/>
              <a:t>приватни</a:t>
            </a:r>
            <a:r>
              <a:rPr lang="ru-RU" dirty="0"/>
              <a:t> и </a:t>
            </a:r>
            <a:r>
              <a:rPr lang="ru-RU" dirty="0" err="1"/>
              <a:t>породични</a:t>
            </a:r>
            <a:r>
              <a:rPr lang="ru-RU" dirty="0"/>
              <a:t> живот. </a:t>
            </a:r>
            <a:r>
              <a:rPr lang="ru-RU" dirty="0" err="1"/>
              <a:t>Дакле</a:t>
            </a:r>
            <a:r>
              <a:rPr lang="ru-RU" dirty="0"/>
              <a:t>, он не </a:t>
            </a:r>
            <a:r>
              <a:rPr lang="ru-RU" dirty="0" err="1" smtClean="0"/>
              <a:t>штити</a:t>
            </a:r>
            <a:r>
              <a:rPr lang="ru-RU" dirty="0" smtClean="0"/>
              <a:t>, </a:t>
            </a:r>
            <a:r>
              <a:rPr lang="ru-RU" dirty="0"/>
              <a:t>нити </a:t>
            </a:r>
            <a:r>
              <a:rPr lang="ru-RU" dirty="0" err="1"/>
              <a:t>дефинише</a:t>
            </a:r>
            <a:r>
              <a:rPr lang="ru-RU" dirty="0"/>
              <a:t> </a:t>
            </a:r>
            <a:r>
              <a:rPr lang="ru-RU" dirty="0" err="1"/>
              <a:t>породицу</a:t>
            </a:r>
            <a:r>
              <a:rPr lang="ru-RU" dirty="0"/>
              <a:t>.</a:t>
            </a:r>
          </a:p>
          <a:p>
            <a:r>
              <a:rPr lang="ru-RU" dirty="0"/>
              <a:t> У </a:t>
            </a:r>
            <a:r>
              <a:rPr lang="ru-RU" dirty="0" err="1"/>
              <a:t>сваком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 </a:t>
            </a:r>
            <a:r>
              <a:rPr lang="ru-RU" dirty="0" err="1"/>
              <a:t>заштита</a:t>
            </a:r>
            <a:r>
              <a:rPr lang="ru-RU" dirty="0"/>
              <a:t> </a:t>
            </a:r>
            <a:r>
              <a:rPr lang="ru-RU" dirty="0" err="1"/>
              <a:t>породичног</a:t>
            </a:r>
            <a:r>
              <a:rPr lang="ru-RU" dirty="0"/>
              <a:t> живота </a:t>
            </a:r>
            <a:r>
              <a:rPr lang="ru-RU" dirty="0" err="1"/>
              <a:t>обухвата</a:t>
            </a:r>
            <a:r>
              <a:rPr lang="ru-RU" dirty="0"/>
              <a:t> и </a:t>
            </a:r>
            <a:r>
              <a:rPr lang="ru-RU" dirty="0" err="1"/>
              <a:t>односе</a:t>
            </a:r>
            <a:r>
              <a:rPr lang="ru-RU" dirty="0"/>
              <a:t> </a:t>
            </a:r>
            <a:r>
              <a:rPr lang="ru-RU" dirty="0" err="1"/>
              <a:t>настале</a:t>
            </a:r>
            <a:r>
              <a:rPr lang="ru-RU" dirty="0"/>
              <a:t> у браку.</a:t>
            </a:r>
          </a:p>
          <a:p>
            <a:r>
              <a:rPr lang="ru-RU" dirty="0" err="1"/>
              <a:t>Када</a:t>
            </a:r>
            <a:r>
              <a:rPr lang="ru-RU" dirty="0"/>
              <a:t> се ради о чл.12. </a:t>
            </a:r>
            <a:r>
              <a:rPr lang="ru-RU" dirty="0" err="1"/>
              <a:t>Конвенције</a:t>
            </a:r>
            <a:r>
              <a:rPr lang="ru-RU" dirty="0"/>
              <a:t> о </a:t>
            </a:r>
            <a:r>
              <a:rPr lang="ru-RU" dirty="0" err="1"/>
              <a:t>људским</a:t>
            </a:r>
            <a:r>
              <a:rPr lang="ru-RU" dirty="0"/>
              <a:t> </a:t>
            </a:r>
            <a:r>
              <a:rPr lang="ru-RU" dirty="0" err="1" smtClean="0"/>
              <a:t>правима</a:t>
            </a:r>
            <a:r>
              <a:rPr lang="ru-RU" dirty="0" smtClean="0"/>
              <a:t>, </a:t>
            </a:r>
            <a:r>
              <a:rPr lang="ru-RU" dirty="0"/>
              <a:t>право </a:t>
            </a:r>
            <a:r>
              <a:rPr lang="ru-RU" dirty="0" err="1"/>
              <a:t>склапање</a:t>
            </a:r>
            <a:r>
              <a:rPr lang="ru-RU" dirty="0"/>
              <a:t> брака и </a:t>
            </a:r>
            <a:r>
              <a:rPr lang="ru-RU" dirty="0" err="1"/>
              <a:t>заснивање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 се </a:t>
            </a:r>
            <a:r>
              <a:rPr lang="ru-RU" dirty="0" err="1"/>
              <a:t>гарантује</a:t>
            </a:r>
            <a:r>
              <a:rPr lang="ru-RU" dirty="0"/>
              <a:t> у складу с </a:t>
            </a:r>
            <a:r>
              <a:rPr lang="ru-RU" dirty="0" err="1"/>
              <a:t>унутрашњим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националним</a:t>
            </a:r>
            <a:r>
              <a:rPr lang="ru-RU" dirty="0" smtClean="0"/>
              <a:t>) </a:t>
            </a:r>
            <a:r>
              <a:rPr lang="ru-RU" dirty="0" err="1" smtClean="0"/>
              <a:t>законима</a:t>
            </a:r>
            <a:r>
              <a:rPr lang="ru-RU" dirty="0" smtClean="0"/>
              <a:t>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уређују</a:t>
            </a:r>
            <a:r>
              <a:rPr lang="ru-RU" dirty="0"/>
              <a:t> </a:t>
            </a:r>
            <a:r>
              <a:rPr lang="ru-RU" dirty="0" err="1"/>
              <a:t>вршење</a:t>
            </a:r>
            <a:r>
              <a:rPr lang="ru-RU" dirty="0"/>
              <a:t> </a:t>
            </a:r>
            <a:r>
              <a:rPr lang="ru-RU" dirty="0" err="1"/>
              <a:t>овог</a:t>
            </a:r>
            <a:r>
              <a:rPr lang="ru-RU" dirty="0"/>
              <a:t> права.</a:t>
            </a:r>
          </a:p>
          <a:p>
            <a:r>
              <a:rPr lang="ru-RU" dirty="0" err="1"/>
              <a:t>Ипак</a:t>
            </a:r>
            <a:r>
              <a:rPr lang="ru-RU" dirty="0"/>
              <a:t>, </a:t>
            </a:r>
            <a:r>
              <a:rPr lang="ru-RU" dirty="0" err="1"/>
              <a:t>Конвенција</a:t>
            </a:r>
            <a:r>
              <a:rPr lang="ru-RU" dirty="0"/>
              <a:t> </a:t>
            </a:r>
            <a:r>
              <a:rPr lang="ru-RU" dirty="0" err="1"/>
              <a:t>одређује</a:t>
            </a:r>
            <a:r>
              <a:rPr lang="ru-RU" dirty="0"/>
              <a:t> </a:t>
            </a:r>
            <a:r>
              <a:rPr lang="ru-RU" dirty="0" err="1"/>
              <a:t>услове</a:t>
            </a:r>
            <a:r>
              <a:rPr lang="ru-RU" dirty="0"/>
              <a:t> за </a:t>
            </a:r>
            <a:r>
              <a:rPr lang="ru-RU" dirty="0" err="1"/>
              <a:t>вршење</a:t>
            </a:r>
            <a:r>
              <a:rPr lang="ru-RU" dirty="0"/>
              <a:t> </a:t>
            </a:r>
            <a:r>
              <a:rPr lang="ru-RU" dirty="0" err="1"/>
              <a:t>овог</a:t>
            </a:r>
            <a:r>
              <a:rPr lang="ru-RU" dirty="0"/>
              <a:t> права (слободе)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проистичу</a:t>
            </a:r>
            <a:r>
              <a:rPr lang="ru-RU" dirty="0"/>
              <a:t>  из </a:t>
            </a:r>
            <a:r>
              <a:rPr lang="ru-RU" dirty="0" err="1"/>
              <a:t>одредби</a:t>
            </a:r>
            <a:r>
              <a:rPr lang="ru-RU" dirty="0"/>
              <a:t> чл.12 и </a:t>
            </a:r>
            <a:r>
              <a:rPr lang="ru-RU" dirty="0" err="1"/>
              <a:t>који</a:t>
            </a:r>
            <a:r>
              <a:rPr lang="ru-RU" dirty="0"/>
              <a:t> се </a:t>
            </a:r>
            <a:r>
              <a:rPr lang="ru-RU" dirty="0" err="1"/>
              <a:t>намећу</a:t>
            </a:r>
            <a:r>
              <a:rPr lang="ru-RU" dirty="0"/>
              <a:t> </a:t>
            </a:r>
            <a:r>
              <a:rPr lang="ru-RU" dirty="0" err="1"/>
              <a:t>националним</a:t>
            </a:r>
            <a:r>
              <a:rPr lang="ru-RU" dirty="0"/>
              <a:t> </a:t>
            </a:r>
            <a:r>
              <a:rPr lang="ru-RU" dirty="0" err="1"/>
              <a:t>законодавствима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0641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Европска</a:t>
            </a:r>
            <a:r>
              <a:rPr lang="ru-RU" dirty="0"/>
              <a:t> </a:t>
            </a:r>
            <a:r>
              <a:rPr lang="ru-RU" dirty="0" err="1"/>
              <a:t>конвенција</a:t>
            </a:r>
            <a:r>
              <a:rPr lang="ru-RU" dirty="0"/>
              <a:t> за </a:t>
            </a:r>
            <a:r>
              <a:rPr lang="ru-RU" dirty="0" err="1"/>
              <a:t>заштиту</a:t>
            </a:r>
            <a:r>
              <a:rPr lang="ru-RU" dirty="0"/>
              <a:t> </a:t>
            </a:r>
            <a:r>
              <a:rPr lang="ru-RU" dirty="0" err="1"/>
              <a:t>људских</a:t>
            </a:r>
            <a:r>
              <a:rPr lang="ru-RU" dirty="0"/>
              <a:t> права и </a:t>
            </a:r>
            <a:r>
              <a:rPr lang="ru-RU" dirty="0" err="1"/>
              <a:t>основних</a:t>
            </a:r>
            <a:r>
              <a:rPr lang="ru-RU" dirty="0"/>
              <a:t> слобода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Према</a:t>
            </a:r>
            <a:r>
              <a:rPr lang="ru-RU" dirty="0"/>
              <a:t> томе, </a:t>
            </a:r>
            <a:r>
              <a:rPr lang="ru-RU" dirty="0" err="1"/>
              <a:t>брачна</a:t>
            </a:r>
            <a:r>
              <a:rPr lang="ru-RU" dirty="0"/>
              <a:t> </a:t>
            </a:r>
            <a:r>
              <a:rPr lang="ru-RU" dirty="0" err="1"/>
              <a:t>зрелост</a:t>
            </a:r>
            <a:r>
              <a:rPr lang="ru-RU" dirty="0"/>
              <a:t> </a:t>
            </a:r>
            <a:r>
              <a:rPr lang="ru-RU" dirty="0" err="1"/>
              <a:t>као</a:t>
            </a:r>
            <a:r>
              <a:rPr lang="ru-RU" dirty="0"/>
              <a:t> и </a:t>
            </a:r>
            <a:r>
              <a:rPr lang="ru-RU" dirty="0" err="1"/>
              <a:t>различитост</a:t>
            </a:r>
            <a:r>
              <a:rPr lang="ru-RU" dirty="0"/>
              <a:t> полова се </a:t>
            </a:r>
            <a:r>
              <a:rPr lang="ru-RU" dirty="0" err="1" smtClean="0"/>
              <a:t>намеће</a:t>
            </a:r>
            <a:r>
              <a:rPr lang="ru-RU" dirty="0" smtClean="0"/>
              <a:t> из </a:t>
            </a:r>
            <a:r>
              <a:rPr lang="ru-RU" dirty="0" err="1" smtClean="0"/>
              <a:t>тумачења</a:t>
            </a:r>
            <a:r>
              <a:rPr lang="ru-RU" dirty="0" smtClean="0"/>
              <a:t> чл.12. </a:t>
            </a:r>
            <a:r>
              <a:rPr lang="ru-RU" dirty="0" err="1" smtClean="0"/>
              <a:t>Конвенције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Иако</a:t>
            </a:r>
            <a:r>
              <a:rPr lang="ru-RU" dirty="0" smtClean="0"/>
              <a:t> чл.12 </a:t>
            </a:r>
            <a:r>
              <a:rPr lang="ru-RU" dirty="0" err="1" smtClean="0"/>
              <a:t>упућује</a:t>
            </a:r>
            <a:r>
              <a:rPr lang="ru-RU" dirty="0" smtClean="0"/>
              <a:t> на </a:t>
            </a:r>
            <a:r>
              <a:rPr lang="ru-RU" dirty="0" err="1" smtClean="0"/>
              <a:t>услове</a:t>
            </a:r>
            <a:r>
              <a:rPr lang="ru-RU" dirty="0" smtClean="0"/>
              <a:t> за </a:t>
            </a:r>
            <a:r>
              <a:rPr lang="ru-RU" dirty="0" err="1" smtClean="0"/>
              <a:t>склапање</a:t>
            </a:r>
            <a:r>
              <a:rPr lang="ru-RU" dirty="0" smtClean="0"/>
              <a:t> брака </a:t>
            </a:r>
            <a:r>
              <a:rPr lang="ru-RU" dirty="0" err="1" smtClean="0"/>
              <a:t>који</a:t>
            </a:r>
            <a:r>
              <a:rPr lang="ru-RU" dirty="0" smtClean="0"/>
              <a:t> </a:t>
            </a:r>
            <a:r>
              <a:rPr lang="ru-RU" dirty="0" err="1" smtClean="0"/>
              <a:t>постоје</a:t>
            </a:r>
            <a:r>
              <a:rPr lang="ru-RU" dirty="0" smtClean="0"/>
              <a:t> у </a:t>
            </a:r>
            <a:r>
              <a:rPr lang="ru-RU" dirty="0" err="1" smtClean="0"/>
              <a:t>националним</a:t>
            </a:r>
            <a:r>
              <a:rPr lang="ru-RU" dirty="0" smtClean="0"/>
              <a:t> </a:t>
            </a:r>
            <a:r>
              <a:rPr lang="ru-RU" dirty="0" err="1" smtClean="0"/>
              <a:t>правима</a:t>
            </a:r>
            <a:r>
              <a:rPr lang="ru-RU" dirty="0" smtClean="0"/>
              <a:t> </a:t>
            </a:r>
            <a:r>
              <a:rPr lang="ru-RU" dirty="0" err="1" smtClean="0"/>
              <a:t>државе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овом</a:t>
            </a:r>
            <a:r>
              <a:rPr lang="ru-RU" dirty="0"/>
              <a:t> </a:t>
            </a:r>
            <a:r>
              <a:rPr lang="ru-RU" dirty="0" err="1"/>
              <a:t>случају</a:t>
            </a:r>
            <a:r>
              <a:rPr lang="ru-RU" dirty="0"/>
              <a:t> не </a:t>
            </a:r>
            <a:r>
              <a:rPr lang="ru-RU" dirty="0" err="1"/>
              <a:t>располажу</a:t>
            </a:r>
            <a:r>
              <a:rPr lang="ru-RU" dirty="0"/>
              <a:t> </a:t>
            </a:r>
            <a:r>
              <a:rPr lang="ru-RU" dirty="0" err="1"/>
              <a:t>неограниченом</a:t>
            </a:r>
            <a:r>
              <a:rPr lang="ru-RU" dirty="0"/>
              <a:t> </a:t>
            </a:r>
            <a:r>
              <a:rPr lang="ru-RU" dirty="0" err="1"/>
              <a:t>влашћу</a:t>
            </a:r>
            <a:r>
              <a:rPr lang="ru-RU" dirty="0"/>
              <a:t>, </a:t>
            </a:r>
            <a:r>
              <a:rPr lang="ru-RU" dirty="0" err="1"/>
              <a:t>будући</a:t>
            </a:r>
            <a:r>
              <a:rPr lang="ru-RU" dirty="0"/>
              <a:t> </a:t>
            </a:r>
            <a:r>
              <a:rPr lang="ru-RU" dirty="0" smtClean="0"/>
              <a:t>да они не </a:t>
            </a:r>
            <a:r>
              <a:rPr lang="ru-RU" dirty="0" err="1" smtClean="0"/>
              <a:t>смеју</a:t>
            </a:r>
            <a:r>
              <a:rPr lang="ru-RU" dirty="0" smtClean="0"/>
              <a:t> </a:t>
            </a:r>
            <a:r>
              <a:rPr lang="ru-RU" dirty="0" err="1"/>
              <a:t>бити</a:t>
            </a:r>
            <a:r>
              <a:rPr lang="ru-RU" dirty="0"/>
              <a:t> </a:t>
            </a:r>
            <a:r>
              <a:rPr lang="ru-RU" dirty="0" err="1"/>
              <a:t>дискриминаторни</a:t>
            </a:r>
            <a:r>
              <a:rPr lang="ru-RU" dirty="0"/>
              <a:t>, </a:t>
            </a:r>
            <a:r>
              <a:rPr lang="ru-RU" dirty="0" err="1"/>
              <a:t>арбитрерни</a:t>
            </a:r>
            <a:r>
              <a:rPr lang="ru-RU" dirty="0"/>
              <a:t> и </a:t>
            </a:r>
            <a:r>
              <a:rPr lang="ru-RU" dirty="0" err="1"/>
              <a:t>неразумни</a:t>
            </a:r>
            <a:r>
              <a:rPr lang="ru-RU" dirty="0" smtClean="0"/>
              <a:t>.</a:t>
            </a:r>
          </a:p>
          <a:p>
            <a:r>
              <a:rPr lang="ru-RU" dirty="0" err="1"/>
              <a:t>Члан</a:t>
            </a:r>
            <a:r>
              <a:rPr lang="ru-RU" dirty="0"/>
              <a:t> 12. </a:t>
            </a:r>
            <a:r>
              <a:rPr lang="ru-RU" dirty="0" err="1"/>
              <a:t>Конвенције</a:t>
            </a:r>
            <a:r>
              <a:rPr lang="ru-RU" dirty="0"/>
              <a:t> о </a:t>
            </a:r>
            <a:r>
              <a:rPr lang="ru-RU" dirty="0" err="1"/>
              <a:t>људским</a:t>
            </a:r>
            <a:r>
              <a:rPr lang="ru-RU" dirty="0"/>
              <a:t> </a:t>
            </a:r>
            <a:r>
              <a:rPr lang="ru-RU" dirty="0" err="1"/>
              <a:t>правима</a:t>
            </a:r>
            <a:r>
              <a:rPr lang="ru-RU" dirty="0"/>
              <a:t>, </a:t>
            </a:r>
            <a:r>
              <a:rPr lang="ru-RU" dirty="0" err="1"/>
              <a:t>према</a:t>
            </a:r>
            <a:r>
              <a:rPr lang="ru-RU" dirty="0"/>
              <a:t> </a:t>
            </a:r>
            <a:r>
              <a:rPr lang="ru-RU" dirty="0" err="1"/>
              <a:t>мишљењу</a:t>
            </a:r>
            <a:r>
              <a:rPr lang="ru-RU" dirty="0"/>
              <a:t> Суда у </a:t>
            </a:r>
            <a:r>
              <a:rPr lang="ru-RU" dirty="0" err="1"/>
              <a:t>Стразбуру</a:t>
            </a:r>
            <a:r>
              <a:rPr lang="ru-RU" dirty="0"/>
              <a:t> не </a:t>
            </a:r>
            <a:r>
              <a:rPr lang="ru-RU" dirty="0" err="1"/>
              <a:t>обухвата</a:t>
            </a:r>
            <a:r>
              <a:rPr lang="ru-RU" dirty="0"/>
              <a:t> и право на </a:t>
            </a:r>
            <a:r>
              <a:rPr lang="ru-RU" dirty="0" err="1"/>
              <a:t>прекид</a:t>
            </a:r>
            <a:r>
              <a:rPr lang="ru-RU" dirty="0"/>
              <a:t> </a:t>
            </a:r>
            <a:r>
              <a:rPr lang="ru-RU" dirty="0" err="1"/>
              <a:t>брачне</a:t>
            </a:r>
            <a:r>
              <a:rPr lang="ru-RU" dirty="0"/>
              <a:t> </a:t>
            </a:r>
            <a:r>
              <a:rPr lang="ru-RU" dirty="0" err="1"/>
              <a:t>везе</a:t>
            </a:r>
            <a:r>
              <a:rPr lang="ru-RU" dirty="0"/>
              <a:t> (</a:t>
            </a:r>
            <a:r>
              <a:rPr lang="ru-RU" dirty="0" err="1"/>
              <a:t>случај</a:t>
            </a:r>
            <a:r>
              <a:rPr lang="ru-RU" dirty="0"/>
              <a:t> </a:t>
            </a:r>
            <a:r>
              <a:rPr lang="ru-RU" dirty="0" err="1"/>
              <a:t>Johnston</a:t>
            </a:r>
            <a:r>
              <a:rPr lang="ru-RU" dirty="0"/>
              <a:t> </a:t>
            </a:r>
            <a:r>
              <a:rPr lang="ru-RU" dirty="0" err="1"/>
              <a:t>contre</a:t>
            </a:r>
            <a:r>
              <a:rPr lang="ru-RU" dirty="0"/>
              <a:t> </a:t>
            </a:r>
            <a:r>
              <a:rPr lang="ru-RU" dirty="0" err="1" smtClean="0"/>
              <a:t>l’Irlande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Код нас </a:t>
            </a:r>
            <a:r>
              <a:rPr lang="ru-RU" dirty="0" err="1" smtClean="0"/>
              <a:t>је</a:t>
            </a:r>
            <a:r>
              <a:rPr lang="ru-RU" dirty="0" smtClean="0"/>
              <a:t> право на </a:t>
            </a:r>
            <a:r>
              <a:rPr lang="ru-RU" dirty="0" err="1" smtClean="0"/>
              <a:t>раскид</a:t>
            </a:r>
            <a:r>
              <a:rPr lang="ru-RU" dirty="0" smtClean="0"/>
              <a:t> брака </a:t>
            </a:r>
            <a:r>
              <a:rPr lang="ru-RU" dirty="0" err="1" smtClean="0"/>
              <a:t>признато</a:t>
            </a:r>
            <a:r>
              <a:rPr lang="ru-RU" smtClean="0"/>
              <a:t> Уставом.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31816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Заштита породице на националном нивоу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У уставима породица и брак нису заштићени али уживају уставне гаранције.</a:t>
            </a:r>
          </a:p>
          <a:p>
            <a:r>
              <a:rPr lang="ru-RU" dirty="0" err="1" smtClean="0"/>
              <a:t>Исти</a:t>
            </a:r>
            <a:r>
              <a:rPr lang="ru-RU" dirty="0" smtClean="0"/>
              <a:t> </a:t>
            </a:r>
            <a:r>
              <a:rPr lang="ru-RU" dirty="0" err="1" smtClean="0"/>
              <a:t>је</a:t>
            </a:r>
            <a:r>
              <a:rPr lang="ru-RU" dirty="0" smtClean="0"/>
              <a:t> </a:t>
            </a:r>
            <a:r>
              <a:rPr lang="ru-RU" dirty="0" err="1" smtClean="0"/>
              <a:t>случај</a:t>
            </a:r>
            <a:r>
              <a:rPr lang="ru-RU" dirty="0" smtClean="0"/>
              <a:t> и </a:t>
            </a:r>
            <a:r>
              <a:rPr lang="ru-RU" dirty="0" err="1" smtClean="0"/>
              <a:t>са</a:t>
            </a:r>
            <a:r>
              <a:rPr lang="ru-RU" dirty="0" smtClean="0"/>
              <a:t> Уставом </a:t>
            </a:r>
            <a:r>
              <a:rPr lang="ru-RU" dirty="0" err="1" smtClean="0"/>
              <a:t>Србије</a:t>
            </a:r>
            <a:r>
              <a:rPr lang="ru-RU" dirty="0" smtClean="0"/>
              <a:t>. </a:t>
            </a:r>
            <a:r>
              <a:rPr lang="ru-RU" dirty="0"/>
              <a:t>Ч</a:t>
            </a:r>
            <a:r>
              <a:rPr lang="ru-RU" dirty="0" smtClean="0"/>
              <a:t>л.66</a:t>
            </a:r>
            <a:r>
              <a:rPr lang="ru-RU" dirty="0"/>
              <a:t>. ст.1 </a:t>
            </a:r>
            <a:r>
              <a:rPr lang="ru-RU" dirty="0" smtClean="0"/>
              <a:t>: "</a:t>
            </a:r>
            <a:r>
              <a:rPr lang="ru-RU" dirty="0" err="1"/>
              <a:t>Породица</a:t>
            </a:r>
            <a:r>
              <a:rPr lang="ru-RU" dirty="0"/>
              <a:t>, </a:t>
            </a:r>
            <a:r>
              <a:rPr lang="ru-RU" dirty="0" err="1"/>
              <a:t>мајка</a:t>
            </a:r>
            <a:r>
              <a:rPr lang="ru-RU" dirty="0"/>
              <a:t>, </a:t>
            </a:r>
            <a:r>
              <a:rPr lang="ru-RU" dirty="0" err="1"/>
              <a:t>самохрани</a:t>
            </a:r>
            <a:r>
              <a:rPr lang="ru-RU" dirty="0"/>
              <a:t> </a:t>
            </a:r>
            <a:r>
              <a:rPr lang="ru-RU" dirty="0" err="1"/>
              <a:t>родитељ</a:t>
            </a:r>
            <a:r>
              <a:rPr lang="ru-RU" dirty="0"/>
              <a:t> и </a:t>
            </a:r>
            <a:r>
              <a:rPr lang="ru-RU" dirty="0" err="1"/>
              <a:t>дете</a:t>
            </a:r>
            <a:r>
              <a:rPr lang="ru-RU" dirty="0"/>
              <a:t> у </a:t>
            </a:r>
            <a:r>
              <a:rPr lang="ru-RU" dirty="0" err="1"/>
              <a:t>Републици</a:t>
            </a:r>
            <a:r>
              <a:rPr lang="ru-RU" dirty="0"/>
              <a:t> </a:t>
            </a:r>
            <a:r>
              <a:rPr lang="ru-RU" dirty="0" err="1"/>
              <a:t>Србији</a:t>
            </a:r>
            <a:r>
              <a:rPr lang="ru-RU" dirty="0"/>
              <a:t> </a:t>
            </a:r>
            <a:r>
              <a:rPr lang="ru-RU" dirty="0" err="1"/>
              <a:t>уживају</a:t>
            </a:r>
            <a:r>
              <a:rPr lang="ru-RU" dirty="0"/>
              <a:t> </a:t>
            </a:r>
            <a:r>
              <a:rPr lang="ru-RU" dirty="0" err="1"/>
              <a:t>посебну</a:t>
            </a:r>
            <a:r>
              <a:rPr lang="ru-RU" dirty="0"/>
              <a:t> </a:t>
            </a:r>
            <a:r>
              <a:rPr lang="ru-RU" dirty="0" err="1"/>
              <a:t>заштиту</a:t>
            </a:r>
            <a:r>
              <a:rPr lang="ru-RU" dirty="0"/>
              <a:t>, у складу </a:t>
            </a:r>
            <a:r>
              <a:rPr lang="ru-RU" dirty="0" err="1"/>
              <a:t>са</a:t>
            </a:r>
            <a:r>
              <a:rPr lang="ru-RU" dirty="0"/>
              <a:t> законом</a:t>
            </a:r>
            <a:r>
              <a:rPr lang="ru-RU" dirty="0" smtClean="0"/>
              <a:t>".</a:t>
            </a:r>
          </a:p>
          <a:p>
            <a:r>
              <a:rPr lang="ru-RU" dirty="0" smtClean="0"/>
              <a:t>Устав </a:t>
            </a:r>
            <a:r>
              <a:rPr lang="ru-RU" dirty="0" err="1" smtClean="0"/>
              <a:t>Србије</a:t>
            </a:r>
            <a:r>
              <a:rPr lang="ru-RU" dirty="0" smtClean="0"/>
              <a:t> не </a:t>
            </a:r>
            <a:r>
              <a:rPr lang="ru-RU" dirty="0" err="1"/>
              <a:t>помиње</a:t>
            </a:r>
            <a:r>
              <a:rPr lang="ru-RU" dirty="0"/>
              <a:t>, </a:t>
            </a:r>
            <a:r>
              <a:rPr lang="ru-RU" dirty="0" err="1"/>
              <a:t>као</a:t>
            </a:r>
            <a:r>
              <a:rPr lang="ru-RU" dirty="0"/>
              <a:t> право </a:t>
            </a:r>
            <a:r>
              <a:rPr lang="ru-RU" dirty="0" err="1"/>
              <a:t>индивидуе</a:t>
            </a:r>
            <a:r>
              <a:rPr lang="ru-RU" dirty="0"/>
              <a:t>,  право </a:t>
            </a:r>
            <a:r>
              <a:rPr lang="ru-RU" dirty="0" err="1"/>
              <a:t>заснивања</a:t>
            </a:r>
            <a:r>
              <a:rPr lang="ru-RU" dirty="0"/>
              <a:t> </a:t>
            </a:r>
            <a:r>
              <a:rPr lang="ru-RU" dirty="0" err="1" smtClean="0"/>
              <a:t>породице</a:t>
            </a:r>
            <a:r>
              <a:rPr lang="ru-RU" dirty="0" smtClean="0"/>
              <a:t>, </a:t>
            </a:r>
            <a:r>
              <a:rPr lang="ru-RU" dirty="0" err="1" smtClean="0"/>
              <a:t>већ</a:t>
            </a:r>
            <a:r>
              <a:rPr lang="ru-RU" dirty="0" smtClean="0"/>
              <a:t> се само у чл.64</a:t>
            </a:r>
            <a:r>
              <a:rPr lang="ru-RU" dirty="0"/>
              <a:t>. </a:t>
            </a:r>
            <a:r>
              <a:rPr lang="ru-RU" dirty="0" err="1" smtClean="0"/>
              <a:t>регулише</a:t>
            </a:r>
            <a:r>
              <a:rPr lang="ru-RU" dirty="0" smtClean="0"/>
              <a:t> </a:t>
            </a:r>
            <a:r>
              <a:rPr lang="ru-RU" dirty="0"/>
              <a:t>слобода </a:t>
            </a:r>
            <a:r>
              <a:rPr lang="ru-RU" dirty="0" err="1"/>
              <a:t>закључења</a:t>
            </a:r>
            <a:r>
              <a:rPr lang="ru-RU" dirty="0"/>
              <a:t> брака: "</a:t>
            </a:r>
            <a:r>
              <a:rPr lang="ru-RU" dirty="0" err="1"/>
              <a:t>Свако</a:t>
            </a:r>
            <a:r>
              <a:rPr lang="ru-RU" dirty="0"/>
              <a:t> </a:t>
            </a:r>
            <a:r>
              <a:rPr lang="ru-RU" dirty="0" err="1"/>
              <a:t>има</a:t>
            </a:r>
            <a:r>
              <a:rPr lang="ru-RU" dirty="0"/>
              <a:t> право да </a:t>
            </a:r>
            <a:r>
              <a:rPr lang="ru-RU" dirty="0" err="1"/>
              <a:t>слободно</a:t>
            </a:r>
            <a:r>
              <a:rPr lang="ru-RU" dirty="0"/>
              <a:t> </a:t>
            </a:r>
            <a:r>
              <a:rPr lang="ru-RU" dirty="0" err="1"/>
              <a:t>одлучи</a:t>
            </a:r>
            <a:r>
              <a:rPr lang="ru-RU" dirty="0"/>
              <a:t> о </a:t>
            </a:r>
            <a:r>
              <a:rPr lang="ru-RU" dirty="0" err="1"/>
              <a:t>закључењу</a:t>
            </a:r>
            <a:r>
              <a:rPr lang="ru-RU" dirty="0"/>
              <a:t> и </a:t>
            </a:r>
            <a:r>
              <a:rPr lang="ru-RU" dirty="0" err="1"/>
              <a:t>раскидању</a:t>
            </a:r>
            <a:r>
              <a:rPr lang="ru-RU" dirty="0"/>
              <a:t> </a:t>
            </a:r>
            <a:r>
              <a:rPr lang="ru-RU" dirty="0" smtClean="0"/>
              <a:t>брака«.</a:t>
            </a:r>
          </a:p>
          <a:p>
            <a:r>
              <a:rPr lang="ru-RU" dirty="0" err="1" smtClean="0"/>
              <a:t>Породични</a:t>
            </a:r>
            <a:r>
              <a:rPr lang="ru-RU" dirty="0" smtClean="0"/>
              <a:t> </a:t>
            </a:r>
            <a:r>
              <a:rPr lang="ru-RU" dirty="0"/>
              <a:t>закон РС </a:t>
            </a:r>
            <a:r>
              <a:rPr lang="ru-RU" dirty="0" smtClean="0"/>
              <a:t>, </a:t>
            </a:r>
            <a:r>
              <a:rPr lang="ru-RU" dirty="0" err="1"/>
              <a:t>као</a:t>
            </a:r>
            <a:r>
              <a:rPr lang="ru-RU" dirty="0"/>
              <a:t> и Устав, </a:t>
            </a:r>
            <a:r>
              <a:rPr lang="ru-RU" dirty="0" err="1"/>
              <a:t>немају</a:t>
            </a:r>
            <a:r>
              <a:rPr lang="ru-RU" dirty="0"/>
              <a:t> </a:t>
            </a:r>
            <a:r>
              <a:rPr lang="ru-RU" dirty="0" err="1"/>
              <a:t>одредбу</a:t>
            </a:r>
            <a:r>
              <a:rPr lang="ru-RU" dirty="0"/>
              <a:t> о праву на </a:t>
            </a:r>
            <a:r>
              <a:rPr lang="ru-RU" dirty="0" err="1"/>
              <a:t>закључење</a:t>
            </a:r>
            <a:r>
              <a:rPr lang="ru-RU" dirty="0"/>
              <a:t> брака и </a:t>
            </a:r>
            <a:r>
              <a:rPr lang="ru-RU" dirty="0" err="1"/>
              <a:t>заснивање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, </a:t>
            </a:r>
            <a:r>
              <a:rPr lang="ru-RU" dirty="0" err="1"/>
              <a:t>што</a:t>
            </a:r>
            <a:r>
              <a:rPr lang="ru-RU" dirty="0"/>
              <a:t> у </a:t>
            </a:r>
            <a:r>
              <a:rPr lang="ru-RU" dirty="0" err="1"/>
              <a:t>суштини</a:t>
            </a:r>
            <a:r>
              <a:rPr lang="ru-RU" dirty="0"/>
              <a:t> </a:t>
            </a:r>
            <a:r>
              <a:rPr lang="ru-RU" dirty="0" err="1"/>
              <a:t>значи</a:t>
            </a:r>
            <a:r>
              <a:rPr lang="ru-RU" dirty="0"/>
              <a:t> </a:t>
            </a:r>
            <a:r>
              <a:rPr lang="ru-RU" dirty="0" err="1"/>
              <a:t>даље</a:t>
            </a:r>
            <a:r>
              <a:rPr lang="ru-RU" dirty="0"/>
              <a:t> </a:t>
            </a:r>
            <a:r>
              <a:rPr lang="ru-RU" dirty="0" err="1"/>
              <a:t>слабљење</a:t>
            </a:r>
            <a:r>
              <a:rPr lang="ru-RU" dirty="0"/>
              <a:t> </a:t>
            </a:r>
            <a:r>
              <a:rPr lang="ru-RU" dirty="0" err="1"/>
              <a:t>позиције</a:t>
            </a:r>
            <a:r>
              <a:rPr lang="ru-RU" dirty="0"/>
              <a:t> брака и </a:t>
            </a:r>
            <a:r>
              <a:rPr lang="ru-RU" dirty="0" err="1"/>
              <a:t>његовог</a:t>
            </a:r>
            <a:r>
              <a:rPr lang="ru-RU" dirty="0"/>
              <a:t> </a:t>
            </a:r>
            <a:r>
              <a:rPr lang="ru-RU" dirty="0" err="1"/>
              <a:t>значаја</a:t>
            </a:r>
            <a:r>
              <a:rPr lang="ru-RU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91700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</a:t>
            </a:r>
            <a:r>
              <a:rPr lang="sr-Cyrl-RS" dirty="0" smtClean="0"/>
              <a:t>акључак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/>
              <a:t>закључити</a:t>
            </a:r>
            <a:r>
              <a:rPr lang="ru-RU" dirty="0"/>
              <a:t> </a:t>
            </a:r>
            <a:r>
              <a:rPr lang="ru-RU" dirty="0" err="1" smtClean="0"/>
              <a:t>следеће</a:t>
            </a:r>
            <a:r>
              <a:rPr lang="ru-RU" dirty="0" smtClean="0"/>
              <a:t>: </a:t>
            </a:r>
            <a:r>
              <a:rPr lang="ru-RU" dirty="0" err="1" smtClean="0"/>
              <a:t>када</a:t>
            </a:r>
            <a:r>
              <a:rPr lang="ru-RU" dirty="0" smtClean="0"/>
              <a:t> </a:t>
            </a:r>
            <a:r>
              <a:rPr lang="ru-RU" dirty="0" err="1"/>
              <a:t>је</a:t>
            </a:r>
            <a:r>
              <a:rPr lang="ru-RU" dirty="0"/>
              <a:t> у </a:t>
            </a:r>
            <a:r>
              <a:rPr lang="ru-RU" dirty="0" err="1"/>
              <a:t>питању</a:t>
            </a:r>
            <a:r>
              <a:rPr lang="ru-RU" dirty="0"/>
              <a:t> "</a:t>
            </a:r>
            <a:r>
              <a:rPr lang="ru-RU" dirty="0" err="1"/>
              <a:t>европско</a:t>
            </a:r>
            <a:r>
              <a:rPr lang="ru-RU" dirty="0"/>
              <a:t> </a:t>
            </a:r>
            <a:r>
              <a:rPr lang="ru-RU" dirty="0" smtClean="0"/>
              <a:t>право" </a:t>
            </a:r>
            <a:r>
              <a:rPr lang="ru-RU" dirty="0" err="1"/>
              <a:t>појмови</a:t>
            </a:r>
            <a:r>
              <a:rPr lang="ru-RU" dirty="0"/>
              <a:t> брак и </a:t>
            </a:r>
            <a:r>
              <a:rPr lang="ru-RU" dirty="0" err="1"/>
              <a:t>породица</a:t>
            </a:r>
            <a:r>
              <a:rPr lang="ru-RU" dirty="0"/>
              <a:t> </a:t>
            </a:r>
            <a:r>
              <a:rPr lang="ru-RU" dirty="0" err="1"/>
              <a:t>нису</a:t>
            </a:r>
            <a:r>
              <a:rPr lang="ru-RU" dirty="0"/>
              <a:t> </a:t>
            </a:r>
            <a:r>
              <a:rPr lang="ru-RU" dirty="0" err="1"/>
              <a:t>аутономни</a:t>
            </a:r>
            <a:r>
              <a:rPr lang="ru-RU" dirty="0"/>
              <a:t>, они </a:t>
            </a:r>
            <a:r>
              <a:rPr lang="ru-RU" dirty="0" err="1"/>
              <a:t>постоје</a:t>
            </a:r>
            <a:r>
              <a:rPr lang="ru-RU" dirty="0"/>
              <a:t> само </a:t>
            </a:r>
            <a:r>
              <a:rPr lang="ru-RU" dirty="0" err="1" smtClean="0"/>
              <a:t>посредно</a:t>
            </a:r>
            <a:r>
              <a:rPr lang="ru-RU" dirty="0" smtClean="0"/>
              <a:t> </a:t>
            </a:r>
            <a:r>
              <a:rPr lang="ru-RU" dirty="0" err="1"/>
              <a:t>преко</a:t>
            </a:r>
            <a:r>
              <a:rPr lang="ru-RU" dirty="0"/>
              <a:t> права </a:t>
            </a:r>
            <a:r>
              <a:rPr lang="ru-RU" dirty="0" err="1"/>
              <a:t>индивидуа</a:t>
            </a:r>
            <a:r>
              <a:rPr lang="ru-RU" dirty="0"/>
              <a:t> и </a:t>
            </a:r>
            <a:r>
              <a:rPr lang="ru-RU" dirty="0" err="1"/>
              <a:t>кроз</a:t>
            </a:r>
            <a:r>
              <a:rPr lang="ru-RU" dirty="0"/>
              <a:t> </a:t>
            </a:r>
            <a:r>
              <a:rPr lang="ru-RU" dirty="0" err="1"/>
              <a:t>њихов</a:t>
            </a:r>
            <a:r>
              <a:rPr lang="ru-RU" dirty="0"/>
              <a:t> </a:t>
            </a:r>
            <a:r>
              <a:rPr lang="ru-RU" dirty="0" err="1" smtClean="0"/>
              <a:t>избор</a:t>
            </a:r>
            <a:r>
              <a:rPr lang="ru-RU" dirty="0" smtClean="0"/>
              <a:t>.</a:t>
            </a:r>
          </a:p>
          <a:p>
            <a:r>
              <a:rPr lang="sr-Cyrl-CS" dirty="0"/>
              <a:t>Модел заштите људских права, па и права на склапање брака и заснивање породице, заснован је на приоритету заштите индивидуалних вредности над колективним </a:t>
            </a:r>
            <a:r>
              <a:rPr lang="sr-Cyrl-CS" dirty="0" smtClean="0"/>
              <a:t>вредностима.</a:t>
            </a:r>
          </a:p>
          <a:p>
            <a:r>
              <a:rPr lang="ru-RU" dirty="0" err="1"/>
              <a:t>Конвенција</a:t>
            </a:r>
            <a:r>
              <a:rPr lang="ru-RU" dirty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заштиту</a:t>
            </a:r>
            <a:r>
              <a:rPr lang="ru-RU" dirty="0" smtClean="0"/>
              <a:t>  </a:t>
            </a:r>
            <a:r>
              <a:rPr lang="ru-RU" dirty="0" err="1" smtClean="0"/>
              <a:t>људских</a:t>
            </a:r>
            <a:r>
              <a:rPr lang="ru-RU" dirty="0" smtClean="0"/>
              <a:t> права </a:t>
            </a:r>
            <a:r>
              <a:rPr lang="ru-RU" dirty="0" err="1"/>
              <a:t>остаће</a:t>
            </a:r>
            <a:r>
              <a:rPr lang="ru-RU" dirty="0"/>
              <a:t> </a:t>
            </a:r>
            <a:r>
              <a:rPr lang="ru-RU" dirty="0" err="1"/>
              <a:t>најважнија</a:t>
            </a:r>
            <a:r>
              <a:rPr lang="ru-RU" dirty="0"/>
              <a:t> у </a:t>
            </a:r>
            <a:r>
              <a:rPr lang="ru-RU" dirty="0" err="1"/>
              <a:t>заштити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права, па и права на </a:t>
            </a:r>
            <a:r>
              <a:rPr lang="ru-RU" dirty="0" err="1"/>
              <a:t>склапање</a:t>
            </a:r>
            <a:r>
              <a:rPr lang="ru-RU" dirty="0"/>
              <a:t> брака и </a:t>
            </a:r>
            <a:r>
              <a:rPr lang="ru-RU" dirty="0" err="1"/>
              <a:t>заснивање</a:t>
            </a:r>
            <a:r>
              <a:rPr lang="ru-RU" dirty="0"/>
              <a:t> </a:t>
            </a:r>
            <a:r>
              <a:rPr lang="ru-RU" dirty="0" err="1"/>
              <a:t>породице</a:t>
            </a:r>
            <a:r>
              <a:rPr lang="ru-RU" dirty="0"/>
              <a:t>, и на </a:t>
            </a:r>
            <a:r>
              <a:rPr lang="ru-RU" dirty="0" err="1"/>
              <a:t>нивоу</a:t>
            </a:r>
            <a:r>
              <a:rPr lang="ru-RU" dirty="0"/>
              <a:t> ЕУ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Што</a:t>
            </a:r>
            <a:r>
              <a:rPr lang="ru-RU" dirty="0" smtClean="0"/>
              <a:t> се </a:t>
            </a:r>
            <a:r>
              <a:rPr lang="ru-RU" dirty="0" err="1" smtClean="0"/>
              <a:t>тиче</a:t>
            </a:r>
            <a:r>
              <a:rPr lang="ru-RU" dirty="0" smtClean="0"/>
              <a:t> наше </a:t>
            </a:r>
            <a:r>
              <a:rPr lang="ru-RU" dirty="0" err="1" smtClean="0"/>
              <a:t>земље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се </a:t>
            </a:r>
            <a:r>
              <a:rPr lang="ru-RU" dirty="0" err="1" smtClean="0"/>
              <a:t>рећи</a:t>
            </a:r>
            <a:r>
              <a:rPr lang="ru-RU" dirty="0" smtClean="0"/>
              <a:t> да </a:t>
            </a:r>
            <a:r>
              <a:rPr lang="ru-RU" dirty="0" err="1" smtClean="0"/>
              <a:t>инсистирање</a:t>
            </a:r>
            <a:r>
              <a:rPr lang="ru-RU" dirty="0" smtClean="0"/>
              <a:t> </a:t>
            </a:r>
            <a:r>
              <a:rPr lang="ru-RU" dirty="0"/>
              <a:t>на индивидуализму </a:t>
            </a:r>
            <a:r>
              <a:rPr lang="ru-RU" dirty="0" err="1"/>
              <a:t>насупрот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вредности </a:t>
            </a:r>
            <a:r>
              <a:rPr lang="ru-RU" dirty="0" err="1"/>
              <a:t>представља</a:t>
            </a:r>
            <a:r>
              <a:rPr lang="ru-RU" dirty="0"/>
              <a:t> </a:t>
            </a:r>
            <a:r>
              <a:rPr lang="ru-RU" dirty="0" err="1"/>
              <a:t>наметање</a:t>
            </a:r>
            <a:r>
              <a:rPr lang="ru-RU" dirty="0"/>
              <a:t> </a:t>
            </a:r>
            <a:r>
              <a:rPr lang="ru-RU" dirty="0" err="1"/>
              <a:t>модела</a:t>
            </a:r>
            <a:r>
              <a:rPr lang="ru-RU" dirty="0"/>
              <a:t> </a:t>
            </a:r>
            <a:r>
              <a:rPr lang="ru-RU" dirty="0" err="1"/>
              <a:t>који</a:t>
            </a:r>
            <a:r>
              <a:rPr lang="ru-RU" dirty="0"/>
              <a:t> </a:t>
            </a:r>
            <a:r>
              <a:rPr lang="ru-RU" dirty="0" err="1"/>
              <a:t>није</a:t>
            </a:r>
            <a:r>
              <a:rPr lang="ru-RU" dirty="0"/>
              <a:t> </a:t>
            </a:r>
            <a:r>
              <a:rPr lang="ru-RU" dirty="0" err="1"/>
              <a:t>одраз</a:t>
            </a:r>
            <a:r>
              <a:rPr lang="ru-RU" dirty="0"/>
              <a:t> вредности </a:t>
            </a:r>
            <a:r>
              <a:rPr lang="ru-RU" dirty="0" err="1"/>
              <a:t>нашег</a:t>
            </a:r>
            <a:r>
              <a:rPr lang="ru-RU" dirty="0"/>
              <a:t> </a:t>
            </a:r>
            <a:r>
              <a:rPr lang="ru-RU" dirty="0" err="1"/>
              <a:t>друштва</a:t>
            </a:r>
            <a:r>
              <a:rPr lang="ru-RU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5264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 ли је и даље основна ћелија?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Због свог значаја и функција које је вршила, </a:t>
            </a:r>
            <a:r>
              <a:rPr lang="sl-SI" dirty="0" err="1" smtClean="0"/>
              <a:t>историјски</a:t>
            </a:r>
            <a:r>
              <a:rPr lang="sr-Cyrl-CS" dirty="0"/>
              <a:t>,</a:t>
            </a:r>
            <a:r>
              <a:rPr lang="sl-SI" dirty="0"/>
              <a:t> </a:t>
            </a:r>
            <a:r>
              <a:rPr lang="sl-SI" dirty="0" err="1"/>
              <a:t>породица</a:t>
            </a:r>
            <a:r>
              <a:rPr lang="sl-SI" dirty="0"/>
              <a:t> </a:t>
            </a:r>
            <a:r>
              <a:rPr lang="sr-Cyrl-RS" dirty="0" smtClean="0"/>
              <a:t>је </a:t>
            </a:r>
            <a:r>
              <a:rPr lang="sr-Cyrl-CS" dirty="0" smtClean="0"/>
              <a:t>била </a:t>
            </a:r>
            <a:r>
              <a:rPr lang="sl-SI" dirty="0" smtClean="0"/>
              <a:t> </a:t>
            </a:r>
            <a:r>
              <a:rPr lang="sl-SI" dirty="0" err="1"/>
              <a:t>основна</a:t>
            </a:r>
            <a:r>
              <a:rPr lang="sl-SI" dirty="0"/>
              <a:t> </a:t>
            </a:r>
            <a:r>
              <a:rPr lang="sl-SI" dirty="0" err="1"/>
              <a:t>друштвена</a:t>
            </a:r>
            <a:r>
              <a:rPr lang="sl-SI" dirty="0"/>
              <a:t> </a:t>
            </a:r>
            <a:r>
              <a:rPr lang="sl-SI" dirty="0" err="1"/>
              <a:t>институција</a:t>
            </a:r>
            <a:r>
              <a:rPr lang="sl-SI" dirty="0"/>
              <a:t> </a:t>
            </a:r>
            <a:r>
              <a:rPr lang="sl-SI" dirty="0" err="1"/>
              <a:t>регулисана</a:t>
            </a:r>
            <a:r>
              <a:rPr lang="sl-SI" dirty="0"/>
              <a:t> </a:t>
            </a:r>
            <a:r>
              <a:rPr lang="sl-SI" dirty="0" err="1" smtClean="0"/>
              <a:t>правом</a:t>
            </a:r>
            <a:r>
              <a:rPr lang="sr-Cyrl-RS" dirty="0" smtClean="0"/>
              <a:t>.</a:t>
            </a:r>
          </a:p>
          <a:p>
            <a:r>
              <a:rPr lang="sl-SI" dirty="0" err="1"/>
              <a:t>Однос</a:t>
            </a:r>
            <a:r>
              <a:rPr lang="sl-SI" dirty="0"/>
              <a:t> </a:t>
            </a:r>
            <a:r>
              <a:rPr lang="sl-SI" dirty="0" err="1"/>
              <a:t>између</a:t>
            </a:r>
            <a:r>
              <a:rPr lang="sl-SI" dirty="0"/>
              <a:t> </a:t>
            </a:r>
            <a:r>
              <a:rPr lang="sl-SI" dirty="0" err="1"/>
              <a:t>генерација</a:t>
            </a:r>
            <a:r>
              <a:rPr lang="sl-SI" dirty="0"/>
              <a:t> </a:t>
            </a:r>
            <a:r>
              <a:rPr lang="sl-SI" dirty="0" err="1"/>
              <a:t>се</a:t>
            </a:r>
            <a:r>
              <a:rPr lang="sl-SI" dirty="0"/>
              <a:t> </a:t>
            </a:r>
            <a:r>
              <a:rPr lang="sl-SI" dirty="0" err="1"/>
              <a:t>правно</a:t>
            </a:r>
            <a:r>
              <a:rPr lang="sl-SI" dirty="0"/>
              <a:t> </a:t>
            </a:r>
            <a:r>
              <a:rPr lang="sl-SI" dirty="0" err="1"/>
              <a:t>изражава</a:t>
            </a:r>
            <a:r>
              <a:rPr lang="sl-SI" dirty="0"/>
              <a:t> </a:t>
            </a:r>
            <a:r>
              <a:rPr lang="sl-SI" dirty="0" err="1"/>
              <a:t>преко</a:t>
            </a:r>
            <a:r>
              <a:rPr lang="sl-SI" dirty="0"/>
              <a:t> </a:t>
            </a:r>
            <a:r>
              <a:rPr lang="sl-SI" dirty="0" err="1"/>
              <a:t>правних</a:t>
            </a:r>
            <a:r>
              <a:rPr lang="sl-SI" dirty="0"/>
              <a:t> </a:t>
            </a:r>
            <a:r>
              <a:rPr lang="sl-SI" dirty="0" err="1"/>
              <a:t>категорија</a:t>
            </a:r>
            <a:r>
              <a:rPr lang="sl-SI" dirty="0"/>
              <a:t> </a:t>
            </a:r>
            <a:r>
              <a:rPr lang="sl-SI" dirty="0" err="1"/>
              <a:t>сродства</a:t>
            </a:r>
            <a:r>
              <a:rPr lang="sl-SI" dirty="0"/>
              <a:t> и </a:t>
            </a:r>
            <a:r>
              <a:rPr lang="sl-SI" dirty="0" err="1"/>
              <a:t>наследства</a:t>
            </a:r>
            <a:r>
              <a:rPr lang="sl-SI" dirty="0"/>
              <a:t>. </a:t>
            </a:r>
            <a:r>
              <a:rPr lang="sl-SI" dirty="0" err="1"/>
              <a:t>Однос</a:t>
            </a:r>
            <a:r>
              <a:rPr lang="sl-SI" dirty="0"/>
              <a:t> </a:t>
            </a:r>
            <a:r>
              <a:rPr lang="sl-SI" dirty="0" err="1"/>
              <a:t>између</a:t>
            </a:r>
            <a:r>
              <a:rPr lang="sl-SI" dirty="0"/>
              <a:t> </a:t>
            </a:r>
            <a:r>
              <a:rPr lang="sl-SI" dirty="0" err="1"/>
              <a:t>полова</a:t>
            </a:r>
            <a:r>
              <a:rPr lang="sl-SI" dirty="0"/>
              <a:t> </a:t>
            </a:r>
            <a:r>
              <a:rPr lang="sl-SI" dirty="0" err="1"/>
              <a:t>се</a:t>
            </a:r>
            <a:r>
              <a:rPr lang="sl-SI" dirty="0"/>
              <a:t> </a:t>
            </a:r>
            <a:r>
              <a:rPr lang="sl-SI" dirty="0" err="1"/>
              <a:t>изражава</a:t>
            </a:r>
            <a:r>
              <a:rPr lang="sl-SI" dirty="0"/>
              <a:t> </a:t>
            </a:r>
            <a:r>
              <a:rPr lang="sl-SI" dirty="0" err="1"/>
              <a:t>преко</a:t>
            </a:r>
            <a:r>
              <a:rPr lang="sl-SI" dirty="0"/>
              <a:t> </a:t>
            </a:r>
            <a:r>
              <a:rPr lang="sl-SI" dirty="0" err="1"/>
              <a:t>брака</a:t>
            </a:r>
            <a:r>
              <a:rPr lang="sl-SI" dirty="0"/>
              <a:t>, </a:t>
            </a:r>
            <a:r>
              <a:rPr lang="sl-SI" dirty="0" err="1"/>
              <a:t>ванбрачне</a:t>
            </a:r>
            <a:r>
              <a:rPr lang="sl-SI" dirty="0"/>
              <a:t> </a:t>
            </a:r>
            <a:r>
              <a:rPr lang="sl-SI" dirty="0" err="1"/>
              <a:t>заједнице</a:t>
            </a:r>
            <a:r>
              <a:rPr lang="sl-SI" dirty="0"/>
              <a:t>, </a:t>
            </a:r>
            <a:r>
              <a:rPr lang="sl-SI" dirty="0" err="1"/>
              <a:t>раставе</a:t>
            </a:r>
            <a:r>
              <a:rPr lang="sl-SI" dirty="0"/>
              <a:t> </a:t>
            </a:r>
            <a:r>
              <a:rPr lang="sl-SI" dirty="0" err="1"/>
              <a:t>или</a:t>
            </a:r>
            <a:r>
              <a:rPr lang="sl-SI" dirty="0"/>
              <a:t> </a:t>
            </a:r>
            <a:r>
              <a:rPr lang="sl-SI" dirty="0" err="1"/>
              <a:t>развода</a:t>
            </a:r>
            <a:r>
              <a:rPr lang="sl-SI" dirty="0"/>
              <a:t>. </a:t>
            </a:r>
            <a:r>
              <a:rPr lang="sl-SI" dirty="0" err="1"/>
              <a:t>Однос</a:t>
            </a:r>
            <a:r>
              <a:rPr lang="sl-SI" dirty="0"/>
              <a:t> </a:t>
            </a:r>
            <a:r>
              <a:rPr lang="sl-SI" dirty="0" err="1"/>
              <a:t>између</a:t>
            </a:r>
            <a:r>
              <a:rPr lang="sl-SI" dirty="0"/>
              <a:t> </a:t>
            </a:r>
            <a:r>
              <a:rPr lang="sl-SI" dirty="0" err="1"/>
              <a:t>ауторитета</a:t>
            </a:r>
            <a:r>
              <a:rPr lang="sl-SI" dirty="0"/>
              <a:t> и </a:t>
            </a:r>
            <a:r>
              <a:rPr lang="sl-SI" dirty="0" err="1"/>
              <a:t>слободе</a:t>
            </a:r>
            <a:r>
              <a:rPr lang="sl-SI" dirty="0"/>
              <a:t> </a:t>
            </a:r>
            <a:r>
              <a:rPr lang="sl-SI" dirty="0" err="1"/>
              <a:t>изражава</a:t>
            </a:r>
            <a:r>
              <a:rPr lang="sl-SI" dirty="0"/>
              <a:t> </a:t>
            </a:r>
            <a:r>
              <a:rPr lang="sl-SI" dirty="0" err="1"/>
              <a:t>се</a:t>
            </a:r>
            <a:r>
              <a:rPr lang="sl-SI" dirty="0"/>
              <a:t> </a:t>
            </a:r>
            <a:r>
              <a:rPr lang="sl-SI" dirty="0" err="1"/>
              <a:t>преко</a:t>
            </a:r>
            <a:r>
              <a:rPr lang="sl-SI" dirty="0"/>
              <a:t> </a:t>
            </a:r>
            <a:r>
              <a:rPr lang="sl-SI" dirty="0" err="1"/>
              <a:t>пунолетства</a:t>
            </a:r>
            <a:r>
              <a:rPr lang="sl-SI" dirty="0"/>
              <a:t> </a:t>
            </a:r>
            <a:r>
              <a:rPr lang="sl-SI" dirty="0" err="1"/>
              <a:t>или</a:t>
            </a:r>
            <a:r>
              <a:rPr lang="sl-SI" dirty="0"/>
              <a:t> </a:t>
            </a:r>
            <a:r>
              <a:rPr lang="sl-SI" dirty="0" err="1"/>
              <a:t>родитељск</a:t>
            </a:r>
            <a:r>
              <a:rPr lang="sr-Cyrl-CS" dirty="0" err="1"/>
              <a:t>ог</a:t>
            </a:r>
            <a:r>
              <a:rPr lang="sr-Cyrl-CS" dirty="0"/>
              <a:t> права</a:t>
            </a:r>
            <a:r>
              <a:rPr lang="sl-SI" dirty="0"/>
              <a:t>. </a:t>
            </a:r>
            <a:endParaRPr lang="sr-Cyrl-RS" dirty="0" smtClean="0"/>
          </a:p>
          <a:p>
            <a:r>
              <a:rPr lang="sr-Cyrl-CS" dirty="0" smtClean="0"/>
              <a:t>П</a:t>
            </a:r>
            <a:r>
              <a:rPr lang="sl-SI" dirty="0" err="1" smtClean="0"/>
              <a:t>ородични</a:t>
            </a:r>
            <a:r>
              <a:rPr lang="sl-SI" dirty="0" smtClean="0"/>
              <a:t> </a:t>
            </a:r>
            <a:r>
              <a:rPr lang="sl-SI" dirty="0" err="1"/>
              <a:t>пејзаж</a:t>
            </a:r>
            <a:r>
              <a:rPr lang="sl-SI" dirty="0"/>
              <a:t> </a:t>
            </a:r>
            <a:r>
              <a:rPr lang="sl-SI" dirty="0" err="1"/>
              <a:t>данас</a:t>
            </a:r>
            <a:r>
              <a:rPr lang="sl-SI" dirty="0"/>
              <a:t> </a:t>
            </a:r>
            <a:r>
              <a:rPr lang="sr-Cyrl-RS" dirty="0" smtClean="0"/>
              <a:t>је </a:t>
            </a:r>
            <a:r>
              <a:rPr lang="sl-SI" dirty="0" err="1" smtClean="0"/>
              <a:t>комплексан</a:t>
            </a:r>
            <a:r>
              <a:rPr lang="sr-Cyrl-RS" dirty="0" smtClean="0"/>
              <a:t>. Неки га виде као кризу породице , а неки  само кроз њене појавне облике.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9984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породици осигурати трајност функција?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Они који </a:t>
            </a:r>
            <a:r>
              <a:rPr lang="sr-Cyrl-RS" dirty="0" smtClean="0"/>
              <a:t>говоре о кризи </a:t>
            </a:r>
            <a:r>
              <a:rPr lang="sl-SI" dirty="0" err="1" smtClean="0"/>
              <a:t>истичу</a:t>
            </a:r>
            <a:r>
              <a:rPr lang="sl-SI" dirty="0" smtClean="0"/>
              <a:t> </a:t>
            </a:r>
            <a:r>
              <a:rPr lang="sl-SI" dirty="0" err="1"/>
              <a:t>опадање</a:t>
            </a:r>
            <a:r>
              <a:rPr lang="sl-SI" dirty="0"/>
              <a:t> </a:t>
            </a:r>
            <a:r>
              <a:rPr lang="sl-SI" dirty="0" err="1"/>
              <a:t>брачних</a:t>
            </a:r>
            <a:r>
              <a:rPr lang="sl-SI" dirty="0"/>
              <a:t> </a:t>
            </a:r>
            <a:r>
              <a:rPr lang="sl-SI" dirty="0" err="1"/>
              <a:t>породица</a:t>
            </a:r>
            <a:r>
              <a:rPr lang="sl-SI" dirty="0"/>
              <a:t>, </a:t>
            </a:r>
            <a:r>
              <a:rPr lang="sl-SI" dirty="0" err="1"/>
              <a:t>опадање</a:t>
            </a:r>
            <a:r>
              <a:rPr lang="sl-SI" dirty="0"/>
              <a:t> </a:t>
            </a:r>
            <a:r>
              <a:rPr lang="sl-SI" dirty="0" err="1"/>
              <a:t>броја</a:t>
            </a:r>
            <a:r>
              <a:rPr lang="sl-SI" dirty="0"/>
              <a:t> </a:t>
            </a:r>
            <a:r>
              <a:rPr lang="sl-SI" dirty="0" err="1"/>
              <a:t>бракова</a:t>
            </a:r>
            <a:r>
              <a:rPr lang="sl-SI" dirty="0"/>
              <a:t>, </a:t>
            </a:r>
            <a:r>
              <a:rPr lang="sl-SI" dirty="0" err="1"/>
              <a:t>повећање</a:t>
            </a:r>
            <a:r>
              <a:rPr lang="sl-SI" dirty="0"/>
              <a:t> </a:t>
            </a:r>
            <a:r>
              <a:rPr lang="sl-SI" dirty="0" err="1"/>
              <a:t>броја</a:t>
            </a:r>
            <a:r>
              <a:rPr lang="sl-SI" dirty="0"/>
              <a:t> </a:t>
            </a:r>
            <a:r>
              <a:rPr lang="sl-SI" dirty="0" err="1"/>
              <a:t>развода</a:t>
            </a:r>
            <a:r>
              <a:rPr lang="sl-SI" dirty="0"/>
              <a:t> </a:t>
            </a:r>
            <a:r>
              <a:rPr lang="sl-SI" dirty="0" err="1"/>
              <a:t>који</a:t>
            </a:r>
            <a:r>
              <a:rPr lang="sl-SI" dirty="0"/>
              <a:t> </a:t>
            </a:r>
            <a:r>
              <a:rPr lang="sl-SI" dirty="0" err="1"/>
              <a:t>погађа</a:t>
            </a:r>
            <a:r>
              <a:rPr lang="sl-SI" dirty="0"/>
              <a:t> </a:t>
            </a:r>
            <a:r>
              <a:rPr lang="sl-SI" dirty="0" err="1"/>
              <a:t>сваки</a:t>
            </a:r>
            <a:r>
              <a:rPr lang="sl-SI" dirty="0"/>
              <a:t> </a:t>
            </a:r>
            <a:r>
              <a:rPr lang="sr-Cyrl-CS" dirty="0" smtClean="0"/>
              <a:t>четврти </a:t>
            </a:r>
            <a:r>
              <a:rPr lang="sl-SI" dirty="0" err="1" smtClean="0"/>
              <a:t>брак</a:t>
            </a:r>
            <a:r>
              <a:rPr lang="sr-Cyrl-CS" dirty="0" smtClean="0"/>
              <a:t> </a:t>
            </a:r>
            <a:r>
              <a:rPr lang="sr-Cyrl-CS" dirty="0"/>
              <a:t>у </a:t>
            </a:r>
            <a:r>
              <a:rPr lang="sr-Cyrl-CS" dirty="0" smtClean="0"/>
              <a:t>Србији.</a:t>
            </a:r>
          </a:p>
          <a:p>
            <a:r>
              <a:rPr lang="sr-Cyrl-CS" dirty="0" smtClean="0"/>
              <a:t>Форме породице се мењају  </a:t>
            </a:r>
            <a:r>
              <a:rPr lang="sr-Cyrl-CS" dirty="0" err="1" smtClean="0"/>
              <a:t>собзиром</a:t>
            </a:r>
            <a:r>
              <a:rPr lang="sr-Cyrl-CS" dirty="0" smtClean="0"/>
              <a:t> да се продужава животни век па једно лице током свог живота може проћи кроз различите форме живљења (неудата, удата, разведена, удовица)</a:t>
            </a:r>
          </a:p>
          <a:p>
            <a:r>
              <a:rPr lang="sr-Cyrl-CS" dirty="0" smtClean="0"/>
              <a:t>Основно питање је како упркос промена кроз </a:t>
            </a:r>
            <a:r>
              <a:rPr lang="sl-SI" dirty="0" err="1" smtClean="0"/>
              <a:t>које</a:t>
            </a:r>
            <a:r>
              <a:rPr lang="sl-SI" dirty="0" smtClean="0"/>
              <a:t> </a:t>
            </a:r>
            <a:r>
              <a:rPr lang="sl-SI" dirty="0" err="1"/>
              <a:t>пролази</a:t>
            </a:r>
            <a:r>
              <a:rPr lang="sl-SI" dirty="0"/>
              <a:t> </a:t>
            </a:r>
            <a:r>
              <a:rPr lang="sl-SI" dirty="0" err="1"/>
              <a:t>породица</a:t>
            </a:r>
            <a:r>
              <a:rPr lang="sl-SI" dirty="0"/>
              <a:t>  </a:t>
            </a:r>
            <a:r>
              <a:rPr lang="sl-SI" dirty="0" err="1"/>
              <a:t>данас</a:t>
            </a:r>
            <a:r>
              <a:rPr lang="sl-SI" dirty="0"/>
              <a:t> </a:t>
            </a:r>
            <a:r>
              <a:rPr lang="sl-SI" dirty="0" err="1"/>
              <a:t>осигурати</a:t>
            </a:r>
            <a:r>
              <a:rPr lang="sl-SI" dirty="0"/>
              <a:t> </a:t>
            </a:r>
            <a:r>
              <a:rPr lang="sl-SI" dirty="0" err="1"/>
              <a:t>трајност</a:t>
            </a:r>
            <a:r>
              <a:rPr lang="sl-SI" dirty="0"/>
              <a:t> </a:t>
            </a:r>
            <a:r>
              <a:rPr lang="sl-SI" dirty="0" err="1"/>
              <a:t>функција</a:t>
            </a:r>
            <a:r>
              <a:rPr lang="sl-SI" dirty="0"/>
              <a:t> </a:t>
            </a:r>
            <a:r>
              <a:rPr lang="sl-SI" dirty="0" err="1"/>
              <a:t>које</a:t>
            </a:r>
            <a:r>
              <a:rPr lang="sl-SI" dirty="0"/>
              <a:t> </a:t>
            </a:r>
            <a:r>
              <a:rPr lang="sl-SI" dirty="0" err="1"/>
              <a:t>она</a:t>
            </a:r>
            <a:r>
              <a:rPr lang="sl-SI" dirty="0"/>
              <a:t> </a:t>
            </a:r>
            <a:r>
              <a:rPr lang="sl-SI" dirty="0" err="1" smtClean="0"/>
              <a:t>врши</a:t>
            </a:r>
            <a:r>
              <a:rPr lang="sr-Cyrl-RS" dirty="0" smtClean="0"/>
              <a:t>?</a:t>
            </a:r>
            <a:r>
              <a:rPr lang="sl-SI" dirty="0" smtClean="0"/>
              <a:t>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17674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Појава пара и аутономног детета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Како , примера ради, осигурати интересе деце без обзира на промене које се дешавају у његовој породици.</a:t>
            </a:r>
          </a:p>
          <a:p>
            <a:r>
              <a:rPr lang="sr-Cyrl-RS" sz="3200" dirty="0" smtClean="0"/>
              <a:t>Основно је да постоји пар, родитељски, који се о њему стара, без обзира у ком су односу та два лица, различитог пола. Најважније је да буду одговорни према детету.</a:t>
            </a:r>
          </a:p>
          <a:p>
            <a:r>
              <a:rPr lang="sr-Cyrl-RS" sz="3200" dirty="0" smtClean="0"/>
              <a:t>Други феномен, поред појаве пара, је појава детета као аутономне личности у </a:t>
            </a:r>
            <a:r>
              <a:rPr lang="sr-Cyrl-RS" sz="3200" dirty="0" smtClean="0"/>
              <a:t>породичном </a:t>
            </a:r>
            <a:r>
              <a:rPr lang="sr-Cyrl-RS" sz="3200" dirty="0" smtClean="0"/>
              <a:t>кругу, што је потврдила </a:t>
            </a:r>
            <a:r>
              <a:rPr lang="sl-SI" sz="3200" dirty="0" err="1"/>
              <a:t>Конвенције</a:t>
            </a:r>
            <a:r>
              <a:rPr lang="sl-SI" sz="3200" dirty="0"/>
              <a:t> о </a:t>
            </a:r>
            <a:r>
              <a:rPr lang="sl-SI" sz="3200" dirty="0" err="1"/>
              <a:t>правима</a:t>
            </a:r>
            <a:r>
              <a:rPr lang="sl-SI" sz="3200" dirty="0"/>
              <a:t> </a:t>
            </a:r>
            <a:r>
              <a:rPr lang="sl-SI" sz="3200" dirty="0" err="1"/>
              <a:t>детета</a:t>
            </a:r>
            <a:r>
              <a:rPr lang="sl-SI" sz="3200" dirty="0"/>
              <a:t> </a:t>
            </a:r>
            <a:r>
              <a:rPr lang="sr-Cyrl-CS" sz="3200" dirty="0"/>
              <a:t>из </a:t>
            </a:r>
            <a:r>
              <a:rPr lang="sr-Cyrl-CS" sz="3200" dirty="0" smtClean="0"/>
              <a:t>1989.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35380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Како сачувати породичну </a:t>
            </a:r>
            <a:r>
              <a:rPr lang="sr-Cyrl-RS" dirty="0" smtClean="0"/>
              <a:t>кохезију?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Закон мора пратити све промене породичног пејзажа, да се прилагођава реалности. Очекивања од законодавца су врло контрадикторна.</a:t>
            </a:r>
          </a:p>
          <a:p>
            <a:r>
              <a:rPr lang="sr-Cyrl-RS" dirty="0" smtClean="0"/>
              <a:t>Јер, мора сачувати породичну </a:t>
            </a:r>
            <a:r>
              <a:rPr lang="sr-Cyrl-RS" dirty="0" smtClean="0"/>
              <a:t>кохезију, а са друге стране  </a:t>
            </a:r>
            <a:r>
              <a:rPr lang="sr-Cyrl-RS" dirty="0" smtClean="0"/>
              <a:t>афирмисати индивидуална права.</a:t>
            </a:r>
          </a:p>
          <a:p>
            <a:r>
              <a:rPr lang="sr-Cyrl-RS" dirty="0" smtClean="0"/>
              <a:t>То би се можда могло постићи </a:t>
            </a:r>
            <a:r>
              <a:rPr lang="sr-Cyrl-CS" dirty="0" smtClean="0"/>
              <a:t>још већом  </a:t>
            </a:r>
            <a:r>
              <a:rPr lang="sl-SI" dirty="0" err="1" smtClean="0"/>
              <a:t>афирмациј</a:t>
            </a:r>
            <a:r>
              <a:rPr lang="sr-Cyrl-RS" dirty="0" smtClean="0"/>
              <a:t>ом</a:t>
            </a:r>
            <a:r>
              <a:rPr lang="sl-SI" dirty="0" smtClean="0"/>
              <a:t> </a:t>
            </a:r>
            <a:r>
              <a:rPr lang="sl-SI" dirty="0" err="1"/>
              <a:t>реалности</a:t>
            </a:r>
            <a:r>
              <a:rPr lang="sl-SI" dirty="0"/>
              <a:t> </a:t>
            </a:r>
            <a:r>
              <a:rPr lang="sr-Cyrl-CS" dirty="0"/>
              <a:t>парова </a:t>
            </a:r>
            <a:r>
              <a:rPr lang="sl-SI" dirty="0"/>
              <a:t>и </a:t>
            </a:r>
            <a:r>
              <a:rPr lang="sl-SI" dirty="0" err="1"/>
              <a:t>њихове</a:t>
            </a:r>
            <a:r>
              <a:rPr lang="sl-SI" dirty="0"/>
              <a:t> </a:t>
            </a:r>
            <a:r>
              <a:rPr lang="sl-SI" dirty="0" err="1"/>
              <a:t>воље</a:t>
            </a:r>
            <a:r>
              <a:rPr lang="sl-SI" dirty="0"/>
              <a:t> у </a:t>
            </a:r>
            <a:r>
              <a:rPr lang="sl-SI" dirty="0" err="1"/>
              <a:t>породичном</a:t>
            </a:r>
            <a:r>
              <a:rPr lang="sl-SI" dirty="0"/>
              <a:t> </a:t>
            </a:r>
            <a:r>
              <a:rPr lang="sl-SI" dirty="0" err="1"/>
              <a:t>животу</a:t>
            </a:r>
            <a:r>
              <a:rPr lang="sl-SI" dirty="0"/>
              <a:t>, </a:t>
            </a:r>
            <a:r>
              <a:rPr lang="sr-Cyrl-CS" dirty="0"/>
              <a:t>а</a:t>
            </a:r>
            <a:r>
              <a:rPr lang="sl-SI" dirty="0"/>
              <a:t> </a:t>
            </a:r>
            <a:r>
              <a:rPr lang="sl-SI" dirty="0" err="1"/>
              <a:t>затим</a:t>
            </a:r>
            <a:r>
              <a:rPr lang="sl-SI" dirty="0"/>
              <a:t>, </a:t>
            </a:r>
            <a:r>
              <a:rPr lang="sl-SI" dirty="0" err="1" smtClean="0"/>
              <a:t>афирмациј</a:t>
            </a:r>
            <a:r>
              <a:rPr lang="sr-Cyrl-RS" dirty="0" smtClean="0"/>
              <a:t>ом</a:t>
            </a:r>
            <a:r>
              <a:rPr lang="sl-SI" dirty="0" smtClean="0"/>
              <a:t> </a:t>
            </a:r>
            <a:r>
              <a:rPr lang="sl-SI" dirty="0" err="1"/>
              <a:t>родитељскоправног</a:t>
            </a:r>
            <a:r>
              <a:rPr lang="sl-SI" dirty="0"/>
              <a:t> </a:t>
            </a:r>
            <a:r>
              <a:rPr lang="sl-SI" dirty="0" err="1"/>
              <a:t>односа</a:t>
            </a:r>
            <a:r>
              <a:rPr lang="sl-SI" dirty="0"/>
              <a:t> </a:t>
            </a:r>
            <a:r>
              <a:rPr lang="sr-Cyrl-CS" dirty="0"/>
              <a:t>према</a:t>
            </a:r>
            <a:r>
              <a:rPr lang="sl-SI" dirty="0"/>
              <a:t> </a:t>
            </a:r>
            <a:r>
              <a:rPr lang="sl-SI" dirty="0" err="1"/>
              <a:t>детет</a:t>
            </a:r>
            <a:r>
              <a:rPr lang="sr-Cyrl-CS" dirty="0"/>
              <a:t>у и коначно прихватање </a:t>
            </a:r>
            <a:r>
              <a:rPr lang="sl-SI" dirty="0" err="1"/>
              <a:t>дете</a:t>
            </a:r>
            <a:r>
              <a:rPr lang="sr-Cyrl-CS" dirty="0"/>
              <a:t>та као </a:t>
            </a:r>
            <a:r>
              <a:rPr lang="sl-SI" dirty="0" err="1"/>
              <a:t>субјект</a:t>
            </a:r>
            <a:r>
              <a:rPr lang="sr-Cyrl-CS" dirty="0"/>
              <a:t>а</a:t>
            </a:r>
            <a:r>
              <a:rPr lang="sl-SI" dirty="0"/>
              <a:t> </a:t>
            </a:r>
            <a:r>
              <a:rPr lang="sl-SI" dirty="0" err="1"/>
              <a:t>заштите</a:t>
            </a:r>
            <a:r>
              <a:rPr lang="sr-Cyrl-CS" dirty="0"/>
              <a:t> који</a:t>
            </a:r>
            <a:r>
              <a:rPr lang="sl-SI" dirty="0"/>
              <a:t> </a:t>
            </a:r>
            <a:r>
              <a:rPr lang="sl-SI" dirty="0" err="1"/>
              <a:t>ужива</a:t>
            </a:r>
            <a:r>
              <a:rPr lang="sl-SI" dirty="0"/>
              <a:t> </a:t>
            </a:r>
            <a:r>
              <a:rPr lang="sl-SI" dirty="0" err="1"/>
              <a:t>ефективну</a:t>
            </a:r>
            <a:r>
              <a:rPr lang="sl-SI" dirty="0"/>
              <a:t> </a:t>
            </a:r>
            <a:r>
              <a:rPr lang="sr-Cyrl-RS" dirty="0" smtClean="0"/>
              <a:t>(стварну</a:t>
            </a:r>
            <a:r>
              <a:rPr lang="sr-Cyrl-RS" dirty="0" smtClean="0"/>
              <a:t>) </a:t>
            </a:r>
            <a:r>
              <a:rPr lang="sl-SI" dirty="0" err="1" smtClean="0"/>
              <a:t>заштиту</a:t>
            </a:r>
            <a:r>
              <a:rPr lang="sl-SI" dirty="0"/>
              <a:t>.</a:t>
            </a:r>
            <a:endParaRPr lang="sr-Latn-RS" dirty="0"/>
          </a:p>
          <a:p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66110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Заштита породице преко индивидуалних права њених чланова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Афирмација идеје пара и родитељског односа данас је могућа само преко заштите индивидуалних права учесника ових односа. </a:t>
            </a:r>
            <a:r>
              <a:rPr lang="sr-Cyrl-CS" dirty="0" smtClean="0"/>
              <a:t>То је, изгледа,  </a:t>
            </a:r>
            <a:r>
              <a:rPr lang="sr-Cyrl-CS" dirty="0"/>
              <a:t>данас једини начин заштите породице у правном поретку </a:t>
            </a:r>
            <a:r>
              <a:rPr lang="sr-Cyrl-CS" dirty="0" smtClean="0"/>
              <a:t>, </a:t>
            </a:r>
            <a:r>
              <a:rPr lang="sr-Cyrl-CS" dirty="0"/>
              <a:t>будући да породица нема правну персоналност, односно није призната као правно </a:t>
            </a:r>
            <a:r>
              <a:rPr lang="sr-Cyrl-CS" dirty="0" smtClean="0"/>
              <a:t>лице.</a:t>
            </a:r>
          </a:p>
          <a:p>
            <a:r>
              <a:rPr lang="sr-Cyrl-CS" dirty="0" smtClean="0"/>
              <a:t>Зато, уосталом, Породични закон  говори о породици  </a:t>
            </a:r>
            <a:r>
              <a:rPr lang="sr-Cyrl-CS" dirty="0"/>
              <a:t>само кроз права њених чланова. </a:t>
            </a:r>
            <a:endParaRPr lang="sr-Cyrl-CS" dirty="0" smtClean="0"/>
          </a:p>
          <a:p>
            <a:r>
              <a:rPr lang="sr-Cyrl-CS" dirty="0" smtClean="0"/>
              <a:t>Чланови породице све </a:t>
            </a:r>
            <a:r>
              <a:rPr lang="sr-Cyrl-CS" dirty="0"/>
              <a:t>више желе односе засноване на узајамним осећањима и једнакости, односе који су резултат договора </a:t>
            </a:r>
            <a:r>
              <a:rPr lang="sr-Cyrl-CS" dirty="0" smtClean="0"/>
              <a:t>(уговора).Његово све </a:t>
            </a:r>
            <a:r>
              <a:rPr lang="sr-Cyrl-CS" dirty="0" err="1" smtClean="0"/>
              <a:t>интезивније</a:t>
            </a:r>
            <a:r>
              <a:rPr lang="sr-Cyrl-CS" dirty="0" smtClean="0"/>
              <a:t> увођење  </a:t>
            </a:r>
            <a:r>
              <a:rPr lang="sr-Cyrl-CS" dirty="0"/>
              <a:t>у породичне односе </a:t>
            </a:r>
            <a:r>
              <a:rPr lang="sr-Cyrl-CS" dirty="0" smtClean="0"/>
              <a:t>је изгледа постало </a:t>
            </a:r>
            <a:r>
              <a:rPr lang="sr-Cyrl-CS" dirty="0"/>
              <a:t>знак еманципације појединца од статуса којим је био везан и симбол слабљења институције </a:t>
            </a:r>
            <a:r>
              <a:rPr lang="sr-Cyrl-CS" dirty="0" smtClean="0"/>
              <a:t>породице.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675975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Индивидуализација </a:t>
            </a:r>
            <a:r>
              <a:rPr lang="sr-Cyrl-CS" dirty="0"/>
              <a:t>се </a:t>
            </a:r>
            <a:r>
              <a:rPr lang="sr-Cyrl-CS" dirty="0" smtClean="0"/>
              <a:t>у породичном праву огледа </a:t>
            </a:r>
            <a:r>
              <a:rPr lang="sr-Cyrl-CS" dirty="0"/>
              <a:t>и кроз начин на који се штити право на закључење брака и заснивање породице, на међународном и унутрашњем плану (1), </a:t>
            </a:r>
            <a:endParaRPr lang="sr-Cyrl-CS" dirty="0" smtClean="0"/>
          </a:p>
          <a:p>
            <a:r>
              <a:rPr lang="sr-Cyrl-CS" dirty="0"/>
              <a:t>А</a:t>
            </a:r>
            <a:r>
              <a:rPr lang="sr-Cyrl-CS" dirty="0" smtClean="0"/>
              <a:t>ли </a:t>
            </a:r>
            <a:r>
              <a:rPr lang="sr-Cyrl-CS" dirty="0"/>
              <a:t>и кроз регулисање права на породични живот из Конвенције за заштити људских права и основних слобода (2).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5926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/>
              <a:t>ПРАВО НА СКЛАПАЊЕ БРАКА И ЗАСНИВАЊЕ ПОРОДИЦЕ У ЕВРОПСКОМ И НАШЕМ ПРАВУ</a:t>
            </a:r>
            <a:r>
              <a:rPr lang="sr-Latn-RS" dirty="0"/>
              <a:t/>
            </a:r>
            <a:br>
              <a:rPr lang="sr-Latn-RS" dirty="0"/>
            </a:b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Постоје </a:t>
            </a:r>
            <a:r>
              <a:rPr lang="sr-Cyrl-CS" dirty="0"/>
              <a:t>два европска права која конкуришу једно другоме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 </a:t>
            </a:r>
            <a:r>
              <a:rPr lang="sr-Cyrl-CS" dirty="0"/>
              <a:t>То је најпре, </a:t>
            </a:r>
            <a:r>
              <a:rPr lang="sr-Cyrl-CS" dirty="0" err="1"/>
              <a:t>комунитарно</a:t>
            </a:r>
            <a:r>
              <a:rPr lang="sr-Cyrl-CS" dirty="0"/>
              <a:t> право, које постоји у ЕУ и настаје кроз европске споразуме </a:t>
            </a:r>
            <a:r>
              <a:rPr lang="sr-Cyrl-CS" dirty="0" smtClean="0"/>
              <a:t>(најновији је Лисабонски из 2009.године) и </a:t>
            </a:r>
            <a:r>
              <a:rPr lang="sr-Cyrl-CS" dirty="0"/>
              <a:t>оно које ствара </a:t>
            </a:r>
            <a:r>
              <a:rPr lang="sr-Cyrl-CS" dirty="0" smtClean="0"/>
              <a:t>Суд из Стразбура  </a:t>
            </a:r>
            <a:r>
              <a:rPr lang="sr-Cyrl-CS" dirty="0"/>
              <a:t>у поступку примене Европске Конвенције за заштиту људских права и основних </a:t>
            </a:r>
            <a:r>
              <a:rPr lang="sr-Cyrl-CS" dirty="0" smtClean="0"/>
              <a:t>слобода.</a:t>
            </a:r>
          </a:p>
          <a:p>
            <a:r>
              <a:rPr lang="sr-Cyrl-CS" dirty="0" err="1" smtClean="0"/>
              <a:t>Комунитарно</a:t>
            </a:r>
            <a:r>
              <a:rPr lang="sr-Cyrl-CS" dirty="0" smtClean="0"/>
              <a:t>  </a:t>
            </a:r>
            <a:r>
              <a:rPr lang="sr-Cyrl-CS" dirty="0"/>
              <a:t>право се </a:t>
            </a:r>
            <a:r>
              <a:rPr lang="sr-Cyrl-CS" dirty="0" smtClean="0"/>
              <a:t>породичним односима  </a:t>
            </a:r>
            <a:r>
              <a:rPr lang="sr-Cyrl-CS" dirty="0"/>
              <a:t>бави само </a:t>
            </a:r>
            <a:r>
              <a:rPr lang="sr-Cyrl-CS" dirty="0" err="1" smtClean="0"/>
              <a:t>индиректно,будући</a:t>
            </a:r>
            <a:r>
              <a:rPr lang="sr-Cyrl-CS" dirty="0" smtClean="0"/>
              <a:t> да је Унија (раније Европска заједница) имала од свог настанка постизање економских циљева. Међутим, идеја </a:t>
            </a:r>
            <a:r>
              <a:rPr lang="sr-Cyrl-CS" dirty="0"/>
              <a:t>стварања грађанина </a:t>
            </a:r>
            <a:r>
              <a:rPr lang="sr-Cyrl-CS" dirty="0" smtClean="0"/>
              <a:t>Европе (Уговор из </a:t>
            </a:r>
            <a:r>
              <a:rPr lang="sr-Cyrl-CS" dirty="0" err="1" smtClean="0"/>
              <a:t>Мастрикта</a:t>
            </a:r>
            <a:r>
              <a:rPr lang="sr-Cyrl-CS" dirty="0" smtClean="0"/>
              <a:t> 1992.г.) подразумева </a:t>
            </a:r>
            <a:r>
              <a:rPr lang="sr-Cyrl-CS" dirty="0"/>
              <a:t>минимум заједничких права</a:t>
            </a:r>
            <a:r>
              <a:rPr lang="sr-Latn-CS" dirty="0"/>
              <a:t>,</a:t>
            </a:r>
            <a:r>
              <a:rPr lang="sr-Cyrl-CS" dirty="0"/>
              <a:t> </a:t>
            </a:r>
            <a:r>
              <a:rPr lang="sr-Cyrl-CS" dirty="0" smtClean="0"/>
              <a:t>што је довољна  </a:t>
            </a:r>
            <a:r>
              <a:rPr lang="sr-Cyrl-CS" dirty="0"/>
              <a:t>да се обезбеди примена </a:t>
            </a:r>
            <a:r>
              <a:rPr lang="sr-Cyrl-CS" dirty="0" err="1"/>
              <a:t>комунитарног</a:t>
            </a:r>
            <a:r>
              <a:rPr lang="sr-Cyrl-CS" dirty="0"/>
              <a:t> права и у овој области. Наиме, апсолутно је немогуће  одвојити питања брака и породице, са једне, од економских питања, са друге стране.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70689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Европско право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Тешко се може замислити доношење одлуке која се тиче права на спајање породице, </a:t>
            </a:r>
            <a:r>
              <a:rPr lang="sr-Cyrl-CS" dirty="0" smtClean="0"/>
              <a:t>у оквиру вршења једне од слобода (слобода кретања) а </a:t>
            </a:r>
            <a:r>
              <a:rPr lang="sr-Cyrl-CS" dirty="0"/>
              <a:t>да се не одговори на питање појма брака</a:t>
            </a:r>
            <a:r>
              <a:rPr lang="sr-Cyrl-CS" dirty="0" smtClean="0"/>
              <a:t>.</a:t>
            </a:r>
          </a:p>
          <a:p>
            <a:r>
              <a:rPr lang="sr-Cyrl-CS" dirty="0" smtClean="0"/>
              <a:t> </a:t>
            </a:r>
            <a:r>
              <a:rPr lang="sr-Cyrl-CS" dirty="0"/>
              <a:t>У основи </a:t>
            </a:r>
            <a:r>
              <a:rPr lang="sr-Cyrl-CS" dirty="0" err="1"/>
              <a:t>комунитарног</a:t>
            </a:r>
            <a:r>
              <a:rPr lang="sr-Cyrl-CS" dirty="0"/>
              <a:t> права све више лежи идеја о заштити права човека, иако његов првобитни циљ није био тај већ правна, економска и политичка </a:t>
            </a:r>
            <a:r>
              <a:rPr lang="sr-Cyrl-CS" dirty="0" err="1"/>
              <a:t>итеграција</a:t>
            </a:r>
            <a:r>
              <a:rPr lang="sr-Cyrl-CS" dirty="0"/>
              <a:t> земаља ЕУ. Ова тенденција све веће заштите основних права човека се коначно материјализовала 2000. године у Ници  доношењем Повеље о основним правима и слободама. Ово је један од првих споразума који у једном документу и на истом нивоу групише грађанска и политичка права са економским правима</a:t>
            </a:r>
            <a:r>
              <a:rPr lang="sr-Latn-RS" dirty="0" smtClean="0">
                <a:effectLst/>
              </a:rPr>
              <a:t> </a:t>
            </a:r>
            <a:r>
              <a:rPr lang="ru-RU" dirty="0" err="1"/>
              <a:t>Директна</a:t>
            </a:r>
            <a:r>
              <a:rPr lang="ru-RU" dirty="0"/>
              <a:t> или </a:t>
            </a:r>
            <a:r>
              <a:rPr lang="ru-RU" dirty="0" err="1"/>
              <a:t>индирекна</a:t>
            </a:r>
            <a:r>
              <a:rPr lang="ru-RU" dirty="0"/>
              <a:t> нормативна </a:t>
            </a:r>
            <a:r>
              <a:rPr lang="ru-RU" dirty="0" err="1"/>
              <a:t>активност</a:t>
            </a:r>
            <a:r>
              <a:rPr lang="ru-RU" dirty="0"/>
              <a:t> </a:t>
            </a:r>
            <a:r>
              <a:rPr lang="ru-RU" dirty="0" err="1"/>
              <a:t>унутар</a:t>
            </a:r>
            <a:r>
              <a:rPr lang="ru-RU" dirty="0"/>
              <a:t> ЕУ </a:t>
            </a:r>
            <a:r>
              <a:rPr lang="ru-RU" dirty="0" err="1"/>
              <a:t>која</a:t>
            </a:r>
            <a:r>
              <a:rPr lang="ru-RU" dirty="0"/>
              <a:t> се </a:t>
            </a:r>
            <a:r>
              <a:rPr lang="ru-RU" dirty="0" err="1"/>
              <a:t>тиче</a:t>
            </a:r>
            <a:r>
              <a:rPr lang="ru-RU" dirty="0"/>
              <a:t> </a:t>
            </a:r>
            <a:r>
              <a:rPr lang="ru-RU" dirty="0" err="1"/>
              <a:t>породичних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</a:t>
            </a:r>
            <a:r>
              <a:rPr lang="ru-RU" dirty="0" err="1"/>
              <a:t>је</a:t>
            </a:r>
            <a:r>
              <a:rPr lang="ru-RU" dirty="0"/>
              <a:t> </a:t>
            </a:r>
            <a:r>
              <a:rPr lang="ru-RU" dirty="0" err="1"/>
              <a:t>све</a:t>
            </a:r>
            <a:r>
              <a:rPr lang="ru-RU" dirty="0"/>
              <a:t> </a:t>
            </a:r>
            <a:r>
              <a:rPr lang="ru-RU" dirty="0" err="1"/>
              <a:t>већа</a:t>
            </a:r>
            <a:r>
              <a:rPr lang="ru-RU" dirty="0"/>
              <a:t> </a:t>
            </a:r>
            <a:r>
              <a:rPr lang="ru-RU" dirty="0" err="1"/>
              <a:t>тако</a:t>
            </a:r>
            <a:r>
              <a:rPr lang="ru-RU" dirty="0"/>
              <a:t> да се </a:t>
            </a:r>
            <a:r>
              <a:rPr lang="ru-RU" dirty="0" err="1"/>
              <a:t>већ</a:t>
            </a:r>
            <a:r>
              <a:rPr lang="ru-RU" dirty="0"/>
              <a:t> </a:t>
            </a:r>
            <a:r>
              <a:rPr lang="ru-RU" dirty="0" err="1"/>
              <a:t>одавно</a:t>
            </a:r>
            <a:r>
              <a:rPr lang="ru-RU" dirty="0"/>
              <a:t> говори о </a:t>
            </a:r>
            <a:r>
              <a:rPr lang="ru-RU" dirty="0" err="1"/>
              <a:t>Комунитарном</a:t>
            </a:r>
            <a:r>
              <a:rPr lang="ru-RU" dirty="0"/>
              <a:t> </a:t>
            </a:r>
            <a:r>
              <a:rPr lang="ru-RU" dirty="0" err="1"/>
              <a:t>породичном</a:t>
            </a:r>
            <a:r>
              <a:rPr lang="ru-RU" dirty="0"/>
              <a:t> праву.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70775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1566</Words>
  <Application>Microsoft Office PowerPoint</Application>
  <PresentationFormat>Široki ekran</PresentationFormat>
  <Paragraphs>63</Paragraphs>
  <Slides>16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</vt:lpstr>
      <vt:lpstr>Како се породица мења?</vt:lpstr>
      <vt:lpstr>Да ли је и даље основна ћелија?</vt:lpstr>
      <vt:lpstr>Како породици осигурати трајност функција?</vt:lpstr>
      <vt:lpstr>Појава пара и аутономног детета</vt:lpstr>
      <vt:lpstr>Како сачувати породичну кохезију?</vt:lpstr>
      <vt:lpstr>Заштита породице преко индивидуалних права њених чланова</vt:lpstr>
      <vt:lpstr>PowerPoint prezentacija</vt:lpstr>
      <vt:lpstr>ПРАВО НА СКЛАПАЊЕ БРАКА И ЗАСНИВАЊЕ ПОРОДИЦЕ У ЕВРОПСКОМ И НАШЕМ ПРАВУ </vt:lpstr>
      <vt:lpstr>Европско право</vt:lpstr>
      <vt:lpstr>Комунитарно право</vt:lpstr>
      <vt:lpstr>PowerPoint prezentacija</vt:lpstr>
      <vt:lpstr>Комунитарно право (право ЕУ)</vt:lpstr>
      <vt:lpstr>Европска конвенција за заштиту људских права и основних слобода</vt:lpstr>
      <vt:lpstr>Европска конвенција за заштиту људских права и основних слобода</vt:lpstr>
      <vt:lpstr>Заштита породице на националном нивоу</vt:lpstr>
      <vt:lpstr>Закључак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zponjava@gmail.com</dc:creator>
  <cp:lastModifiedBy>zponjava@gmail.com</cp:lastModifiedBy>
  <cp:revision>18</cp:revision>
  <dcterms:created xsi:type="dcterms:W3CDTF">2020-04-12T06:27:02Z</dcterms:created>
  <dcterms:modified xsi:type="dcterms:W3CDTF">2020-04-15T08:16:03Z</dcterms:modified>
</cp:coreProperties>
</file>