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8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88" r:id="rId14"/>
    <p:sldId id="290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617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9907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8145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17209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50600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46407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72190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486918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60358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391982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3899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08332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RS" smtClean="0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3071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26070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6125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 smtClean="0"/>
              <a:t>Kliknite da biste uredili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07232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8569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20881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34974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204713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409517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5320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462702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35514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RS" smtClean="0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141706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400383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1312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4053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1564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03264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5991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5685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 smtClean="0"/>
              <a:t>Uredi stil teksta mastera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6835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sr-Latn-RS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sr-Latn-RS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73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7205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 smtClean="0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 smtClean="0"/>
              <a:t>Uredi stil teksta mastera</a:t>
            </a:r>
          </a:p>
          <a:p>
            <a:pPr lvl="1"/>
            <a:r>
              <a:rPr lang="sr-Latn-RS" smtClean="0"/>
              <a:t>Drugi nivo</a:t>
            </a:r>
          </a:p>
          <a:p>
            <a:pPr lvl="2"/>
            <a:r>
              <a:rPr lang="sr-Latn-RS" smtClean="0"/>
              <a:t>Treći nivo</a:t>
            </a:r>
          </a:p>
          <a:p>
            <a:pPr lvl="3"/>
            <a:r>
              <a:rPr lang="sr-Latn-RS" smtClean="0"/>
              <a:t>Četvrti nivo</a:t>
            </a:r>
          </a:p>
          <a:p>
            <a:pPr lvl="4"/>
            <a:r>
              <a:rPr lang="sr-Latn-RS" smtClean="0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DA62-6C0A-412B-9D1C-285F8028AE6C}" type="datetimeFigureOut">
              <a:rPr lang="sr-Latn-RS" smtClean="0"/>
              <a:t>7.4.2020.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103FF-5657-4BC6-8435-1AE333D2E2B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398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Уговорно породично право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Cyrl-RS" sz="4000" dirty="0" smtClean="0"/>
              <a:t>2019/2020</a:t>
            </a:r>
            <a:endParaRPr lang="sr-Latn-RS" sz="4000" dirty="0"/>
          </a:p>
        </p:txBody>
      </p:sp>
    </p:spTree>
    <p:extLst>
      <p:ext uri="{BB962C8B-B14F-4D97-AF65-F5344CB8AC3E}">
        <p14:creationId xmlns:p14="http://schemas.microsoft.com/office/powerpoint/2010/main" val="3475233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У </a:t>
            </a:r>
            <a:r>
              <a:rPr lang="ru-RU" sz="3200" dirty="0" err="1"/>
              <a:t>прихватању</a:t>
            </a:r>
            <a:r>
              <a:rPr lang="ru-RU" sz="3200" dirty="0"/>
              <a:t> уговора </a:t>
            </a:r>
            <a:r>
              <a:rPr lang="ru-RU" sz="3200" dirty="0" err="1"/>
              <a:t>види</a:t>
            </a:r>
            <a:r>
              <a:rPr lang="ru-RU" sz="3200" dirty="0"/>
              <a:t> се </a:t>
            </a:r>
            <a:r>
              <a:rPr lang="ru-RU" sz="3200" dirty="0" err="1"/>
              <a:t>неоспорни</a:t>
            </a:r>
            <a:r>
              <a:rPr lang="ru-RU" sz="3200" dirty="0"/>
              <a:t> </a:t>
            </a:r>
            <a:r>
              <a:rPr lang="ru-RU" sz="3200" dirty="0" err="1"/>
              <a:t>прогрес</a:t>
            </a:r>
            <a:r>
              <a:rPr lang="ru-RU" sz="3200" dirty="0"/>
              <a:t> </a:t>
            </a:r>
            <a:r>
              <a:rPr lang="ru-RU" sz="3200" dirty="0" err="1"/>
              <a:t>људског</a:t>
            </a:r>
            <a:r>
              <a:rPr lang="ru-RU" sz="3200" dirty="0"/>
              <a:t> </a:t>
            </a:r>
            <a:r>
              <a:rPr lang="ru-RU" sz="3200" dirty="0" err="1"/>
              <a:t>друштва</a:t>
            </a:r>
            <a:r>
              <a:rPr lang="ru-RU" sz="3200" dirty="0"/>
              <a:t>, </a:t>
            </a:r>
            <a:r>
              <a:rPr lang="ru-RU" sz="3200" dirty="0" err="1"/>
              <a:t>ослобађање</a:t>
            </a:r>
            <a:r>
              <a:rPr lang="ru-RU" sz="3200" dirty="0"/>
              <a:t> </a:t>
            </a:r>
            <a:r>
              <a:rPr lang="ru-RU" sz="3200" dirty="0" err="1"/>
              <a:t>човека</a:t>
            </a:r>
            <a:r>
              <a:rPr lang="ru-RU" sz="3200" dirty="0"/>
              <a:t> од статуса  ка уговору на </a:t>
            </a:r>
            <a:r>
              <a:rPr lang="ru-RU" sz="3200" dirty="0" err="1"/>
              <a:t>које</a:t>
            </a:r>
            <a:r>
              <a:rPr lang="ru-RU" sz="3200" dirty="0"/>
              <a:t> сам </a:t>
            </a:r>
            <a:r>
              <a:rPr lang="ru-RU" sz="3200" dirty="0" err="1"/>
              <a:t>даје</a:t>
            </a:r>
            <a:r>
              <a:rPr lang="ru-RU" sz="3200" dirty="0"/>
              <a:t> </a:t>
            </a:r>
            <a:r>
              <a:rPr lang="ru-RU" sz="3200" dirty="0" err="1"/>
              <a:t>пристанак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729397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Контрактуализација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породичног права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већа</a:t>
            </a:r>
            <a:r>
              <a:rPr lang="ru-RU" sz="3200" dirty="0"/>
              <a:t> </a:t>
            </a:r>
            <a:r>
              <a:rPr lang="ru-RU" sz="3200" dirty="0" err="1"/>
              <a:t>примена</a:t>
            </a:r>
            <a:r>
              <a:rPr lang="ru-RU" sz="3200" dirty="0"/>
              <a:t> </a:t>
            </a:r>
            <a:r>
              <a:rPr lang="ru-RU" sz="3200" dirty="0" err="1"/>
              <a:t>угoвора</a:t>
            </a:r>
            <a:r>
              <a:rPr lang="ru-RU" sz="3200" dirty="0"/>
              <a:t> и у </a:t>
            </a:r>
            <a:r>
              <a:rPr lang="ru-RU" sz="3200" dirty="0" err="1"/>
              <a:t>породичном</a:t>
            </a:r>
            <a:r>
              <a:rPr lang="ru-RU" sz="3200" dirty="0"/>
              <a:t> праву </a:t>
            </a:r>
            <a:r>
              <a:rPr lang="ru-RU" sz="3200" dirty="0" err="1"/>
              <a:t>последњих</a:t>
            </a:r>
            <a:r>
              <a:rPr lang="ru-RU" sz="3200" dirty="0"/>
              <a:t> </a:t>
            </a:r>
            <a:r>
              <a:rPr lang="ru-RU" sz="3200" dirty="0" err="1"/>
              <a:t>двадесетак</a:t>
            </a:r>
            <a:r>
              <a:rPr lang="ru-RU" sz="3200" dirty="0"/>
              <a:t> година </a:t>
            </a:r>
            <a:r>
              <a:rPr lang="ru-RU" sz="3200" dirty="0" err="1"/>
              <a:t>постала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општа</a:t>
            </a:r>
            <a:r>
              <a:rPr lang="ru-RU" sz="3200" dirty="0"/>
              <a:t> </a:t>
            </a:r>
            <a:r>
              <a:rPr lang="ru-RU" sz="3200" dirty="0" err="1"/>
              <a:t>карактеристика</a:t>
            </a:r>
            <a:r>
              <a:rPr lang="ru-RU" sz="3200" dirty="0"/>
              <a:t> права готово код свих </a:t>
            </a:r>
            <a:r>
              <a:rPr lang="ru-RU" sz="3200" dirty="0" err="1"/>
              <a:t>европских</a:t>
            </a:r>
            <a:r>
              <a:rPr lang="ru-RU" sz="3200" dirty="0"/>
              <a:t> </a:t>
            </a:r>
            <a:r>
              <a:rPr lang="ru-RU" sz="3200" dirty="0" err="1"/>
              <a:t>држава</a:t>
            </a:r>
            <a:r>
              <a:rPr lang="ru-RU" sz="3200" dirty="0"/>
              <a:t>, </a:t>
            </a:r>
            <a:r>
              <a:rPr lang="ru-RU" sz="3200" dirty="0" err="1"/>
              <a:t>што</a:t>
            </a:r>
            <a:r>
              <a:rPr lang="ru-RU" sz="3200" dirty="0"/>
              <a:t> би се  могло </a:t>
            </a:r>
            <a:r>
              <a:rPr lang="ru-RU" sz="3200" dirty="0" err="1"/>
              <a:t>означити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приватизација</a:t>
            </a:r>
            <a:r>
              <a:rPr lang="ru-RU" sz="3200" dirty="0"/>
              <a:t> или </a:t>
            </a:r>
            <a:r>
              <a:rPr lang="ru-RU" sz="3200" dirty="0" err="1"/>
              <a:t>контрактуализација</a:t>
            </a:r>
            <a:r>
              <a:rPr lang="ru-RU" sz="3200" dirty="0"/>
              <a:t> </a:t>
            </a:r>
            <a:r>
              <a:rPr lang="ru-RU" sz="3200" dirty="0" err="1"/>
              <a:t>породичног</a:t>
            </a:r>
            <a:r>
              <a:rPr lang="ru-RU" sz="3200" dirty="0"/>
              <a:t> права. </a:t>
            </a:r>
          </a:p>
          <a:p>
            <a:r>
              <a:rPr lang="ru-RU" sz="3200" dirty="0" err="1"/>
              <a:t>Чињеница</a:t>
            </a:r>
            <a:r>
              <a:rPr lang="ru-RU" sz="3200" dirty="0"/>
              <a:t> да се и код нас ( У </a:t>
            </a:r>
            <a:r>
              <a:rPr lang="ru-RU" sz="3200" dirty="0" err="1"/>
              <a:t>Србији</a:t>
            </a:r>
            <a:r>
              <a:rPr lang="ru-RU" sz="3200" dirty="0"/>
              <a:t>) </a:t>
            </a:r>
            <a:r>
              <a:rPr lang="ru-RU" sz="3200" dirty="0" err="1"/>
              <a:t>породични</a:t>
            </a:r>
            <a:r>
              <a:rPr lang="ru-RU" sz="3200" dirty="0"/>
              <a:t> </a:t>
            </a:r>
            <a:r>
              <a:rPr lang="ru-RU" sz="3200" dirty="0" err="1"/>
              <a:t>односи</a:t>
            </a:r>
            <a:r>
              <a:rPr lang="ru-RU" sz="3200" dirty="0"/>
              <a:t>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</a:t>
            </a:r>
            <a:r>
              <a:rPr lang="ru-RU" sz="3200" dirty="0" err="1"/>
              <a:t>регулишу</a:t>
            </a:r>
            <a:r>
              <a:rPr lang="ru-RU" sz="3200" dirty="0"/>
              <a:t> </a:t>
            </a:r>
            <a:r>
              <a:rPr lang="ru-RU" sz="3200" dirty="0" err="1"/>
              <a:t>споразумом</a:t>
            </a:r>
            <a:r>
              <a:rPr lang="ru-RU" sz="3200" dirty="0"/>
              <a:t> (уговором) </a:t>
            </a:r>
            <a:r>
              <a:rPr lang="ru-RU" sz="3200" dirty="0" err="1"/>
              <a:t>субјеката</a:t>
            </a:r>
            <a:r>
              <a:rPr lang="ru-RU" sz="3200" dirty="0"/>
              <a:t> </a:t>
            </a:r>
            <a:r>
              <a:rPr lang="ru-RU" sz="3200" dirty="0" err="1"/>
              <a:t>породичних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 говори да </a:t>
            </a:r>
            <a:r>
              <a:rPr lang="ru-RU" sz="3200" dirty="0" err="1"/>
              <a:t>процес</a:t>
            </a:r>
            <a:r>
              <a:rPr lang="ru-RU" sz="3200" dirty="0"/>
              <a:t> </a:t>
            </a:r>
            <a:r>
              <a:rPr lang="ru-RU" sz="3200" dirty="0" err="1"/>
              <a:t>приватизације</a:t>
            </a:r>
            <a:r>
              <a:rPr lang="ru-RU" sz="3200" dirty="0"/>
              <a:t> </a:t>
            </a:r>
            <a:r>
              <a:rPr lang="ru-RU" sz="3200" dirty="0" err="1"/>
              <a:t>није</a:t>
            </a:r>
            <a:r>
              <a:rPr lang="ru-RU" sz="3200" dirty="0"/>
              <a:t> ни нас </a:t>
            </a:r>
            <a:r>
              <a:rPr lang="ru-RU" sz="3200" dirty="0" err="1"/>
              <a:t>заобишао</a:t>
            </a:r>
            <a:r>
              <a:rPr lang="ru-RU" sz="3200" dirty="0"/>
              <a:t>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852585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Уговори о свакодневним питањима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Већина</a:t>
            </a:r>
            <a:r>
              <a:rPr lang="ru-RU" dirty="0"/>
              <a:t> </a:t>
            </a:r>
            <a:r>
              <a:rPr lang="ru-RU" dirty="0" err="1"/>
              <a:t>ових</a:t>
            </a:r>
            <a:r>
              <a:rPr lang="ru-RU" dirty="0"/>
              <a:t> </a:t>
            </a:r>
            <a:r>
              <a:rPr lang="ru-RU" dirty="0" err="1"/>
              <a:t>споразума</a:t>
            </a:r>
            <a:r>
              <a:rPr lang="ru-RU" dirty="0"/>
              <a:t> се </a:t>
            </a:r>
            <a:r>
              <a:rPr lang="ru-RU" dirty="0" err="1"/>
              <a:t>закључује</a:t>
            </a:r>
            <a:r>
              <a:rPr lang="ru-RU" dirty="0"/>
              <a:t> </a:t>
            </a:r>
            <a:r>
              <a:rPr lang="ru-RU" dirty="0" err="1"/>
              <a:t>изван</a:t>
            </a:r>
            <a:r>
              <a:rPr lang="ru-RU" dirty="0"/>
              <a:t> </a:t>
            </a:r>
            <a:r>
              <a:rPr lang="ru-RU" dirty="0" err="1"/>
              <a:t>правног</a:t>
            </a:r>
            <a:r>
              <a:rPr lang="ru-RU" dirty="0"/>
              <a:t> контекста, </a:t>
            </a:r>
            <a:r>
              <a:rPr lang="ru-RU" dirty="0" err="1"/>
              <a:t>када</a:t>
            </a:r>
            <a:r>
              <a:rPr lang="ru-RU" dirty="0"/>
              <a:t> </a:t>
            </a:r>
            <a:r>
              <a:rPr lang="ru-RU" dirty="0" err="1"/>
              <a:t>субјекти</a:t>
            </a:r>
            <a:r>
              <a:rPr lang="ru-RU" dirty="0"/>
              <a:t> </a:t>
            </a:r>
            <a:r>
              <a:rPr lang="ru-RU" dirty="0" err="1"/>
              <a:t>породичних</a:t>
            </a:r>
            <a:r>
              <a:rPr lang="ru-RU" dirty="0"/>
              <a:t> </a:t>
            </a:r>
            <a:r>
              <a:rPr lang="ru-RU" dirty="0" err="1"/>
              <a:t>односа</a:t>
            </a:r>
            <a:r>
              <a:rPr lang="ru-RU" dirty="0"/>
              <a:t> </a:t>
            </a:r>
            <a:r>
              <a:rPr lang="ru-RU" dirty="0" err="1"/>
              <a:t>уређују</a:t>
            </a:r>
            <a:r>
              <a:rPr lang="ru-RU" dirty="0"/>
              <a:t> </a:t>
            </a:r>
            <a:r>
              <a:rPr lang="ru-RU" dirty="0" err="1"/>
              <a:t>своја</a:t>
            </a:r>
            <a:r>
              <a:rPr lang="ru-RU" dirty="0"/>
              <a:t> </a:t>
            </a:r>
            <a:r>
              <a:rPr lang="ru-RU" dirty="0" err="1"/>
              <a:t>свакодневна</a:t>
            </a:r>
            <a:r>
              <a:rPr lang="ru-RU" dirty="0"/>
              <a:t> </a:t>
            </a:r>
            <a:r>
              <a:rPr lang="ru-RU" dirty="0" err="1"/>
              <a:t>животна</a:t>
            </a:r>
            <a:r>
              <a:rPr lang="ru-RU" dirty="0"/>
              <a:t> </a:t>
            </a:r>
            <a:r>
              <a:rPr lang="ru-RU" dirty="0" err="1"/>
              <a:t>питања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Неки</a:t>
            </a:r>
            <a:r>
              <a:rPr lang="ru-RU" dirty="0"/>
              <a:t> од </a:t>
            </a:r>
            <a:r>
              <a:rPr lang="ru-RU" dirty="0" err="1"/>
              <a:t>њих</a:t>
            </a:r>
            <a:r>
              <a:rPr lang="ru-RU" dirty="0"/>
              <a:t> могу </a:t>
            </a:r>
            <a:r>
              <a:rPr lang="ru-RU" dirty="0" err="1"/>
              <a:t>бити</a:t>
            </a:r>
            <a:r>
              <a:rPr lang="ru-RU" dirty="0"/>
              <a:t> и противни закону. </a:t>
            </a:r>
            <a:endParaRPr lang="ru-RU" dirty="0" smtClean="0"/>
          </a:p>
          <a:p>
            <a:r>
              <a:rPr lang="ru-RU" dirty="0" err="1" smtClean="0"/>
              <a:t>Настају</a:t>
            </a:r>
            <a:r>
              <a:rPr lang="ru-RU" dirty="0" smtClean="0"/>
              <a:t> </a:t>
            </a:r>
            <a:r>
              <a:rPr lang="ru-RU" dirty="0"/>
              <a:t>без </a:t>
            </a:r>
            <a:r>
              <a:rPr lang="ru-RU" dirty="0" err="1"/>
              <a:t>икакве</a:t>
            </a:r>
            <a:r>
              <a:rPr lang="ru-RU" dirty="0"/>
              <a:t> форме или </a:t>
            </a:r>
            <a:r>
              <a:rPr lang="ru-RU" dirty="0" err="1"/>
              <a:t>процене</a:t>
            </a:r>
            <a:r>
              <a:rPr lang="ru-RU" dirty="0"/>
              <a:t> </a:t>
            </a:r>
            <a:r>
              <a:rPr lang="ru-RU" dirty="0" err="1"/>
              <a:t>њихове</a:t>
            </a:r>
            <a:r>
              <a:rPr lang="ru-RU" dirty="0"/>
              <a:t> </a:t>
            </a:r>
            <a:r>
              <a:rPr lang="ru-RU" dirty="0" err="1"/>
              <a:t>валидности</a:t>
            </a:r>
            <a:r>
              <a:rPr lang="ru-RU" dirty="0"/>
              <a:t>. Они </a:t>
            </a:r>
            <a:r>
              <a:rPr lang="ru-RU" dirty="0" err="1"/>
              <a:t>функционишу</a:t>
            </a:r>
            <a:r>
              <a:rPr lang="ru-RU" dirty="0"/>
              <a:t> </a:t>
            </a:r>
            <a:r>
              <a:rPr lang="ru-RU" dirty="0" err="1"/>
              <a:t>све</a:t>
            </a:r>
            <a:r>
              <a:rPr lang="ru-RU" dirty="0"/>
              <a:t> док се не </a:t>
            </a:r>
            <a:r>
              <a:rPr lang="ru-RU" dirty="0" err="1"/>
              <a:t>појави</a:t>
            </a:r>
            <a:r>
              <a:rPr lang="ru-RU" dirty="0"/>
              <a:t> проблем у </a:t>
            </a:r>
            <a:r>
              <a:rPr lang="ru-RU" dirty="0" err="1"/>
              <a:t>њиховом</a:t>
            </a:r>
            <a:r>
              <a:rPr lang="ru-RU" dirty="0"/>
              <a:t> </a:t>
            </a:r>
            <a:r>
              <a:rPr lang="ru-RU" dirty="0" err="1"/>
              <a:t>изршавању</a:t>
            </a:r>
            <a:r>
              <a:rPr lang="ru-RU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29877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ugaonik 1">
            <a:extLst>
              <a:ext uri="{FF2B5EF4-FFF2-40B4-BE49-F238E27FC236}">
                <a16:creationId xmlns:a16="http://schemas.microsoft.com/office/drawing/2014/main" id="{C6221A0D-3680-4870-AFE4-65E2DD5EBBCD}"/>
              </a:ext>
            </a:extLst>
          </p:cNvPr>
          <p:cNvSpPr/>
          <p:nvPr/>
        </p:nvSpPr>
        <p:spPr>
          <a:xfrm>
            <a:off x="862149" y="1743924"/>
            <a:ext cx="1099892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sr-Cyrl-C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Ова теза о </a:t>
            </a:r>
            <a:r>
              <a:rPr lang="sr-Cyrl-CS" sz="3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контрактуализацији</a:t>
            </a:r>
            <a:r>
              <a:rPr lang="sr-Cyrl-C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је уткана у историјску филозофију својствену западној култури, према којој историја има свој ток који води ка друштву у коме се људско биће еманципује од сваке зависности  и постаје потчињено законима које само ствара или које му наука намеће. </a:t>
            </a:r>
            <a:endParaRPr lang="sr-Cyrl-CS" sz="32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sr-Latn-C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 </a:t>
            </a:r>
            <a:r>
              <a:rPr lang="sr-Latn-C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овом смислу једини закони који су вредни су научни закони и једини легитимни извор облигација је уговор. </a:t>
            </a:r>
            <a:endParaRPr lang="sr-Latn-R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056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 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човек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завистан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контрактуализације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проистиче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улоге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дате речи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поретку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изражава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познатим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прологом из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Јовановог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Јеванђеља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бjеше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ријеч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ријеч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бјеше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Бога, и Бог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бјеше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ријеч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бјеше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Бога.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постало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без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ништа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постало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постало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503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"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Pacta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sr-Latn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servanda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се у западној историји појављује као симбол ослобођења човека од различитих </a:t>
            </a:r>
            <a:r>
              <a:rPr lang="sr-Cyrl-R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подчињавања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Слобода је управо освојена уговором. </a:t>
            </a:r>
            <a:endParaRPr lang="sr-Cyrl-R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Оно 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чега човек постаје завистан, то је дата реч.  Без поштовања дате речи ("</a:t>
            </a:r>
            <a:r>
              <a:rPr lang="sr-Latn-R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Pacta</a:t>
            </a:r>
            <a:r>
              <a:rPr 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servanda</a:t>
            </a:r>
            <a:r>
              <a:rPr lang="sr-Latn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"), 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није могао добити универзалну вредност.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55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Ранија одбојност према уговорима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/>
              <a:t>После </a:t>
            </a:r>
            <a:r>
              <a:rPr lang="ru-RU" sz="3200" dirty="0" err="1"/>
              <a:t>Другог</a:t>
            </a:r>
            <a:r>
              <a:rPr lang="ru-RU" sz="3200" dirty="0"/>
              <a:t> </a:t>
            </a:r>
            <a:r>
              <a:rPr lang="ru-RU" sz="3200" dirty="0" err="1"/>
              <a:t>светског</a:t>
            </a:r>
            <a:r>
              <a:rPr lang="ru-RU" sz="3200" dirty="0"/>
              <a:t> </a:t>
            </a:r>
            <a:r>
              <a:rPr lang="ru-RU" sz="3200" dirty="0" err="1"/>
              <a:t>рата</a:t>
            </a:r>
            <a:r>
              <a:rPr lang="ru-RU" sz="3200" dirty="0"/>
              <a:t> код нас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постајала</a:t>
            </a:r>
            <a:r>
              <a:rPr lang="ru-RU" sz="3200" dirty="0"/>
              <a:t> </a:t>
            </a:r>
            <a:r>
              <a:rPr lang="ru-RU" sz="3200" dirty="0" err="1"/>
              <a:t>одбојност</a:t>
            </a:r>
            <a:r>
              <a:rPr lang="ru-RU" sz="3200" dirty="0"/>
              <a:t> </a:t>
            </a:r>
            <a:r>
              <a:rPr lang="ru-RU" sz="3200" dirty="0" err="1"/>
              <a:t>према</a:t>
            </a:r>
            <a:r>
              <a:rPr lang="ru-RU" sz="3200" dirty="0"/>
              <a:t> </a:t>
            </a:r>
            <a:r>
              <a:rPr lang="ru-RU" sz="3200" dirty="0" err="1"/>
              <a:t>уговорима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инструментима</a:t>
            </a:r>
            <a:r>
              <a:rPr lang="ru-RU" sz="3200" dirty="0"/>
              <a:t> капитализма. </a:t>
            </a:r>
            <a:r>
              <a:rPr lang="ru-RU" sz="3200" dirty="0" err="1"/>
              <a:t>Економски</a:t>
            </a:r>
            <a:r>
              <a:rPr lang="ru-RU" sz="3200" dirty="0"/>
              <a:t> </a:t>
            </a:r>
            <a:r>
              <a:rPr lang="ru-RU" sz="3200" dirty="0" err="1"/>
              <a:t>односи</a:t>
            </a:r>
            <a:r>
              <a:rPr lang="ru-RU" sz="3200" dirty="0"/>
              <a:t> </a:t>
            </a:r>
            <a:r>
              <a:rPr lang="ru-RU" sz="3200" dirty="0" err="1"/>
              <a:t>који</a:t>
            </a:r>
            <a:r>
              <a:rPr lang="ru-RU" sz="3200" dirty="0"/>
              <a:t> </a:t>
            </a:r>
            <a:r>
              <a:rPr lang="ru-RU" sz="3200" dirty="0" err="1"/>
              <a:t>нису</a:t>
            </a:r>
            <a:r>
              <a:rPr lang="ru-RU" sz="3200" dirty="0"/>
              <a:t> подлегали </a:t>
            </a:r>
            <a:r>
              <a:rPr lang="ru-RU" sz="3200" dirty="0" err="1"/>
              <a:t>тржишним</a:t>
            </a:r>
            <a:r>
              <a:rPr lang="ru-RU" sz="3200" dirty="0"/>
              <a:t> </a:t>
            </a:r>
            <a:r>
              <a:rPr lang="ru-RU" sz="3200" dirty="0" err="1"/>
              <a:t>законима</a:t>
            </a:r>
            <a:r>
              <a:rPr lang="ru-RU" sz="3200" dirty="0"/>
              <a:t> </a:t>
            </a:r>
            <a:r>
              <a:rPr lang="ru-RU" sz="3200" dirty="0" err="1"/>
              <a:t>углавном</a:t>
            </a:r>
            <a:r>
              <a:rPr lang="ru-RU" sz="3200" dirty="0"/>
              <a:t> </a:t>
            </a:r>
            <a:r>
              <a:rPr lang="ru-RU" sz="3200" dirty="0" err="1"/>
              <a:t>нису</a:t>
            </a:r>
            <a:r>
              <a:rPr lang="ru-RU" sz="3200" dirty="0"/>
              <a:t> били </a:t>
            </a:r>
            <a:r>
              <a:rPr lang="ru-RU" sz="3200" dirty="0" err="1"/>
              <a:t>регулисани</a:t>
            </a:r>
            <a:r>
              <a:rPr lang="ru-RU" sz="3200" dirty="0"/>
              <a:t> </a:t>
            </a:r>
            <a:r>
              <a:rPr lang="ru-RU" sz="3200" dirty="0" err="1"/>
              <a:t>уговорима</a:t>
            </a:r>
            <a:r>
              <a:rPr lang="ru-RU" sz="3200" dirty="0"/>
              <a:t>. </a:t>
            </a:r>
            <a:r>
              <a:rPr lang="ru-RU" sz="3200" dirty="0" err="1"/>
              <a:t>Данас</a:t>
            </a:r>
            <a:r>
              <a:rPr lang="ru-RU" sz="3200" dirty="0"/>
              <a:t> се </a:t>
            </a:r>
            <a:r>
              <a:rPr lang="ru-RU" sz="3200" dirty="0" err="1"/>
              <a:t>ситуација</a:t>
            </a:r>
            <a:r>
              <a:rPr lang="ru-RU" sz="3200" dirty="0"/>
              <a:t> </a:t>
            </a:r>
            <a:r>
              <a:rPr lang="ru-RU" sz="3200" dirty="0" err="1"/>
              <a:t>углавном</a:t>
            </a:r>
            <a:r>
              <a:rPr lang="ru-RU" sz="3200" dirty="0"/>
              <a:t> </a:t>
            </a:r>
            <a:r>
              <a:rPr lang="ru-RU" sz="3200" dirty="0" err="1"/>
              <a:t>мења</a:t>
            </a:r>
            <a:r>
              <a:rPr lang="ru-RU" sz="3200" dirty="0"/>
              <a:t>. </a:t>
            </a:r>
            <a:r>
              <a:rPr lang="ru-RU" sz="3200" dirty="0" err="1"/>
              <a:t>Афирмише</a:t>
            </a:r>
            <a:r>
              <a:rPr lang="ru-RU" sz="3200" dirty="0"/>
              <a:t> се </a:t>
            </a:r>
            <a:r>
              <a:rPr lang="ru-RU" sz="3200" dirty="0" err="1"/>
              <a:t>идеја</a:t>
            </a:r>
            <a:r>
              <a:rPr lang="ru-RU" sz="3200" dirty="0"/>
              <a:t> </a:t>
            </a:r>
            <a:r>
              <a:rPr lang="ru-RU" sz="3200" dirty="0" err="1"/>
              <a:t>тржишта</a:t>
            </a:r>
            <a:r>
              <a:rPr lang="ru-RU" sz="3200" dirty="0"/>
              <a:t> и </a:t>
            </a:r>
            <a:r>
              <a:rPr lang="ru-RU" sz="3200" dirty="0" err="1"/>
              <a:t>либералне</a:t>
            </a:r>
            <a:r>
              <a:rPr lang="ru-RU" sz="3200" dirty="0"/>
              <a:t> </a:t>
            </a:r>
            <a:r>
              <a:rPr lang="ru-RU" sz="3200" dirty="0" err="1"/>
              <a:t>демократије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 err="1"/>
              <a:t>Поново</a:t>
            </a:r>
            <a:r>
              <a:rPr lang="ru-RU" sz="3200" dirty="0"/>
              <a:t> се </a:t>
            </a:r>
            <a:r>
              <a:rPr lang="ru-RU" sz="3200" dirty="0" err="1"/>
              <a:t>афирмише</a:t>
            </a:r>
            <a:r>
              <a:rPr lang="ru-RU" sz="3200" dirty="0"/>
              <a:t> </a:t>
            </a:r>
            <a:r>
              <a:rPr lang="ru-RU" sz="3200" dirty="0" err="1"/>
              <a:t>идеја</a:t>
            </a:r>
            <a:r>
              <a:rPr lang="ru-RU" sz="3200" dirty="0"/>
              <a:t> уговора </a:t>
            </a:r>
            <a:r>
              <a:rPr lang="ru-RU" sz="3200" dirty="0" err="1"/>
              <a:t>као</a:t>
            </a:r>
            <a:r>
              <a:rPr lang="ru-RU" sz="3200" dirty="0"/>
              <a:t> средства </a:t>
            </a:r>
            <a:r>
              <a:rPr lang="ru-RU" sz="3200" dirty="0" err="1"/>
              <a:t>регулисања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 </a:t>
            </a:r>
            <a:r>
              <a:rPr lang="ru-RU" sz="3200" dirty="0" err="1"/>
              <a:t>међу</a:t>
            </a:r>
            <a:r>
              <a:rPr lang="ru-RU" sz="3200" dirty="0"/>
              <a:t> </a:t>
            </a:r>
            <a:r>
              <a:rPr lang="ru-RU" sz="3200" dirty="0" err="1"/>
              <a:t>људима</a:t>
            </a:r>
            <a:r>
              <a:rPr lang="ru-RU" sz="3200" dirty="0"/>
              <a:t>. Уговор се </a:t>
            </a:r>
            <a:r>
              <a:rPr lang="ru-RU" sz="3200" dirty="0" err="1"/>
              <a:t>афирмише</a:t>
            </a:r>
            <a:r>
              <a:rPr lang="ru-RU" sz="3200" dirty="0"/>
              <a:t> и у </a:t>
            </a:r>
            <a:r>
              <a:rPr lang="ru-RU" sz="3200" dirty="0" err="1"/>
              <a:t>областима</a:t>
            </a:r>
            <a:r>
              <a:rPr lang="ru-RU" sz="3200" dirty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су до </a:t>
            </a:r>
            <a:r>
              <a:rPr lang="ru-RU" sz="3200" dirty="0" err="1"/>
              <a:t>јуче</a:t>
            </a:r>
            <a:r>
              <a:rPr lang="ru-RU" sz="3200" dirty="0"/>
              <a:t> за </a:t>
            </a:r>
            <a:r>
              <a:rPr lang="ru-RU" sz="3200" dirty="0" err="1"/>
              <a:t>њега</a:t>
            </a:r>
            <a:r>
              <a:rPr lang="ru-RU" sz="3200" dirty="0"/>
              <a:t> биле </a:t>
            </a:r>
            <a:r>
              <a:rPr lang="ru-RU" sz="3200" dirty="0" err="1"/>
              <a:t>неприступачне</a:t>
            </a:r>
            <a:r>
              <a:rPr lang="ru-RU" sz="3200" dirty="0"/>
              <a:t>. </a:t>
            </a:r>
            <a:r>
              <a:rPr lang="ru-RU" sz="3200" dirty="0" err="1"/>
              <a:t>Овај</a:t>
            </a:r>
            <a:r>
              <a:rPr lang="ru-RU" sz="3200" dirty="0"/>
              <a:t> </a:t>
            </a:r>
            <a:r>
              <a:rPr lang="ru-RU" sz="3200" dirty="0" err="1"/>
              <a:t>неоконтрактуализам</a:t>
            </a:r>
            <a:r>
              <a:rPr lang="ru-RU" sz="3200" dirty="0"/>
              <a:t> се </a:t>
            </a:r>
            <a:r>
              <a:rPr lang="ru-RU" sz="3200" dirty="0" err="1"/>
              <a:t>јавља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последица</a:t>
            </a:r>
            <a:r>
              <a:rPr lang="ru-RU" sz="3200" dirty="0"/>
              <a:t> </a:t>
            </a:r>
            <a:r>
              <a:rPr lang="ru-RU" sz="3200" dirty="0" err="1"/>
              <a:t>приватизације</a:t>
            </a:r>
            <a:r>
              <a:rPr lang="ru-RU" sz="3200" dirty="0"/>
              <a:t> </a:t>
            </a:r>
            <a:r>
              <a:rPr lang="ru-RU" sz="3200" dirty="0" err="1"/>
              <a:t>друштвених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2888702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Појава уговора у различитим областима права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се, не баш од скоро,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појављује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праву,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судски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поступци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могућности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уговарања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Тражење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алтернатива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спор пред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државним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Арбитража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била практикована и у римском праву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инструмент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регулисања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сасвим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изненада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јавља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у области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кривичног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тачније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оном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његовом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  <a:r>
              <a:rPr lang="ru-RU" dirty="0"/>
              <a:t>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67978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Појава уговора у породичном праву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И на </a:t>
            </a:r>
            <a:r>
              <a:rPr lang="ru-RU" sz="3200" dirty="0" err="1"/>
              <a:t>крају</a:t>
            </a:r>
            <a:r>
              <a:rPr lang="ru-RU" sz="3200" dirty="0"/>
              <a:t>, уговор се </a:t>
            </a:r>
            <a:r>
              <a:rPr lang="ru-RU" sz="3200" dirty="0" err="1"/>
              <a:t>јавља</a:t>
            </a:r>
            <a:r>
              <a:rPr lang="ru-RU" sz="3200" dirty="0"/>
              <a:t> и у </a:t>
            </a:r>
            <a:r>
              <a:rPr lang="ru-RU" sz="3200" dirty="0" err="1"/>
              <a:t>срцу</a:t>
            </a:r>
            <a:r>
              <a:rPr lang="ru-RU" sz="3200" dirty="0"/>
              <a:t> </a:t>
            </a:r>
            <a:r>
              <a:rPr lang="ru-RU" sz="3200" dirty="0" err="1"/>
              <a:t>онога</a:t>
            </a:r>
            <a:r>
              <a:rPr lang="ru-RU" sz="3200" dirty="0"/>
              <a:t> </a:t>
            </a:r>
            <a:r>
              <a:rPr lang="ru-RU" sz="3200" dirty="0" err="1"/>
              <a:t>што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традиционално</a:t>
            </a:r>
            <a:r>
              <a:rPr lang="ru-RU" sz="3200" dirty="0"/>
              <a:t> </a:t>
            </a:r>
            <a:r>
              <a:rPr lang="ru-RU" sz="3200" dirty="0" err="1"/>
              <a:t>третирано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институција</a:t>
            </a:r>
            <a:r>
              <a:rPr lang="ru-RU" sz="3200" dirty="0"/>
              <a:t>: у </a:t>
            </a:r>
            <a:r>
              <a:rPr lang="ru-RU" sz="3200" dirty="0" err="1"/>
              <a:t>породичном</a:t>
            </a:r>
            <a:r>
              <a:rPr lang="ru-RU" sz="3200" dirty="0"/>
              <a:t> праву. </a:t>
            </a:r>
            <a:endParaRPr lang="ru-RU" sz="3200" dirty="0" smtClean="0"/>
          </a:p>
          <a:p>
            <a:r>
              <a:rPr lang="ru-RU" sz="3200" dirty="0" err="1" smtClean="0"/>
              <a:t>Савремена</a:t>
            </a:r>
            <a:r>
              <a:rPr lang="ru-RU" sz="3200" dirty="0" smtClean="0"/>
              <a:t> </a:t>
            </a:r>
            <a:r>
              <a:rPr lang="ru-RU" sz="3200" dirty="0" err="1"/>
              <a:t>еволуција</a:t>
            </a:r>
            <a:r>
              <a:rPr lang="ru-RU" sz="3200" dirty="0"/>
              <a:t> </a:t>
            </a:r>
            <a:r>
              <a:rPr lang="ru-RU" sz="3200" dirty="0" err="1"/>
              <a:t>друштвених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 </a:t>
            </a:r>
            <a:r>
              <a:rPr lang="ru-RU" sz="3200" dirty="0" err="1"/>
              <a:t>редукује</a:t>
            </a:r>
            <a:r>
              <a:rPr lang="ru-RU" sz="3200" dirty="0"/>
              <a:t> </a:t>
            </a:r>
            <a:r>
              <a:rPr lang="ru-RU" sz="3200" dirty="0" err="1"/>
              <a:t>институционални</a:t>
            </a:r>
            <a:r>
              <a:rPr lang="ru-RU" sz="3200" dirty="0"/>
              <a:t> </a:t>
            </a:r>
            <a:r>
              <a:rPr lang="ru-RU" sz="3200" dirty="0" err="1"/>
              <a:t>карактер</a:t>
            </a:r>
            <a:r>
              <a:rPr lang="ru-RU" sz="3200" dirty="0"/>
              <a:t> модерне </a:t>
            </a:r>
            <a:r>
              <a:rPr lang="ru-RU" sz="3200" dirty="0" err="1"/>
              <a:t>породице</a:t>
            </a:r>
            <a:r>
              <a:rPr lang="ru-RU" sz="3200" dirty="0"/>
              <a:t> и </a:t>
            </a:r>
            <a:r>
              <a:rPr lang="ru-RU" sz="3200" dirty="0" err="1"/>
              <a:t>породичних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, а </a:t>
            </a:r>
            <a:r>
              <a:rPr lang="ru-RU" sz="3200" dirty="0" err="1"/>
              <a:t>напоредо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тим</a:t>
            </a:r>
            <a:r>
              <a:rPr lang="ru-RU" sz="3200" dirty="0"/>
              <a:t> </a:t>
            </a:r>
            <a:r>
              <a:rPr lang="ru-RU" sz="3200" dirty="0" err="1"/>
              <a:t>дешава</a:t>
            </a:r>
            <a:r>
              <a:rPr lang="ru-RU" sz="3200" dirty="0"/>
              <a:t> се </a:t>
            </a:r>
            <a:r>
              <a:rPr lang="ru-RU" sz="3200" dirty="0" err="1"/>
              <a:t>приватизација</a:t>
            </a:r>
            <a:r>
              <a:rPr lang="ru-RU" sz="3200" dirty="0"/>
              <a:t> права </a:t>
            </a:r>
            <a:r>
              <a:rPr lang="ru-RU" sz="3200" dirty="0" err="1"/>
              <a:t>којим</a:t>
            </a:r>
            <a:r>
              <a:rPr lang="ru-RU" sz="3200" dirty="0"/>
              <a:t> се она </a:t>
            </a:r>
            <a:r>
              <a:rPr lang="ru-RU" sz="3200" dirty="0" err="1"/>
              <a:t>регулише</a:t>
            </a:r>
            <a:endParaRPr lang="ru-RU" sz="32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209779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Увођење уговорног модела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/>
              <a:t>Степен те </a:t>
            </a:r>
            <a:r>
              <a:rPr lang="ru-RU" sz="3200" dirty="0" err="1" smtClean="0"/>
              <a:t>приватизације</a:t>
            </a:r>
            <a:r>
              <a:rPr lang="ru-RU" sz="3200" dirty="0" smtClean="0"/>
              <a:t> мери се </a:t>
            </a:r>
            <a:r>
              <a:rPr lang="ru-RU" sz="3200" dirty="0" err="1" smtClean="0"/>
              <a:t>увођењем</a:t>
            </a:r>
            <a:r>
              <a:rPr lang="ru-RU" sz="3200" dirty="0" smtClean="0"/>
              <a:t> </a:t>
            </a:r>
            <a:r>
              <a:rPr lang="ru-RU" sz="3200" dirty="0" err="1" smtClean="0"/>
              <a:t>уговорног</a:t>
            </a:r>
            <a:r>
              <a:rPr lang="ru-RU" sz="3200" dirty="0" smtClean="0"/>
              <a:t> </a:t>
            </a:r>
            <a:r>
              <a:rPr lang="ru-RU" sz="3200" dirty="0" err="1" smtClean="0"/>
              <a:t>модела</a:t>
            </a:r>
            <a:r>
              <a:rPr lang="ru-RU" sz="3200" dirty="0" smtClean="0"/>
              <a:t> у </a:t>
            </a:r>
            <a:r>
              <a:rPr lang="ru-RU" sz="3200" dirty="0" err="1" smtClean="0"/>
              <a:t>средиште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породице</a:t>
            </a:r>
            <a:r>
              <a:rPr lang="ru-RU" sz="3200" dirty="0" smtClean="0"/>
              <a:t>. </a:t>
            </a:r>
            <a:r>
              <a:rPr lang="ru-RU" sz="3200" dirty="0" err="1"/>
              <a:t>Ово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праћено</a:t>
            </a:r>
            <a:r>
              <a:rPr lang="ru-RU" sz="3200" dirty="0"/>
              <a:t> </a:t>
            </a:r>
            <a:r>
              <a:rPr lang="ru-RU" sz="3200" dirty="0" err="1"/>
              <a:t>одбијањем</a:t>
            </a:r>
            <a:r>
              <a:rPr lang="ru-RU" sz="3200" dirty="0"/>
              <a:t> </a:t>
            </a:r>
            <a:r>
              <a:rPr lang="ru-RU" sz="3200" dirty="0" err="1" smtClean="0"/>
              <a:t>друштва</a:t>
            </a:r>
            <a:r>
              <a:rPr lang="ru-RU" sz="3200" dirty="0" smtClean="0"/>
              <a:t> </a:t>
            </a:r>
            <a:r>
              <a:rPr lang="ru-RU" sz="3200" dirty="0"/>
              <a:t>да </a:t>
            </a:r>
            <a:r>
              <a:rPr lang="ru-RU" sz="3200" dirty="0" err="1"/>
              <a:t>дефинише</a:t>
            </a:r>
            <a:r>
              <a:rPr lang="ru-RU" sz="3200" dirty="0"/>
              <a:t> </a:t>
            </a:r>
            <a:r>
              <a:rPr lang="ru-RU" sz="3200" dirty="0" err="1"/>
              <a:t>доминантни</a:t>
            </a:r>
            <a:r>
              <a:rPr lang="ru-RU" sz="3200" dirty="0"/>
              <a:t> </a:t>
            </a:r>
            <a:r>
              <a:rPr lang="ru-RU" sz="3200" dirty="0" err="1"/>
              <a:t>породични</a:t>
            </a:r>
            <a:r>
              <a:rPr lang="ru-RU" sz="3200" dirty="0"/>
              <a:t> </a:t>
            </a:r>
            <a:r>
              <a:rPr lang="ru-RU" sz="3200" dirty="0" err="1"/>
              <a:t>модел</a:t>
            </a:r>
            <a:r>
              <a:rPr lang="ru-RU" sz="3200" dirty="0"/>
              <a:t> и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већом</a:t>
            </a:r>
            <a:r>
              <a:rPr lang="ru-RU" sz="3200" dirty="0"/>
              <a:t> </a:t>
            </a:r>
            <a:r>
              <a:rPr lang="ru-RU" sz="3200" dirty="0" err="1"/>
              <a:t>слободом</a:t>
            </a:r>
            <a:r>
              <a:rPr lang="ru-RU" sz="3200" dirty="0"/>
              <a:t> </a:t>
            </a:r>
            <a:r>
              <a:rPr lang="ru-RU" sz="3200" dirty="0" err="1"/>
              <a:t>која</a:t>
            </a:r>
            <a:r>
              <a:rPr lang="ru-RU" sz="3200" dirty="0"/>
              <a:t> се </a:t>
            </a:r>
            <a:r>
              <a:rPr lang="ru-RU" sz="3200" dirty="0" err="1"/>
              <a:t>даје</a:t>
            </a:r>
            <a:r>
              <a:rPr lang="ru-RU" sz="3200" dirty="0"/>
              <a:t> </a:t>
            </a:r>
            <a:r>
              <a:rPr lang="ru-RU" sz="3200" dirty="0" err="1"/>
              <a:t>члановима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 да </a:t>
            </a:r>
            <a:r>
              <a:rPr lang="ru-RU" sz="3200" dirty="0" err="1"/>
              <a:t>својом</a:t>
            </a:r>
            <a:r>
              <a:rPr lang="ru-RU" sz="3200" dirty="0"/>
              <a:t> </a:t>
            </a:r>
            <a:r>
              <a:rPr lang="ru-RU" sz="3200" dirty="0" err="1"/>
              <a:t>вољом</a:t>
            </a:r>
            <a:r>
              <a:rPr lang="ru-RU" sz="3200" dirty="0"/>
              <a:t> </a:t>
            </a:r>
            <a:r>
              <a:rPr lang="ru-RU" sz="3200" dirty="0" err="1"/>
              <a:t>регулишу</a:t>
            </a:r>
            <a:r>
              <a:rPr lang="ru-RU" sz="3200" dirty="0"/>
              <a:t> </a:t>
            </a:r>
            <a:r>
              <a:rPr lang="ru-RU" sz="3200" dirty="0" err="1"/>
              <a:t>сопствене</a:t>
            </a:r>
            <a:r>
              <a:rPr lang="ru-RU" sz="3200" dirty="0"/>
              <a:t> интересе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smtClean="0"/>
              <a:t> </a:t>
            </a:r>
            <a:r>
              <a:rPr lang="ru-RU" sz="3200" dirty="0"/>
              <a:t>"</a:t>
            </a:r>
            <a:r>
              <a:rPr lang="ru-RU" sz="3200" dirty="0" err="1"/>
              <a:t>Јачање</a:t>
            </a:r>
            <a:r>
              <a:rPr lang="ru-RU" sz="3200" dirty="0"/>
              <a:t> </a:t>
            </a:r>
            <a:r>
              <a:rPr lang="ru-RU" sz="3200" dirty="0" err="1"/>
              <a:t>моћи</a:t>
            </a:r>
            <a:r>
              <a:rPr lang="ru-RU" sz="3200" dirty="0"/>
              <a:t> </a:t>
            </a:r>
            <a:r>
              <a:rPr lang="ru-RU" sz="3200" dirty="0" err="1"/>
              <a:t>индивидуалне</a:t>
            </a:r>
            <a:r>
              <a:rPr lang="ru-RU" sz="3200" dirty="0"/>
              <a:t> </a:t>
            </a:r>
            <a:r>
              <a:rPr lang="ru-RU" sz="3200" dirty="0" err="1"/>
              <a:t>воље</a:t>
            </a:r>
            <a:r>
              <a:rPr lang="ru-RU" sz="3200" dirty="0"/>
              <a:t> у </a:t>
            </a:r>
            <a:r>
              <a:rPr lang="ru-RU" sz="3200" dirty="0" err="1"/>
              <a:t>породичном</a:t>
            </a:r>
            <a:r>
              <a:rPr lang="ru-RU" sz="3200" dirty="0"/>
              <a:t> праву </a:t>
            </a:r>
            <a:r>
              <a:rPr lang="ru-RU" sz="3200" dirty="0" err="1"/>
              <a:t>означава</a:t>
            </a:r>
            <a:r>
              <a:rPr lang="ru-RU" sz="3200" dirty="0"/>
              <a:t> </a:t>
            </a:r>
            <a:r>
              <a:rPr lang="ru-RU" sz="3200" dirty="0" err="1"/>
              <a:t>његову</a:t>
            </a:r>
            <a:r>
              <a:rPr lang="ru-RU" sz="3200" dirty="0"/>
              <a:t> </a:t>
            </a:r>
            <a:r>
              <a:rPr lang="ru-RU" sz="3200" dirty="0" err="1" smtClean="0"/>
              <a:t>суштину</a:t>
            </a:r>
            <a:r>
              <a:rPr lang="ru-RU" sz="3200" dirty="0" smtClean="0"/>
              <a:t>».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420473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УГОВОРНО ПОРОДИЧНО ПРАВО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sr-Cyrl-RS" dirty="0" smtClean="0"/>
              <a:t>Материја за прву и другу недељу предавања за предмет Уговорно породично право на МАС</a:t>
            </a:r>
            <a:r>
              <a:rPr lang="sr-Latn-RS" dirty="0" smtClean="0"/>
              <a:t> (</a:t>
            </a:r>
            <a:r>
              <a:rPr lang="sr-Cyrl-RS" dirty="0" smtClean="0"/>
              <a:t>Академска </a:t>
            </a:r>
            <a:r>
              <a:rPr lang="sr-Latn-RS" dirty="0" smtClean="0"/>
              <a:t>2019/2020</a:t>
            </a:r>
            <a:r>
              <a:rPr lang="sr-Latn-RS" dirty="0"/>
              <a:t>. </a:t>
            </a:r>
            <a:r>
              <a:rPr lang="sr-Cyrl-RS" dirty="0" smtClean="0"/>
              <a:t>године)</a:t>
            </a:r>
            <a:endParaRPr lang="sr-Latn-RS" dirty="0"/>
          </a:p>
          <a:p>
            <a:r>
              <a:rPr lang="sr-Cyrl-RS" dirty="0" smtClean="0"/>
              <a:t>Све информације о овом предмету налазе се у Плану рада за овај предмет </a:t>
            </a:r>
            <a:r>
              <a:rPr lang="sr-Latn-RS" dirty="0" smtClean="0"/>
              <a:t> (</a:t>
            </a:r>
            <a:r>
              <a:rPr lang="sr-Cyrl-RS" dirty="0" smtClean="0"/>
              <a:t>Студије</a:t>
            </a:r>
            <a:r>
              <a:rPr lang="sr-Latn-RS" dirty="0" smtClean="0"/>
              <a:t>/</a:t>
            </a:r>
            <a:r>
              <a:rPr lang="sr-Cyrl-RS" dirty="0" smtClean="0"/>
              <a:t>Мастер студије</a:t>
            </a:r>
            <a:r>
              <a:rPr lang="sr-Latn-RS" dirty="0" smtClean="0"/>
              <a:t>/</a:t>
            </a:r>
            <a:r>
              <a:rPr lang="sr-Cyrl-RS" dirty="0" smtClean="0"/>
              <a:t>Планови рада на наставним предметима за</a:t>
            </a:r>
            <a:r>
              <a:rPr lang="sr-Latn-RS" dirty="0" smtClean="0"/>
              <a:t> </a:t>
            </a:r>
            <a:r>
              <a:rPr lang="sr-Latn-RS" dirty="0"/>
              <a:t>2019/2020. </a:t>
            </a:r>
            <a:r>
              <a:rPr lang="sr-Cyrl-RS" dirty="0" smtClean="0"/>
              <a:t>годину/Модул </a:t>
            </a:r>
            <a:r>
              <a:rPr lang="sr-Latn-RS" dirty="0" smtClean="0"/>
              <a:t> </a:t>
            </a:r>
            <a:r>
              <a:rPr lang="sr-Cyrl-RS" dirty="0" smtClean="0"/>
              <a:t>4</a:t>
            </a:r>
            <a:r>
              <a:rPr lang="sr-Latn-RS" dirty="0" smtClean="0"/>
              <a:t> (</a:t>
            </a:r>
            <a:r>
              <a:rPr lang="sr-Cyrl-RS" dirty="0" smtClean="0"/>
              <a:t>ГП</a:t>
            </a:r>
            <a:r>
              <a:rPr lang="sr-Latn-RS" dirty="0" smtClean="0"/>
              <a:t>1)/</a:t>
            </a:r>
            <a:r>
              <a:rPr lang="sr-Cyrl-RS" dirty="0" smtClean="0"/>
              <a:t>Уговорно породично право</a:t>
            </a:r>
            <a:r>
              <a:rPr lang="sr-Latn-RS" dirty="0" smtClean="0"/>
              <a:t> </a:t>
            </a:r>
            <a:r>
              <a:rPr lang="sr-Latn-RS" dirty="0"/>
              <a:t>– </a:t>
            </a:r>
            <a:r>
              <a:rPr lang="sr-Latn-RS" dirty="0" err="1"/>
              <a:t>link:http</a:t>
            </a:r>
            <a:r>
              <a:rPr lang="sr-Latn-RS" dirty="0"/>
              <a:t>://www.jura.kg.ac.rs/index.php/sr/dokumenti/852-modul-4-%E2%80%93-gradjansko-pravo-1/view-category.htm</a:t>
            </a:r>
          </a:p>
          <a:p>
            <a:r>
              <a:rPr lang="sr-Cyrl-RS" dirty="0" smtClean="0"/>
              <a:t>У плану рада се може видети распоред предавања по недељама , обавезна литература, испитна питања.</a:t>
            </a:r>
          </a:p>
          <a:p>
            <a:r>
              <a:rPr lang="sr-Cyrl-RS" dirty="0" smtClean="0"/>
              <a:t>Додатне информације:</a:t>
            </a:r>
            <a:r>
              <a:rPr lang="sr-Latn-RS" dirty="0" err="1" smtClean="0"/>
              <a:t>zponjava</a:t>
            </a:r>
            <a:r>
              <a:rPr lang="en-GB" dirty="0" smtClean="0"/>
              <a:t>@gmail.com</a:t>
            </a:r>
            <a:endParaRPr lang="sr-Cyrl-RS" dirty="0" smtClean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9932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Умножавање споразума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Улога</a:t>
            </a:r>
            <a:r>
              <a:rPr lang="ru-RU" sz="3200" dirty="0"/>
              <a:t> </a:t>
            </a:r>
            <a:r>
              <a:rPr lang="ru-RU" sz="3200" dirty="0" err="1"/>
              <a:t>индивидуалне</a:t>
            </a:r>
            <a:r>
              <a:rPr lang="ru-RU" sz="3200" dirty="0"/>
              <a:t> </a:t>
            </a:r>
            <a:r>
              <a:rPr lang="ru-RU" sz="3200" dirty="0" err="1"/>
              <a:t>вoље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значајнија</a:t>
            </a:r>
            <a:r>
              <a:rPr lang="ru-RU" sz="3200" dirty="0"/>
              <a:t> </a:t>
            </a:r>
            <a:r>
              <a:rPr lang="ru-RU" sz="3200" dirty="0" err="1"/>
              <a:t>што</a:t>
            </a:r>
            <a:r>
              <a:rPr lang="ru-RU" sz="3200" dirty="0"/>
              <a:t> доводи до </a:t>
            </a:r>
            <a:r>
              <a:rPr lang="ru-RU" sz="3200" dirty="0" err="1"/>
              <a:t>умножавања</a:t>
            </a:r>
            <a:r>
              <a:rPr lang="ru-RU" sz="3200" dirty="0"/>
              <a:t> </a:t>
            </a:r>
            <a:r>
              <a:rPr lang="ru-RU" sz="3200" dirty="0" err="1"/>
              <a:t>споразума</a:t>
            </a:r>
            <a:r>
              <a:rPr lang="ru-RU" sz="3200" dirty="0"/>
              <a:t> у </a:t>
            </a:r>
            <a:r>
              <a:rPr lang="ru-RU" sz="3200" dirty="0" err="1"/>
              <a:t>форми</a:t>
            </a:r>
            <a:r>
              <a:rPr lang="ru-RU" sz="3200" dirty="0"/>
              <a:t> уговора, не само у </a:t>
            </a:r>
            <a:r>
              <a:rPr lang="ru-RU" sz="3200" dirty="0" err="1"/>
              <a:t>фази</a:t>
            </a:r>
            <a:r>
              <a:rPr lang="ru-RU" sz="3200" dirty="0"/>
              <a:t> </a:t>
            </a:r>
            <a:r>
              <a:rPr lang="ru-RU" sz="3200" dirty="0" err="1"/>
              <a:t>престанка</a:t>
            </a:r>
            <a:r>
              <a:rPr lang="ru-RU" sz="3200" dirty="0"/>
              <a:t> </a:t>
            </a:r>
            <a:r>
              <a:rPr lang="ru-RU" sz="3200" dirty="0" err="1"/>
              <a:t>већ</a:t>
            </a:r>
            <a:r>
              <a:rPr lang="ru-RU" sz="3200" dirty="0"/>
              <a:t> и у периоду </a:t>
            </a:r>
            <a:r>
              <a:rPr lang="ru-RU" sz="3200" dirty="0" err="1"/>
              <a:t>трајања</a:t>
            </a:r>
            <a:r>
              <a:rPr lang="ru-RU" sz="3200" dirty="0"/>
              <a:t> </a:t>
            </a:r>
            <a:r>
              <a:rPr lang="ru-RU" sz="3200" dirty="0" err="1"/>
              <a:t>породичног</a:t>
            </a:r>
            <a:r>
              <a:rPr lang="ru-RU" sz="3200" dirty="0"/>
              <a:t> живота.  </a:t>
            </a:r>
            <a:endParaRPr lang="ru-RU" sz="3200" dirty="0" smtClean="0"/>
          </a:p>
          <a:p>
            <a:r>
              <a:rPr lang="ru-RU" sz="3200" dirty="0" smtClean="0"/>
              <a:t> </a:t>
            </a:r>
            <a:r>
              <a:rPr lang="ru-RU" sz="3200" dirty="0"/>
              <a:t>То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случај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разводом,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регулисањем</a:t>
            </a:r>
            <a:r>
              <a:rPr lang="ru-RU" sz="3200" dirty="0"/>
              <a:t> </a:t>
            </a:r>
            <a:r>
              <a:rPr lang="ru-RU" sz="3200" dirty="0" err="1"/>
              <a:t>имовинских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, </a:t>
            </a:r>
            <a:r>
              <a:rPr lang="ru-RU" sz="3200" dirty="0" err="1"/>
              <a:t>родитељским</a:t>
            </a:r>
            <a:r>
              <a:rPr lang="ru-RU" sz="3200" dirty="0"/>
              <a:t> правом, </a:t>
            </a:r>
            <a:r>
              <a:rPr lang="ru-RU" sz="3200" dirty="0" err="1"/>
              <a:t>итд</a:t>
            </a:r>
            <a:r>
              <a:rPr lang="ru-RU" sz="3200" dirty="0"/>
              <a:t>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5761225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Приватизација породице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давање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већег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значаја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индивидуалној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вољи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најзначајнијим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инструментима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права, и у домену права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регулишу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могли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бисмо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приватизације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породичних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3200" dirty="0"/>
              <a:t> </a:t>
            </a:r>
            <a:r>
              <a:rPr lang="ru-RU" sz="3200" dirty="0" err="1"/>
              <a:t>Израз</a:t>
            </a:r>
            <a:r>
              <a:rPr lang="ru-RU" sz="3200" dirty="0"/>
              <a:t> се </a:t>
            </a:r>
            <a:r>
              <a:rPr lang="ru-RU" sz="3200" dirty="0" err="1"/>
              <a:t>појавио</a:t>
            </a:r>
            <a:r>
              <a:rPr lang="ru-RU" sz="3200" dirty="0"/>
              <a:t> </a:t>
            </a:r>
            <a:r>
              <a:rPr lang="ru-RU" sz="3200" dirty="0" err="1"/>
              <a:t>најпре</a:t>
            </a:r>
            <a:r>
              <a:rPr lang="ru-RU" sz="3200" dirty="0"/>
              <a:t> у </a:t>
            </a:r>
            <a:r>
              <a:rPr lang="ru-RU" sz="3200" dirty="0" err="1"/>
              <a:t>радовима</a:t>
            </a:r>
            <a:r>
              <a:rPr lang="ru-RU" sz="3200" dirty="0"/>
              <a:t> из </a:t>
            </a:r>
            <a:r>
              <a:rPr lang="ru-RU" sz="3200" dirty="0" err="1"/>
              <a:t>социологије</a:t>
            </a:r>
            <a:r>
              <a:rPr lang="ru-RU" sz="3200" dirty="0"/>
              <a:t> права, а </a:t>
            </a:r>
            <a:r>
              <a:rPr lang="ru-RU" sz="3200" dirty="0" err="1"/>
              <a:t>касније</a:t>
            </a:r>
            <a:r>
              <a:rPr lang="ru-RU" sz="3200" dirty="0"/>
              <a:t> и у </a:t>
            </a:r>
            <a:r>
              <a:rPr lang="ru-RU" sz="3200" dirty="0" err="1"/>
              <a:t>правној</a:t>
            </a:r>
            <a:r>
              <a:rPr lang="ru-RU" sz="3200" dirty="0"/>
              <a:t> </a:t>
            </a:r>
            <a:r>
              <a:rPr lang="ru-RU" sz="3200" dirty="0" err="1" smtClean="0"/>
              <a:t>теорији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err="1"/>
              <a:t>Породица</a:t>
            </a:r>
            <a:r>
              <a:rPr lang="ru-RU" sz="3200" dirty="0"/>
              <a:t>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сама </a:t>
            </a:r>
            <a:r>
              <a:rPr lang="ru-RU" sz="3200" dirty="0" err="1"/>
              <a:t>утврђује</a:t>
            </a:r>
            <a:r>
              <a:rPr lang="ru-RU" sz="3200" dirty="0"/>
              <a:t> </a:t>
            </a:r>
            <a:r>
              <a:rPr lang="ru-RU" sz="3200" dirty="0" err="1"/>
              <a:t>сопствена</a:t>
            </a:r>
            <a:r>
              <a:rPr lang="ru-RU" sz="3200" dirty="0"/>
              <a:t> правила </a:t>
            </a:r>
            <a:r>
              <a:rPr lang="ru-RU" sz="3200" dirty="0" err="1"/>
              <a:t>понашања</a:t>
            </a:r>
            <a:r>
              <a:rPr lang="ru-RU" dirty="0"/>
              <a:t>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495426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Улога државе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Тако</a:t>
            </a:r>
            <a:r>
              <a:rPr lang="ru-RU" sz="3200" dirty="0"/>
              <a:t>, примера ради, брак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некада</a:t>
            </a:r>
            <a:r>
              <a:rPr lang="ru-RU" sz="3200" dirty="0"/>
              <a:t> </a:t>
            </a:r>
            <a:r>
              <a:rPr lang="ru-RU" sz="3200" dirty="0" err="1"/>
              <a:t>био</a:t>
            </a:r>
            <a:r>
              <a:rPr lang="ru-RU" sz="3200" dirty="0"/>
              <a:t> </a:t>
            </a:r>
            <a:r>
              <a:rPr lang="ru-RU" sz="3200" dirty="0" err="1"/>
              <a:t>ствар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, а </a:t>
            </a:r>
            <a:r>
              <a:rPr lang="ru-RU" sz="3200" dirty="0" err="1"/>
              <a:t>данас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постао</a:t>
            </a:r>
            <a:r>
              <a:rPr lang="ru-RU" sz="3200" dirty="0"/>
              <a:t> </a:t>
            </a:r>
            <a:r>
              <a:rPr lang="ru-RU" sz="3200" dirty="0" err="1"/>
              <a:t>израз</a:t>
            </a:r>
            <a:r>
              <a:rPr lang="ru-RU" sz="3200" dirty="0"/>
              <a:t> </a:t>
            </a:r>
            <a:r>
              <a:rPr lang="ru-RU" sz="3200" dirty="0" err="1"/>
              <a:t>индивидуалног</a:t>
            </a:r>
            <a:r>
              <a:rPr lang="ru-RU" sz="3200" dirty="0"/>
              <a:t> </a:t>
            </a:r>
            <a:r>
              <a:rPr lang="ru-RU" sz="3200" dirty="0" err="1" smtClean="0"/>
              <a:t>избора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err="1"/>
              <a:t>Значајно</a:t>
            </a:r>
            <a:r>
              <a:rPr lang="ru-RU" sz="3200" dirty="0"/>
              <a:t> место и </a:t>
            </a:r>
            <a:r>
              <a:rPr lang="ru-RU" sz="3200" dirty="0" err="1"/>
              <a:t>даље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остало</a:t>
            </a:r>
            <a:r>
              <a:rPr lang="ru-RU" sz="3200" dirty="0"/>
              <a:t> за </a:t>
            </a:r>
            <a:r>
              <a:rPr lang="ru-RU" sz="3200" dirty="0" err="1"/>
              <a:t>државу</a:t>
            </a:r>
            <a:r>
              <a:rPr lang="ru-RU" sz="3200" dirty="0"/>
              <a:t> </a:t>
            </a:r>
            <a:r>
              <a:rPr lang="ru-RU" sz="3200" dirty="0" err="1"/>
              <a:t>која</a:t>
            </a:r>
            <a:r>
              <a:rPr lang="ru-RU" sz="3200" dirty="0"/>
              <a:t> мора да </a:t>
            </a:r>
            <a:r>
              <a:rPr lang="ru-RU" sz="3200" dirty="0" err="1"/>
              <a:t>афирмише</a:t>
            </a:r>
            <a:r>
              <a:rPr lang="ru-RU" sz="3200" dirty="0"/>
              <a:t> </a:t>
            </a:r>
            <a:r>
              <a:rPr lang="ru-RU" sz="3200" dirty="0" err="1"/>
              <a:t>породичне</a:t>
            </a:r>
            <a:r>
              <a:rPr lang="ru-RU" sz="3200" dirty="0"/>
              <a:t> институте и </a:t>
            </a:r>
            <a:r>
              <a:rPr lang="ru-RU" sz="3200" dirty="0" err="1"/>
              <a:t>постави</a:t>
            </a:r>
            <a:r>
              <a:rPr lang="ru-RU" sz="3200" dirty="0"/>
              <a:t> границе </a:t>
            </a:r>
            <a:r>
              <a:rPr lang="ru-RU" sz="3200" dirty="0" err="1"/>
              <a:t>приватизације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 err="1" smtClean="0"/>
              <a:t>Задатак</a:t>
            </a:r>
            <a:r>
              <a:rPr lang="ru-RU" sz="3200" dirty="0" smtClean="0"/>
              <a:t> </a:t>
            </a:r>
            <a:r>
              <a:rPr lang="ru-RU" sz="3200" dirty="0" err="1"/>
              <a:t>државе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да </a:t>
            </a:r>
            <a:r>
              <a:rPr lang="ru-RU" sz="3200" dirty="0" err="1"/>
              <a:t>организује</a:t>
            </a:r>
            <a:r>
              <a:rPr lang="ru-RU" sz="3200" dirty="0"/>
              <a:t> </a:t>
            </a:r>
            <a:r>
              <a:rPr lang="ru-RU" sz="3200" dirty="0" err="1"/>
              <a:t>друштвену</a:t>
            </a:r>
            <a:r>
              <a:rPr lang="ru-RU" sz="3200" dirty="0"/>
              <a:t> </a:t>
            </a:r>
            <a:r>
              <a:rPr lang="ru-RU" sz="3200" dirty="0" err="1"/>
              <a:t>солидарност</a:t>
            </a:r>
            <a:r>
              <a:rPr lang="ru-RU" sz="3200" dirty="0"/>
              <a:t> </a:t>
            </a:r>
            <a:r>
              <a:rPr lang="ru-RU" sz="3200" dirty="0" err="1"/>
              <a:t>онда</a:t>
            </a:r>
            <a:r>
              <a:rPr lang="ru-RU" sz="3200" dirty="0"/>
              <a:t> </a:t>
            </a:r>
            <a:r>
              <a:rPr lang="ru-RU" sz="3200" dirty="0" err="1"/>
              <a:t>када</a:t>
            </a:r>
            <a:r>
              <a:rPr lang="ru-RU" sz="3200" dirty="0"/>
              <a:t> </a:t>
            </a:r>
            <a:r>
              <a:rPr lang="ru-RU" sz="3200" dirty="0" err="1"/>
              <a:t>породична</a:t>
            </a:r>
            <a:r>
              <a:rPr lang="ru-RU" sz="3200" dirty="0"/>
              <a:t> </a:t>
            </a:r>
            <a:r>
              <a:rPr lang="ru-RU" sz="3200" dirty="0" err="1"/>
              <a:t>изостане</a:t>
            </a:r>
            <a:r>
              <a:rPr lang="ru-RU" sz="3200" dirty="0"/>
              <a:t>, а пре </a:t>
            </a:r>
            <a:r>
              <a:rPr lang="ru-RU" sz="3200" dirty="0" err="1"/>
              <a:t>свега</a:t>
            </a:r>
            <a:r>
              <a:rPr lang="ru-RU" sz="3200" dirty="0"/>
              <a:t> </a:t>
            </a:r>
            <a:r>
              <a:rPr lang="ru-RU" sz="3200" dirty="0" err="1"/>
              <a:t>уобличи</a:t>
            </a:r>
            <a:r>
              <a:rPr lang="ru-RU" sz="3200" dirty="0"/>
              <a:t> систем </a:t>
            </a:r>
            <a:r>
              <a:rPr lang="ru-RU" sz="3200" dirty="0" err="1"/>
              <a:t>заштите</a:t>
            </a:r>
            <a:r>
              <a:rPr lang="ru-RU" sz="3200" dirty="0"/>
              <a:t> права </a:t>
            </a:r>
            <a:r>
              <a:rPr lang="ru-RU" sz="3200" dirty="0" err="1"/>
              <a:t>деце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507126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ЕВОЛУЦИЈА ПОРОДИЦЕ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3200" dirty="0"/>
              <a:t>Била једном </a:t>
            </a:r>
            <a:r>
              <a:rPr lang="sr-Cyrl-RS" sz="3200" dirty="0" smtClean="0"/>
              <a:t>традиционална породица</a:t>
            </a:r>
          </a:p>
          <a:p>
            <a:pPr algn="just"/>
            <a:r>
              <a:rPr lang="ru-RU" sz="3200" dirty="0" smtClean="0"/>
              <a:t>И </a:t>
            </a:r>
            <a:r>
              <a:rPr lang="ru-RU" sz="3200" dirty="0" err="1" smtClean="0"/>
              <a:t>када</a:t>
            </a:r>
            <a:r>
              <a:rPr lang="ru-RU" sz="3200" dirty="0" smtClean="0"/>
              <a:t> </a:t>
            </a:r>
            <a:r>
              <a:rPr lang="ru-RU" sz="3200" dirty="0" err="1" smtClean="0"/>
              <a:t>је</a:t>
            </a:r>
            <a:r>
              <a:rPr lang="ru-RU" sz="3200" dirty="0" smtClean="0"/>
              <a:t> </a:t>
            </a:r>
            <a:r>
              <a:rPr lang="ru-RU" sz="3200" dirty="0" err="1" smtClean="0"/>
              <a:t>држава</a:t>
            </a:r>
            <a:r>
              <a:rPr lang="ru-RU" sz="3200" dirty="0" smtClean="0"/>
              <a:t> </a:t>
            </a:r>
            <a:r>
              <a:rPr lang="ru-RU" sz="3200" dirty="0" err="1" smtClean="0"/>
              <a:t>преузела</a:t>
            </a:r>
            <a:r>
              <a:rPr lang="ru-RU" sz="3200" dirty="0" smtClean="0"/>
              <a:t> </a:t>
            </a:r>
            <a:r>
              <a:rPr lang="ru-RU" sz="3200" dirty="0" err="1" smtClean="0"/>
              <a:t>регулисање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породичних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односа</a:t>
            </a:r>
            <a:r>
              <a:rPr lang="ru-RU" sz="3200" dirty="0" smtClean="0"/>
              <a:t> </a:t>
            </a:r>
            <a:r>
              <a:rPr lang="ru-RU" sz="3200" dirty="0" err="1" smtClean="0"/>
              <a:t>ситуација</a:t>
            </a:r>
            <a:r>
              <a:rPr lang="ru-RU" sz="3200" dirty="0" smtClean="0"/>
              <a:t> се </a:t>
            </a:r>
            <a:r>
              <a:rPr lang="ru-RU" sz="3200" dirty="0" err="1" smtClean="0"/>
              <a:t>није</a:t>
            </a:r>
            <a:r>
              <a:rPr lang="ru-RU" sz="3200" dirty="0" smtClean="0"/>
              <a:t> у </a:t>
            </a:r>
            <a:r>
              <a:rPr lang="ru-RU" sz="3200" dirty="0" err="1" smtClean="0"/>
              <a:t>овом</a:t>
            </a:r>
            <a:r>
              <a:rPr lang="ru-RU" sz="3200" dirty="0" smtClean="0"/>
              <a:t> </a:t>
            </a:r>
            <a:r>
              <a:rPr lang="ru-RU" sz="3200" dirty="0" err="1" smtClean="0"/>
              <a:t>погледу</a:t>
            </a:r>
            <a:r>
              <a:rPr lang="ru-RU" sz="3200" dirty="0" smtClean="0"/>
              <a:t> много </a:t>
            </a:r>
            <a:r>
              <a:rPr lang="ru-RU" sz="3200" dirty="0" err="1" smtClean="0"/>
              <a:t>променила</a:t>
            </a:r>
            <a:r>
              <a:rPr lang="ru-RU" sz="3200" dirty="0" smtClean="0"/>
              <a:t>. Она </a:t>
            </a:r>
            <a:r>
              <a:rPr lang="ru-RU" sz="3200" dirty="0" err="1" smtClean="0"/>
              <a:t>својим</a:t>
            </a:r>
            <a:r>
              <a:rPr lang="ru-RU" sz="3200" dirty="0" smtClean="0"/>
              <a:t> </a:t>
            </a:r>
            <a:r>
              <a:rPr lang="ru-RU" sz="3200" dirty="0" err="1" smtClean="0"/>
              <a:t>правним</a:t>
            </a:r>
            <a:r>
              <a:rPr lang="ru-RU" sz="3200" dirty="0" smtClean="0"/>
              <a:t> </a:t>
            </a:r>
            <a:r>
              <a:rPr lang="ru-RU" sz="3200" dirty="0" err="1" smtClean="0"/>
              <a:t>правилима</a:t>
            </a:r>
            <a:r>
              <a:rPr lang="ru-RU" sz="3200" dirty="0" smtClean="0"/>
              <a:t> </a:t>
            </a:r>
            <a:r>
              <a:rPr lang="ru-RU" sz="3200" dirty="0" err="1" smtClean="0"/>
              <a:t>старешини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породице</a:t>
            </a:r>
            <a:r>
              <a:rPr lang="ru-RU" sz="3200" dirty="0" smtClean="0"/>
              <a:t> и </a:t>
            </a:r>
            <a:r>
              <a:rPr lang="ru-RU" sz="3200" dirty="0" err="1" smtClean="0"/>
              <a:t>даље</a:t>
            </a:r>
            <a:r>
              <a:rPr lang="ru-RU" sz="3200" dirty="0" smtClean="0"/>
              <a:t> </a:t>
            </a:r>
            <a:r>
              <a:rPr lang="ru-RU" sz="3200" dirty="0" err="1" smtClean="0"/>
              <a:t>обезбеђује</a:t>
            </a:r>
            <a:r>
              <a:rPr lang="ru-RU" sz="3200" dirty="0" smtClean="0"/>
              <a:t> готово </a:t>
            </a:r>
            <a:r>
              <a:rPr lang="ru-RU" sz="3200" dirty="0" err="1" smtClean="0"/>
              <a:t>апсолутну</a:t>
            </a:r>
            <a:r>
              <a:rPr lang="ru-RU" sz="3200" dirty="0" smtClean="0"/>
              <a:t> </a:t>
            </a:r>
            <a:r>
              <a:rPr lang="ru-RU" sz="3200" dirty="0" err="1" smtClean="0"/>
              <a:t>власт</a:t>
            </a:r>
            <a:r>
              <a:rPr lang="ru-RU" sz="3200" dirty="0" smtClean="0"/>
              <a:t>, али и </a:t>
            </a:r>
            <a:r>
              <a:rPr lang="ru-RU" sz="3200" dirty="0" err="1" smtClean="0"/>
              <a:t>највећу</a:t>
            </a:r>
            <a:r>
              <a:rPr lang="ru-RU" sz="3200" dirty="0" smtClean="0"/>
              <a:t> </a:t>
            </a:r>
            <a:r>
              <a:rPr lang="ru-RU" sz="3200" dirty="0" err="1" smtClean="0"/>
              <a:t>одговорност</a:t>
            </a:r>
            <a:r>
              <a:rPr lang="ru-RU" sz="3200" dirty="0" smtClean="0"/>
              <a:t>.   </a:t>
            </a:r>
            <a:r>
              <a:rPr lang="ru-RU" sz="3200" dirty="0" err="1" smtClean="0"/>
              <a:t>Поштовање</a:t>
            </a:r>
            <a:r>
              <a:rPr lang="ru-RU" sz="3200" dirty="0" smtClean="0"/>
              <a:t> </a:t>
            </a:r>
            <a:r>
              <a:rPr lang="ru-RU" sz="3200" dirty="0" err="1" smtClean="0"/>
              <a:t>хијерархије</a:t>
            </a:r>
            <a:r>
              <a:rPr lang="ru-RU" sz="3200" dirty="0" smtClean="0"/>
              <a:t> и дух </a:t>
            </a:r>
            <a:r>
              <a:rPr lang="ru-RU" sz="3200" dirty="0" err="1" smtClean="0"/>
              <a:t>покоравања</a:t>
            </a:r>
            <a:r>
              <a:rPr lang="ru-RU" sz="3200" dirty="0" smtClean="0"/>
              <a:t> су правила.</a:t>
            </a:r>
          </a:p>
          <a:p>
            <a:pPr algn="just"/>
            <a:r>
              <a:rPr lang="ru-RU" sz="3200" dirty="0" err="1" smtClean="0"/>
              <a:t>Заједно</a:t>
            </a:r>
            <a:r>
              <a:rPr lang="ru-RU" sz="3200" dirty="0" smtClean="0"/>
              <a:t> </a:t>
            </a:r>
            <a:r>
              <a:rPr lang="ru-RU" sz="3200" dirty="0" err="1" smtClean="0"/>
              <a:t>са</a:t>
            </a:r>
            <a:r>
              <a:rPr lang="ru-RU" sz="3200" dirty="0" smtClean="0"/>
              <a:t> </a:t>
            </a:r>
            <a:r>
              <a:rPr lang="ru-RU" sz="3200" dirty="0" err="1" smtClean="0"/>
              <a:t>религијом</a:t>
            </a:r>
            <a:r>
              <a:rPr lang="ru-RU" sz="3200" dirty="0" smtClean="0"/>
              <a:t> и </a:t>
            </a:r>
            <a:r>
              <a:rPr lang="ru-RU" sz="3200" dirty="0" err="1" smtClean="0"/>
              <a:t>државом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породица</a:t>
            </a:r>
            <a:r>
              <a:rPr lang="ru-RU" sz="3200" dirty="0" smtClean="0"/>
              <a:t> </a:t>
            </a:r>
            <a:r>
              <a:rPr lang="ru-RU" sz="3200" dirty="0" err="1" smtClean="0"/>
              <a:t>је</a:t>
            </a:r>
            <a:r>
              <a:rPr lang="ru-RU" sz="3200" dirty="0" smtClean="0"/>
              <a:t> чинила основу </a:t>
            </a:r>
            <a:r>
              <a:rPr lang="ru-RU" sz="3200" dirty="0" err="1" smtClean="0"/>
              <a:t>устројства</a:t>
            </a:r>
            <a:r>
              <a:rPr lang="ru-RU" sz="3200" dirty="0" smtClean="0"/>
              <a:t> </a:t>
            </a:r>
            <a:r>
              <a:rPr lang="ru-RU" sz="3200" dirty="0" err="1" smtClean="0"/>
              <a:t>сваке</a:t>
            </a:r>
            <a:r>
              <a:rPr lang="ru-RU" sz="3200" dirty="0" smtClean="0"/>
              <a:t> </a:t>
            </a:r>
            <a:r>
              <a:rPr lang="ru-RU" sz="3200" dirty="0" err="1" smtClean="0"/>
              <a:t>заједнице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578939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 у традиционалној породици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Индивидуа</a:t>
            </a:r>
            <a:r>
              <a:rPr lang="ru-RU" sz="3200" dirty="0"/>
              <a:t> у </a:t>
            </a:r>
            <a:r>
              <a:rPr lang="ru-RU" sz="3200" dirty="0" err="1"/>
              <a:t>традиционалној</a:t>
            </a:r>
            <a:r>
              <a:rPr lang="ru-RU" sz="3200" dirty="0"/>
              <a:t> </a:t>
            </a:r>
            <a:r>
              <a:rPr lang="ru-RU" sz="3200" dirty="0" err="1"/>
              <a:t>породици</a:t>
            </a:r>
            <a:r>
              <a:rPr lang="ru-RU" sz="3200" dirty="0"/>
              <a:t> </a:t>
            </a:r>
            <a:r>
              <a:rPr lang="ru-RU" sz="3200" dirty="0" err="1"/>
              <a:t>има</a:t>
            </a:r>
            <a:r>
              <a:rPr lang="ru-RU" sz="3200" dirty="0"/>
              <a:t> </a:t>
            </a:r>
            <a:r>
              <a:rPr lang="ru-RU" sz="3200" dirty="0" err="1"/>
              <a:t>положај</a:t>
            </a:r>
            <a:r>
              <a:rPr lang="ru-RU" sz="3200" dirty="0"/>
              <a:t> </a:t>
            </a:r>
            <a:r>
              <a:rPr lang="ru-RU" sz="3200" dirty="0" err="1"/>
              <a:t>члана</a:t>
            </a:r>
            <a:r>
              <a:rPr lang="ru-RU" sz="3200" dirty="0"/>
              <a:t> </a:t>
            </a:r>
            <a:r>
              <a:rPr lang="ru-RU" sz="3200" dirty="0" err="1"/>
              <a:t>групе</a:t>
            </a:r>
            <a:r>
              <a:rPr lang="ru-RU" sz="3200" dirty="0"/>
              <a:t> и </a:t>
            </a:r>
            <a:r>
              <a:rPr lang="ru-RU" sz="3200" dirty="0" err="1"/>
              <a:t>испуњава</a:t>
            </a:r>
            <a:r>
              <a:rPr lang="ru-RU" sz="3200" dirty="0"/>
              <a:t> </a:t>
            </a:r>
            <a:r>
              <a:rPr lang="ru-RU" sz="3200" dirty="0" err="1"/>
              <a:t>улогу</a:t>
            </a:r>
            <a:r>
              <a:rPr lang="ru-RU" sz="3200" dirty="0"/>
              <a:t> </a:t>
            </a:r>
            <a:r>
              <a:rPr lang="ru-RU" sz="3200" dirty="0" err="1"/>
              <a:t>коју</a:t>
            </a:r>
            <a:r>
              <a:rPr lang="ru-RU" sz="3200" dirty="0"/>
              <a:t> </a:t>
            </a:r>
            <a:r>
              <a:rPr lang="ru-RU" sz="3200" dirty="0" err="1"/>
              <a:t>му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група</a:t>
            </a:r>
            <a:r>
              <a:rPr lang="ru-RU" sz="3200" dirty="0"/>
              <a:t> доделила. </a:t>
            </a:r>
            <a:endParaRPr lang="ru-RU" sz="3200" dirty="0" smtClean="0"/>
          </a:p>
          <a:p>
            <a:pPr algn="just"/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ово</a:t>
            </a:r>
            <a:r>
              <a:rPr lang="ru-RU" sz="3200" dirty="0"/>
              <a:t> скупа чинило </a:t>
            </a:r>
            <a:r>
              <a:rPr lang="ru-RU" sz="3200" dirty="0" err="1"/>
              <a:t>је</a:t>
            </a:r>
            <a:r>
              <a:rPr lang="ru-RU" sz="3200" dirty="0"/>
              <a:t> од </a:t>
            </a:r>
            <a:r>
              <a:rPr lang="ru-RU" sz="3200" dirty="0" err="1"/>
              <a:t>породице</a:t>
            </a:r>
            <a:r>
              <a:rPr lang="ru-RU" sz="3200" dirty="0"/>
              <a:t> </a:t>
            </a:r>
            <a:r>
              <a:rPr lang="ru-RU" sz="3200" dirty="0" err="1"/>
              <a:t>једну</a:t>
            </a:r>
            <a:r>
              <a:rPr lang="ru-RU" sz="3200" dirty="0"/>
              <a:t> </a:t>
            </a:r>
            <a:r>
              <a:rPr lang="ru-RU" sz="3200" dirty="0" err="1"/>
              <a:t>друштвену</a:t>
            </a:r>
            <a:r>
              <a:rPr lang="ru-RU" sz="3200" dirty="0"/>
              <a:t> </a:t>
            </a:r>
            <a:r>
              <a:rPr lang="ru-RU" sz="3200" dirty="0" err="1"/>
              <a:t>институцију</a:t>
            </a:r>
            <a:r>
              <a:rPr lang="ru-RU" sz="3200" dirty="0"/>
              <a:t>. </a:t>
            </a:r>
            <a:r>
              <a:rPr lang="ru-RU" sz="3200" dirty="0" err="1"/>
              <a:t>Функционисање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институције</a:t>
            </a:r>
            <a:r>
              <a:rPr lang="ru-RU" sz="3200" dirty="0"/>
              <a:t> у </a:t>
            </a:r>
            <a:r>
              <a:rPr lang="ru-RU" sz="3200" dirty="0" err="1"/>
              <a:t>основи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значило да </a:t>
            </a:r>
            <a:r>
              <a:rPr lang="ru-RU" sz="3200" dirty="0" err="1"/>
              <a:t>чланови</a:t>
            </a:r>
            <a:r>
              <a:rPr lang="ru-RU" sz="3200" dirty="0"/>
              <a:t> </a:t>
            </a:r>
            <a:r>
              <a:rPr lang="ru-RU" sz="3200" dirty="0" err="1"/>
              <a:t>нису</a:t>
            </a:r>
            <a:r>
              <a:rPr lang="ru-RU" sz="3200" dirty="0"/>
              <a:t> могли </a:t>
            </a:r>
            <a:r>
              <a:rPr lang="ru-RU" sz="3200" dirty="0" err="1"/>
              <a:t>деловати</a:t>
            </a:r>
            <a:r>
              <a:rPr lang="ru-RU" sz="3200" dirty="0"/>
              <a:t> </a:t>
            </a:r>
            <a:r>
              <a:rPr lang="ru-RU" sz="3200" dirty="0" err="1"/>
              <a:t>према</a:t>
            </a:r>
            <a:r>
              <a:rPr lang="ru-RU" sz="3200" dirty="0"/>
              <a:t> </a:t>
            </a:r>
            <a:r>
              <a:rPr lang="ru-RU" sz="3200" dirty="0" err="1"/>
              <a:t>свом</a:t>
            </a:r>
            <a:r>
              <a:rPr lang="ru-RU" sz="3200" dirty="0"/>
              <a:t> </a:t>
            </a:r>
            <a:r>
              <a:rPr lang="ru-RU" sz="3200" dirty="0" err="1"/>
              <a:t>нахођењу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/>
              <a:t>Брак, </a:t>
            </a:r>
            <a:r>
              <a:rPr lang="ru-RU" sz="3200" dirty="0" err="1"/>
              <a:t>центар</a:t>
            </a:r>
            <a:r>
              <a:rPr lang="ru-RU" sz="3200" dirty="0"/>
              <a:t> те </a:t>
            </a:r>
            <a:r>
              <a:rPr lang="ru-RU" sz="3200" dirty="0" err="1"/>
              <a:t>организације</a:t>
            </a:r>
            <a:r>
              <a:rPr lang="ru-RU" sz="3200" dirty="0"/>
              <a:t>, </a:t>
            </a:r>
            <a:r>
              <a:rPr lang="ru-RU" sz="3200" dirty="0" err="1"/>
              <a:t>није</a:t>
            </a:r>
            <a:r>
              <a:rPr lang="ru-RU" sz="3200" dirty="0"/>
              <a:t> </a:t>
            </a:r>
            <a:r>
              <a:rPr lang="ru-RU" sz="3200" dirty="0" err="1"/>
              <a:t>био</a:t>
            </a:r>
            <a:r>
              <a:rPr lang="ru-RU" sz="3200" dirty="0"/>
              <a:t> место </a:t>
            </a:r>
            <a:r>
              <a:rPr lang="ru-RU" sz="3200" dirty="0" err="1"/>
              <a:t>љубави</a:t>
            </a:r>
            <a:r>
              <a:rPr lang="ru-RU" sz="3200" dirty="0"/>
              <a:t> </a:t>
            </a:r>
            <a:r>
              <a:rPr lang="ru-RU" sz="3200" dirty="0" err="1"/>
              <a:t>већ</a:t>
            </a:r>
            <a:r>
              <a:rPr lang="ru-RU" sz="3200" dirty="0"/>
              <a:t> </a:t>
            </a:r>
            <a:r>
              <a:rPr lang="ru-RU" sz="3200" dirty="0" err="1"/>
              <a:t>прокреације</a:t>
            </a:r>
            <a:r>
              <a:rPr lang="ru-RU" sz="3200" dirty="0"/>
              <a:t> и сродства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921158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крајем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XX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почетком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XXI века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Почевши</a:t>
            </a:r>
            <a:r>
              <a:rPr lang="ru-RU" sz="3200" dirty="0"/>
              <a:t> од </a:t>
            </a:r>
            <a:r>
              <a:rPr lang="ru-RU" sz="3200" dirty="0" err="1"/>
              <a:t>седамдесетих</a:t>
            </a:r>
            <a:r>
              <a:rPr lang="ru-RU" sz="3200" dirty="0"/>
              <a:t> година  </a:t>
            </a:r>
            <a:r>
              <a:rPr lang="ru-RU" sz="3200" dirty="0" err="1"/>
              <a:t>двадесетог</a:t>
            </a:r>
            <a:r>
              <a:rPr lang="ru-RU" sz="3200" dirty="0"/>
              <a:t> века </a:t>
            </a:r>
            <a:r>
              <a:rPr lang="ru-RU" sz="3200" dirty="0" smtClean="0"/>
              <a:t>мала </a:t>
            </a:r>
            <a:r>
              <a:rPr lang="ru-RU" sz="3200" dirty="0" err="1"/>
              <a:t>породица</a:t>
            </a:r>
            <a:r>
              <a:rPr lang="ru-RU" sz="3200" dirty="0"/>
              <a:t> се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</a:t>
            </a:r>
            <a:r>
              <a:rPr lang="ru-RU" sz="3200" dirty="0" err="1"/>
              <a:t>дестабилизује</a:t>
            </a:r>
            <a:r>
              <a:rPr lang="ru-RU" sz="3200" dirty="0"/>
              <a:t> чему нарочито </a:t>
            </a:r>
            <a:r>
              <a:rPr lang="ru-RU" sz="3200" dirty="0" err="1"/>
              <a:t>доприноси</a:t>
            </a:r>
            <a:r>
              <a:rPr lang="ru-RU" sz="3200" dirty="0"/>
              <a:t> </a:t>
            </a:r>
            <a:r>
              <a:rPr lang="ru-RU" sz="3200" dirty="0" err="1"/>
              <a:t>пораст</a:t>
            </a:r>
            <a:r>
              <a:rPr lang="ru-RU" sz="3200" dirty="0"/>
              <a:t> </a:t>
            </a:r>
            <a:r>
              <a:rPr lang="ru-RU" sz="3200" dirty="0" err="1"/>
              <a:t>броја</a:t>
            </a:r>
            <a:r>
              <a:rPr lang="ru-RU" sz="3200" dirty="0"/>
              <a:t> </a:t>
            </a:r>
            <a:r>
              <a:rPr lang="ru-RU" sz="3200" dirty="0" err="1"/>
              <a:t>ванбрачних</a:t>
            </a:r>
            <a:r>
              <a:rPr lang="ru-RU" sz="3200" dirty="0"/>
              <a:t> </a:t>
            </a:r>
            <a:r>
              <a:rPr lang="ru-RU" sz="3200" dirty="0" err="1"/>
              <a:t>заједница</a:t>
            </a:r>
            <a:r>
              <a:rPr lang="ru-RU" sz="3200" dirty="0"/>
              <a:t>  и </a:t>
            </a:r>
            <a:r>
              <a:rPr lang="ru-RU" sz="3200" dirty="0" err="1"/>
              <a:t>броја</a:t>
            </a:r>
            <a:r>
              <a:rPr lang="ru-RU" sz="3200" dirty="0"/>
              <a:t> развода. Брак </a:t>
            </a:r>
            <a:r>
              <a:rPr lang="ru-RU" sz="3200" dirty="0" err="1"/>
              <a:t>више</a:t>
            </a:r>
            <a:r>
              <a:rPr lang="ru-RU" sz="3200" dirty="0"/>
              <a:t> </a:t>
            </a:r>
            <a:r>
              <a:rPr lang="ru-RU" sz="3200" dirty="0" err="1"/>
              <a:t>није</a:t>
            </a:r>
            <a:r>
              <a:rPr lang="ru-RU" sz="3200" dirty="0"/>
              <a:t> </a:t>
            </a:r>
            <a:r>
              <a:rPr lang="ru-RU" sz="3200" dirty="0" err="1"/>
              <a:t>једини</a:t>
            </a:r>
            <a:r>
              <a:rPr lang="ru-RU" sz="3200" dirty="0"/>
              <a:t> основ </a:t>
            </a:r>
            <a:r>
              <a:rPr lang="ru-RU" sz="3200" dirty="0" err="1"/>
              <a:t>породице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 err="1" smtClean="0"/>
              <a:t>Индивидуа</a:t>
            </a:r>
            <a:r>
              <a:rPr lang="ru-RU" sz="3200" dirty="0" smtClean="0"/>
              <a:t> </a:t>
            </a:r>
            <a:r>
              <a:rPr lang="ru-RU" sz="3200" dirty="0" err="1"/>
              <a:t>постаје</a:t>
            </a:r>
            <a:r>
              <a:rPr lang="ru-RU" sz="3200" dirty="0"/>
              <a:t>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предмет </a:t>
            </a:r>
            <a:r>
              <a:rPr lang="ru-RU" sz="3200" dirty="0" err="1"/>
              <a:t>интересовања</a:t>
            </a:r>
            <a:r>
              <a:rPr lang="ru-RU" sz="3200" dirty="0"/>
              <a:t> права и </a:t>
            </a:r>
            <a:r>
              <a:rPr lang="ru-RU" sz="3200" dirty="0" err="1"/>
              <a:t>центар</a:t>
            </a:r>
            <a:r>
              <a:rPr lang="ru-RU" sz="3200" dirty="0"/>
              <a:t> </a:t>
            </a:r>
            <a:r>
              <a:rPr lang="ru-RU" sz="3200" dirty="0" err="1"/>
              <a:t>правног</a:t>
            </a:r>
            <a:r>
              <a:rPr lang="ru-RU" sz="3200" dirty="0"/>
              <a:t> </a:t>
            </a:r>
            <a:r>
              <a:rPr lang="ru-RU" sz="3200" dirty="0" err="1"/>
              <a:t>свемира</a:t>
            </a:r>
            <a:r>
              <a:rPr lang="ru-RU" sz="3200" dirty="0"/>
              <a:t>. </a:t>
            </a:r>
            <a:r>
              <a:rPr lang="ru-RU" sz="3200" dirty="0" err="1"/>
              <a:t>Тако</a:t>
            </a:r>
            <a:r>
              <a:rPr lang="ru-RU" sz="3200" dirty="0"/>
              <a:t> </a:t>
            </a:r>
            <a:r>
              <a:rPr lang="ru-RU" sz="3200" dirty="0" err="1"/>
              <a:t>институционални</a:t>
            </a:r>
            <a:r>
              <a:rPr lang="ru-RU" sz="3200" dirty="0"/>
              <a:t> </a:t>
            </a:r>
            <a:r>
              <a:rPr lang="ru-RU" sz="3200" dirty="0" err="1"/>
              <a:t>карактер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и брака </a:t>
            </a:r>
            <a:r>
              <a:rPr lang="ru-RU" sz="3200" dirty="0" err="1"/>
              <a:t>полако</a:t>
            </a:r>
            <a:r>
              <a:rPr lang="ru-RU" sz="3200" dirty="0"/>
              <a:t> </a:t>
            </a:r>
            <a:r>
              <a:rPr lang="ru-RU" sz="3200" dirty="0" err="1"/>
              <a:t>слаби</a:t>
            </a:r>
            <a:r>
              <a:rPr lang="ru-RU" sz="3200" dirty="0"/>
              <a:t> </a:t>
            </a:r>
            <a:r>
              <a:rPr lang="ru-RU" sz="3200" dirty="0" err="1"/>
              <a:t>будући</a:t>
            </a:r>
            <a:r>
              <a:rPr lang="ru-RU" sz="3200" dirty="0"/>
              <a:t> да </a:t>
            </a:r>
            <a:r>
              <a:rPr lang="ru-RU" sz="3200" dirty="0" err="1"/>
              <a:t>супружници</a:t>
            </a:r>
            <a:r>
              <a:rPr lang="ru-RU" sz="3200" dirty="0"/>
              <a:t> </a:t>
            </a:r>
            <a:r>
              <a:rPr lang="ru-RU" sz="3200" dirty="0" err="1"/>
              <a:t>преферирају</a:t>
            </a:r>
            <a:r>
              <a:rPr lang="ru-RU" sz="3200" dirty="0"/>
              <a:t> везу </a:t>
            </a:r>
            <a:r>
              <a:rPr lang="ru-RU" sz="3200" dirty="0" err="1"/>
              <a:t>засновану</a:t>
            </a:r>
            <a:r>
              <a:rPr lang="ru-RU" sz="3200" dirty="0"/>
              <a:t> на </a:t>
            </a:r>
            <a:r>
              <a:rPr lang="ru-RU" sz="3200" dirty="0" err="1"/>
              <a:t>узајамним</a:t>
            </a:r>
            <a:r>
              <a:rPr lang="ru-RU" sz="3200" dirty="0"/>
              <a:t> </a:t>
            </a:r>
            <a:r>
              <a:rPr lang="ru-RU" sz="3200" dirty="0" err="1"/>
              <a:t>осећањима</a:t>
            </a:r>
            <a:r>
              <a:rPr lang="ru-RU" sz="3200" dirty="0"/>
              <a:t>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572643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Брак све мање институција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/>
              <a:t>Брак се </a:t>
            </a:r>
            <a:r>
              <a:rPr lang="ru-RU" sz="3600" dirty="0" err="1"/>
              <a:t>више</a:t>
            </a:r>
            <a:r>
              <a:rPr lang="ru-RU" sz="3600" dirty="0"/>
              <a:t> не </a:t>
            </a:r>
            <a:r>
              <a:rPr lang="ru-RU" sz="3600" dirty="0" err="1"/>
              <a:t>посматра</a:t>
            </a:r>
            <a:r>
              <a:rPr lang="ru-RU" sz="3600" dirty="0"/>
              <a:t> </a:t>
            </a:r>
            <a:r>
              <a:rPr lang="ru-RU" sz="3600" dirty="0" err="1"/>
              <a:t>као</a:t>
            </a:r>
            <a:r>
              <a:rPr lang="ru-RU" sz="3600" dirty="0"/>
              <a:t> </a:t>
            </a:r>
            <a:r>
              <a:rPr lang="ru-RU" sz="3600" dirty="0" err="1"/>
              <a:t>институција</a:t>
            </a:r>
            <a:r>
              <a:rPr lang="ru-RU" sz="3600" dirty="0"/>
              <a:t> на </a:t>
            </a:r>
            <a:r>
              <a:rPr lang="ru-RU" sz="3600" dirty="0" err="1"/>
              <a:t>којој</a:t>
            </a:r>
            <a:r>
              <a:rPr lang="ru-RU" sz="3600" dirty="0"/>
              <a:t> </a:t>
            </a:r>
            <a:r>
              <a:rPr lang="ru-RU" sz="3600" dirty="0" err="1"/>
              <a:t>почива</a:t>
            </a:r>
            <a:r>
              <a:rPr lang="ru-RU" sz="3600" dirty="0"/>
              <a:t> </a:t>
            </a:r>
            <a:r>
              <a:rPr lang="ru-RU" sz="3600" dirty="0" err="1"/>
              <a:t>породица</a:t>
            </a:r>
            <a:r>
              <a:rPr lang="ru-RU" sz="3600" dirty="0"/>
              <a:t> </a:t>
            </a:r>
            <a:r>
              <a:rPr lang="ru-RU" sz="3600" dirty="0" err="1"/>
              <a:t>већ</a:t>
            </a:r>
            <a:r>
              <a:rPr lang="ru-RU" sz="3600" dirty="0"/>
              <a:t> </a:t>
            </a:r>
            <a:r>
              <a:rPr lang="ru-RU" sz="3600" dirty="0" err="1"/>
              <a:t>као</a:t>
            </a:r>
            <a:r>
              <a:rPr lang="ru-RU" sz="3600" dirty="0"/>
              <a:t> </a:t>
            </a:r>
            <a:r>
              <a:rPr lang="ru-RU" sz="3600" dirty="0" err="1"/>
              <a:t>заједница</a:t>
            </a:r>
            <a:r>
              <a:rPr lang="ru-RU" sz="3600" dirty="0"/>
              <a:t> </a:t>
            </a:r>
            <a:r>
              <a:rPr lang="ru-RU" sz="3600" dirty="0" err="1"/>
              <a:t>двеју</a:t>
            </a:r>
            <a:r>
              <a:rPr lang="ru-RU" sz="3600" dirty="0"/>
              <a:t> особа у </a:t>
            </a:r>
            <a:r>
              <a:rPr lang="ru-RU" sz="3600" dirty="0" err="1"/>
              <a:t>коју</a:t>
            </a:r>
            <a:r>
              <a:rPr lang="ru-RU" sz="3600" dirty="0"/>
              <a:t> они </a:t>
            </a:r>
            <a:r>
              <a:rPr lang="ru-RU" sz="3600" dirty="0" err="1"/>
              <a:t>ступају</a:t>
            </a:r>
            <a:r>
              <a:rPr lang="ru-RU" sz="3600" dirty="0"/>
              <a:t> </a:t>
            </a:r>
            <a:r>
              <a:rPr lang="ru-RU" sz="3600" dirty="0" err="1"/>
              <a:t>слободно</a:t>
            </a:r>
            <a:r>
              <a:rPr lang="ru-RU" sz="3600" dirty="0"/>
              <a:t>, </a:t>
            </a:r>
            <a:r>
              <a:rPr lang="ru-RU" sz="3600" dirty="0" err="1"/>
              <a:t>сагласном</a:t>
            </a:r>
            <a:r>
              <a:rPr lang="ru-RU" sz="3600" dirty="0"/>
              <a:t> </a:t>
            </a:r>
            <a:r>
              <a:rPr lang="ru-RU" sz="3600" dirty="0" err="1"/>
              <a:t>изјавом</a:t>
            </a:r>
            <a:r>
              <a:rPr lang="ru-RU" sz="3600" dirty="0"/>
              <a:t> </a:t>
            </a:r>
            <a:r>
              <a:rPr lang="ru-RU" sz="3600" dirty="0" err="1"/>
              <a:t>воља</a:t>
            </a:r>
            <a:r>
              <a:rPr lang="ru-RU" sz="3600" dirty="0"/>
              <a:t>. </a:t>
            </a:r>
            <a:endParaRPr lang="ru-RU" sz="3600" dirty="0" smtClean="0"/>
          </a:p>
          <a:p>
            <a:pPr algn="just"/>
            <a:r>
              <a:rPr lang="ru-RU" sz="3600" dirty="0" err="1"/>
              <a:t>Породица</a:t>
            </a:r>
            <a:r>
              <a:rPr lang="ru-RU" sz="3600" dirty="0"/>
              <a:t> </a:t>
            </a:r>
            <a:r>
              <a:rPr lang="ru-RU" sz="3600" dirty="0" err="1"/>
              <a:t>више</a:t>
            </a:r>
            <a:r>
              <a:rPr lang="ru-RU" sz="3600" dirty="0"/>
              <a:t> </a:t>
            </a:r>
            <a:r>
              <a:rPr lang="ru-RU" sz="3600" dirty="0" err="1"/>
              <a:t>није</a:t>
            </a:r>
            <a:r>
              <a:rPr lang="ru-RU" sz="3600" dirty="0"/>
              <a:t> место где се </a:t>
            </a:r>
            <a:r>
              <a:rPr lang="ru-RU" sz="3600" dirty="0" err="1"/>
              <a:t>гуше</a:t>
            </a:r>
            <a:r>
              <a:rPr lang="ru-RU" sz="3600" dirty="0"/>
              <a:t> слободе, </a:t>
            </a:r>
            <a:r>
              <a:rPr lang="ru-RU" sz="3600" dirty="0" err="1"/>
              <a:t>већ</a:t>
            </a:r>
            <a:r>
              <a:rPr lang="ru-RU" sz="3600" dirty="0"/>
              <a:t> </a:t>
            </a:r>
            <a:r>
              <a:rPr lang="ru-RU" sz="3600" dirty="0" err="1"/>
              <a:t>прво</a:t>
            </a:r>
            <a:r>
              <a:rPr lang="ru-RU" sz="3600" dirty="0"/>
              <a:t> место за </a:t>
            </a:r>
            <a:r>
              <a:rPr lang="ru-RU" sz="3600" dirty="0" err="1"/>
              <a:t>испољавање</a:t>
            </a:r>
            <a:r>
              <a:rPr lang="ru-RU" sz="3600" dirty="0"/>
              <a:t> слободе. </a:t>
            </a:r>
            <a:endParaRPr lang="sr-Latn-RS" sz="3600" dirty="0"/>
          </a:p>
        </p:txBody>
      </p:sp>
    </p:spTree>
    <p:extLst>
      <p:ext uri="{BB962C8B-B14F-4D97-AF65-F5344CB8AC3E}">
        <p14:creationId xmlns:p14="http://schemas.microsoft.com/office/powerpoint/2010/main" val="19699891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Различити облици породице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Неки</a:t>
            </a:r>
            <a:r>
              <a:rPr lang="ru-RU" sz="3200" dirty="0"/>
              <a:t> стога </a:t>
            </a:r>
            <a:r>
              <a:rPr lang="ru-RU" sz="3200" dirty="0" err="1"/>
              <a:t>сматрају</a:t>
            </a:r>
            <a:r>
              <a:rPr lang="ru-RU" sz="3200" dirty="0"/>
              <a:t> да не треба </a:t>
            </a:r>
            <a:r>
              <a:rPr lang="ru-RU" sz="3200" dirty="0" err="1"/>
              <a:t>говорити</a:t>
            </a:r>
            <a:r>
              <a:rPr lang="ru-RU" sz="3200" dirty="0"/>
              <a:t> о </a:t>
            </a:r>
            <a:r>
              <a:rPr lang="ru-RU" sz="3200" dirty="0" err="1"/>
              <a:t>породици</a:t>
            </a:r>
            <a:r>
              <a:rPr lang="ru-RU" sz="3200" dirty="0"/>
              <a:t> </a:t>
            </a:r>
            <a:r>
              <a:rPr lang="ru-RU" sz="3200" dirty="0" err="1"/>
              <a:t>већ</a:t>
            </a:r>
            <a:r>
              <a:rPr lang="ru-RU" sz="3200" dirty="0"/>
              <a:t> о </a:t>
            </a:r>
            <a:r>
              <a:rPr lang="ru-RU" sz="3200" dirty="0" err="1"/>
              <a:t>породицама</a:t>
            </a:r>
            <a:r>
              <a:rPr lang="ru-RU" sz="3200" dirty="0"/>
              <a:t> (у </a:t>
            </a:r>
            <a:r>
              <a:rPr lang="ru-RU" sz="3200" dirty="0" err="1"/>
              <a:t>множини</a:t>
            </a:r>
            <a:r>
              <a:rPr lang="ru-RU" sz="3200" dirty="0" smtClean="0"/>
              <a:t>).</a:t>
            </a:r>
            <a:r>
              <a:rPr lang="ru-RU" sz="3200" dirty="0" err="1" smtClean="0"/>
              <a:t>Помињу</a:t>
            </a:r>
            <a:r>
              <a:rPr lang="ru-RU" sz="3200" dirty="0" smtClean="0"/>
              <a:t> </a:t>
            </a:r>
            <a:r>
              <a:rPr lang="ru-RU" sz="3200" dirty="0"/>
              <a:t>се "</a:t>
            </a:r>
            <a:r>
              <a:rPr lang="ru-RU" sz="3200" dirty="0" err="1"/>
              <a:t>једнородитељске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" и "</a:t>
            </a:r>
            <a:r>
              <a:rPr lang="ru-RU" sz="3200" dirty="0" err="1"/>
              <a:t>трогенерацијске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". </a:t>
            </a:r>
            <a:endParaRPr lang="sr-Latn-RS" sz="3200" dirty="0" smtClean="0"/>
          </a:p>
          <a:p>
            <a:pPr algn="just"/>
            <a:r>
              <a:rPr lang="ru-RU" sz="3200" dirty="0" smtClean="0"/>
              <a:t>Али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и </a:t>
            </a:r>
            <a:r>
              <a:rPr lang="ru-RU" sz="3200" dirty="0" err="1"/>
              <a:t>породица</a:t>
            </a:r>
            <a:r>
              <a:rPr lang="ru-RU" sz="3200" dirty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су  </a:t>
            </a:r>
            <a:r>
              <a:rPr lang="ru-RU" sz="3200" dirty="0" err="1"/>
              <a:t>састављене</a:t>
            </a:r>
            <a:r>
              <a:rPr lang="ru-RU" sz="3200" dirty="0"/>
              <a:t> од пара </a:t>
            </a:r>
            <a:r>
              <a:rPr lang="ru-RU" sz="3200" dirty="0" err="1"/>
              <a:t>мушкарца</a:t>
            </a:r>
            <a:r>
              <a:rPr lang="ru-RU" sz="3200" dirty="0"/>
              <a:t> и жене </a:t>
            </a:r>
            <a:r>
              <a:rPr lang="ru-RU" sz="3200" dirty="0" err="1"/>
              <a:t>који</a:t>
            </a:r>
            <a:r>
              <a:rPr lang="ru-RU" sz="3200" dirty="0"/>
              <a:t> </a:t>
            </a:r>
            <a:r>
              <a:rPr lang="ru-RU" sz="3200" dirty="0" err="1"/>
              <a:t>живе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децом</a:t>
            </a:r>
            <a:r>
              <a:rPr lang="ru-RU" sz="3200" dirty="0"/>
              <a:t> </a:t>
            </a:r>
            <a:r>
              <a:rPr lang="ru-RU" sz="3200" dirty="0" err="1"/>
              <a:t>која</a:t>
            </a:r>
            <a:r>
              <a:rPr lang="ru-RU" sz="3200" dirty="0"/>
              <a:t> </a:t>
            </a:r>
            <a:r>
              <a:rPr lang="ru-RU" sz="3200" dirty="0" err="1"/>
              <a:t>нису</a:t>
            </a:r>
            <a:r>
              <a:rPr lang="ru-RU" sz="3200" dirty="0"/>
              <a:t> </a:t>
            </a:r>
            <a:r>
              <a:rPr lang="ru-RU" sz="3200" dirty="0" err="1"/>
              <a:t>њихова</a:t>
            </a:r>
            <a:r>
              <a:rPr lang="ru-RU" sz="3200" dirty="0"/>
              <a:t> </a:t>
            </a:r>
            <a:r>
              <a:rPr lang="ru-RU" sz="3200" dirty="0" err="1" smtClean="0"/>
              <a:t>заједничка</a:t>
            </a:r>
            <a:r>
              <a:rPr lang="ru-RU" sz="3200" dirty="0" smtClean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би се </a:t>
            </a:r>
            <a:r>
              <a:rPr lang="ru-RU" sz="3200" dirty="0" err="1"/>
              <a:t>могле</a:t>
            </a:r>
            <a:r>
              <a:rPr lang="ru-RU" sz="3200" dirty="0"/>
              <a:t> </a:t>
            </a:r>
            <a:r>
              <a:rPr lang="ru-RU" sz="3200" dirty="0" err="1"/>
              <a:t>назвати</a:t>
            </a:r>
            <a:r>
              <a:rPr lang="ru-RU" sz="3200" dirty="0"/>
              <a:t> </a:t>
            </a:r>
            <a:r>
              <a:rPr lang="ru-RU" sz="3200" dirty="0" smtClean="0"/>
              <a:t>«</a:t>
            </a:r>
            <a:r>
              <a:rPr lang="ru-RU" sz="3200" dirty="0" err="1" smtClean="0"/>
              <a:t>прекомпоноване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породице</a:t>
            </a:r>
            <a:r>
              <a:rPr lang="ru-RU" sz="3200" dirty="0" smtClean="0"/>
              <a:t>».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3635235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 је у првом плану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3200" dirty="0"/>
              <a:t>На </a:t>
            </a:r>
            <a:r>
              <a:rPr lang="ru-RU" sz="3200" dirty="0" err="1"/>
              <a:t>правном</a:t>
            </a:r>
            <a:r>
              <a:rPr lang="ru-RU" sz="3200" dirty="0"/>
              <a:t> плану, </a:t>
            </a:r>
            <a:r>
              <a:rPr lang="ru-RU" sz="3200" dirty="0" err="1"/>
              <a:t>дакле</a:t>
            </a:r>
            <a:r>
              <a:rPr lang="ru-RU" sz="3200" dirty="0"/>
              <a:t>,  </a:t>
            </a:r>
            <a:r>
              <a:rPr lang="ru-RU" sz="3200" dirty="0" err="1"/>
              <a:t>индивидуа</a:t>
            </a:r>
            <a:r>
              <a:rPr lang="ru-RU" sz="3200" dirty="0"/>
              <a:t> </a:t>
            </a:r>
            <a:r>
              <a:rPr lang="ru-RU" sz="3200" dirty="0" err="1" smtClean="0"/>
              <a:t>постаје</a:t>
            </a:r>
            <a:r>
              <a:rPr lang="ru-RU" sz="3200" dirty="0" smtClean="0"/>
              <a:t> </a:t>
            </a:r>
            <a:r>
              <a:rPr lang="ru-RU" sz="3200" dirty="0" err="1" smtClean="0"/>
              <a:t>основни</a:t>
            </a:r>
            <a:r>
              <a:rPr lang="ru-RU" sz="3200" dirty="0" smtClean="0"/>
              <a:t> </a:t>
            </a:r>
            <a:r>
              <a:rPr lang="ru-RU" sz="3200" dirty="0" err="1" smtClean="0"/>
              <a:t>субјект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породичног</a:t>
            </a:r>
            <a:r>
              <a:rPr lang="ru-RU" sz="3200" dirty="0" smtClean="0"/>
              <a:t> права. </a:t>
            </a:r>
            <a:r>
              <a:rPr lang="ru-RU" sz="3200" dirty="0"/>
              <a:t>Право </a:t>
            </a:r>
            <a:r>
              <a:rPr lang="ru-RU" sz="3200" dirty="0" err="1"/>
              <a:t>полако</a:t>
            </a:r>
            <a:r>
              <a:rPr lang="ru-RU" sz="3200" dirty="0"/>
              <a:t> и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служи за </a:t>
            </a:r>
            <a:r>
              <a:rPr lang="ru-RU" sz="3200" dirty="0" err="1"/>
              <a:t>задовољење</a:t>
            </a:r>
            <a:r>
              <a:rPr lang="ru-RU" sz="3200" dirty="0"/>
              <a:t> </a:t>
            </a:r>
            <a:r>
              <a:rPr lang="ru-RU" sz="3200" dirty="0" err="1"/>
              <a:t>индивидуалних</a:t>
            </a:r>
            <a:r>
              <a:rPr lang="ru-RU" sz="3200" dirty="0"/>
              <a:t> </a:t>
            </a:r>
            <a:r>
              <a:rPr lang="ru-RU" sz="3200" dirty="0" err="1"/>
              <a:t>осећања</a:t>
            </a:r>
            <a:r>
              <a:rPr lang="ru-RU" sz="3200" dirty="0"/>
              <a:t>, па и </a:t>
            </a:r>
            <a:r>
              <a:rPr lang="ru-RU" sz="3200" dirty="0" err="1"/>
              <a:t>жеља</a:t>
            </a:r>
            <a:r>
              <a:rPr lang="ru-RU" sz="3200" dirty="0"/>
              <a:t>. </a:t>
            </a:r>
            <a:r>
              <a:rPr lang="ru-RU" sz="3200" dirty="0" err="1"/>
              <a:t>Тако</a:t>
            </a:r>
            <a:r>
              <a:rPr lang="ru-RU" sz="3200" dirty="0"/>
              <a:t> се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говори о праву </a:t>
            </a:r>
            <a:r>
              <a:rPr lang="ru-RU" sz="3200" dirty="0" err="1"/>
              <a:t>једног</a:t>
            </a:r>
            <a:r>
              <a:rPr lang="ru-RU" sz="3200" dirty="0"/>
              <a:t> лица да </a:t>
            </a:r>
            <a:r>
              <a:rPr lang="ru-RU" sz="3200" dirty="0" err="1"/>
              <a:t>постане</a:t>
            </a:r>
            <a:r>
              <a:rPr lang="ru-RU" sz="3200" dirty="0"/>
              <a:t> </a:t>
            </a:r>
            <a:r>
              <a:rPr lang="ru-RU" sz="3200" dirty="0" err="1"/>
              <a:t>родитељ</a:t>
            </a:r>
            <a:r>
              <a:rPr lang="ru-RU" sz="3200" dirty="0"/>
              <a:t>, да </a:t>
            </a:r>
            <a:r>
              <a:rPr lang="ru-RU" sz="3200" dirty="0" err="1"/>
              <a:t>оствари</a:t>
            </a:r>
            <a:r>
              <a:rPr lang="ru-RU" sz="3200" dirty="0"/>
              <a:t> </a:t>
            </a:r>
            <a:r>
              <a:rPr lang="ru-RU" sz="3200" dirty="0" err="1"/>
              <a:t>своју</a:t>
            </a:r>
            <a:r>
              <a:rPr lang="ru-RU" sz="3200" dirty="0"/>
              <a:t> </a:t>
            </a:r>
            <a:r>
              <a:rPr lang="ru-RU" sz="3200" dirty="0" err="1"/>
              <a:t>жељу</a:t>
            </a:r>
            <a:r>
              <a:rPr lang="ru-RU" sz="3200" dirty="0"/>
              <a:t> за </a:t>
            </a:r>
            <a:r>
              <a:rPr lang="ru-RU" sz="3200" dirty="0" err="1"/>
              <a:t>родитељством</a:t>
            </a:r>
            <a:r>
              <a:rPr lang="ru-RU" sz="3200" dirty="0"/>
              <a:t>, па и </a:t>
            </a:r>
            <a:r>
              <a:rPr lang="ru-RU" sz="3200" dirty="0" err="1"/>
              <a:t>упркос</a:t>
            </a:r>
            <a:r>
              <a:rPr lang="ru-RU" sz="3200" dirty="0"/>
              <a:t> </a:t>
            </a:r>
            <a:r>
              <a:rPr lang="ru-RU" sz="3200" dirty="0" err="1"/>
              <a:t>чињенице</a:t>
            </a:r>
            <a:r>
              <a:rPr lang="ru-RU" sz="3200" dirty="0"/>
              <a:t> да то не </a:t>
            </a:r>
            <a:r>
              <a:rPr lang="ru-RU" sz="3200" dirty="0" err="1"/>
              <a:t>може</a:t>
            </a:r>
            <a:r>
              <a:rPr lang="ru-RU" sz="3200" dirty="0"/>
              <a:t> </a:t>
            </a:r>
            <a:r>
              <a:rPr lang="ru-RU" sz="3200" dirty="0" err="1"/>
              <a:t>постати</a:t>
            </a:r>
            <a:r>
              <a:rPr lang="ru-RU" sz="3200" dirty="0"/>
              <a:t> </a:t>
            </a:r>
            <a:r>
              <a:rPr lang="ru-RU" sz="3200" dirty="0" err="1"/>
              <a:t>природним</a:t>
            </a:r>
            <a:r>
              <a:rPr lang="ru-RU" sz="3200" dirty="0"/>
              <a:t> путем и </a:t>
            </a:r>
            <a:r>
              <a:rPr lang="ru-RU" sz="3200" dirty="0" err="1"/>
              <a:t>упркос</a:t>
            </a:r>
            <a:r>
              <a:rPr lang="ru-RU" sz="3200" dirty="0"/>
              <a:t> </a:t>
            </a:r>
            <a:r>
              <a:rPr lang="ru-RU" sz="3200" dirty="0" err="1"/>
              <a:t>чињенице</a:t>
            </a:r>
            <a:r>
              <a:rPr lang="ru-RU" sz="3200" dirty="0"/>
              <a:t> да не живи у пару </a:t>
            </a:r>
            <a:r>
              <a:rPr lang="ru-RU" sz="3200" dirty="0" err="1"/>
              <a:t>са</a:t>
            </a:r>
            <a:r>
              <a:rPr lang="ru-RU" sz="3200" dirty="0"/>
              <a:t> особом </a:t>
            </a:r>
            <a:r>
              <a:rPr lang="ru-RU" sz="3200" dirty="0" err="1" smtClean="0"/>
              <a:t>супротног</a:t>
            </a:r>
            <a:r>
              <a:rPr lang="ru-RU" sz="3200" dirty="0" smtClean="0"/>
              <a:t>  </a:t>
            </a:r>
            <a:r>
              <a:rPr lang="ru-RU" sz="3200" dirty="0"/>
              <a:t>пола.  </a:t>
            </a:r>
            <a:endParaRPr lang="ru-RU" sz="3200" dirty="0" smtClean="0"/>
          </a:p>
          <a:p>
            <a:pPr algn="just"/>
            <a:r>
              <a:rPr lang="ru-RU" sz="3200" dirty="0" smtClean="0"/>
              <a:t> </a:t>
            </a:r>
            <a:r>
              <a:rPr lang="ru-RU" sz="3200" dirty="0" err="1"/>
              <a:t>Монопаренталност</a:t>
            </a:r>
            <a:r>
              <a:rPr lang="ru-RU" sz="3200" dirty="0"/>
              <a:t> </a:t>
            </a:r>
            <a:r>
              <a:rPr lang="ru-RU" sz="3200" dirty="0" err="1"/>
              <a:t>тако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</a:t>
            </a:r>
            <a:r>
              <a:rPr lang="ru-RU" sz="3200" dirty="0" err="1"/>
              <a:t>није</a:t>
            </a:r>
            <a:r>
              <a:rPr lang="ru-RU" sz="3200" dirty="0"/>
              <a:t> само </a:t>
            </a:r>
            <a:r>
              <a:rPr lang="ru-RU" sz="3200" dirty="0" err="1"/>
              <a:t>последица</a:t>
            </a:r>
            <a:r>
              <a:rPr lang="ru-RU" sz="3200" dirty="0"/>
              <a:t> </a:t>
            </a:r>
            <a:r>
              <a:rPr lang="ru-RU" sz="3200" dirty="0" err="1"/>
              <a:t>случајности</a:t>
            </a:r>
            <a:r>
              <a:rPr lang="ru-RU" sz="3200" dirty="0"/>
              <a:t> </a:t>
            </a:r>
            <a:r>
              <a:rPr lang="ru-RU" sz="3200" dirty="0" err="1"/>
              <a:t>већ</a:t>
            </a:r>
            <a:r>
              <a:rPr lang="ru-RU" sz="3200" dirty="0"/>
              <a:t> и </a:t>
            </a:r>
            <a:r>
              <a:rPr lang="ru-RU" sz="3200" dirty="0" err="1"/>
              <a:t>жеље</a:t>
            </a:r>
            <a:r>
              <a:rPr lang="ru-RU" sz="3200" dirty="0"/>
              <a:t>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933308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 бракова се смањује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 smtClean="0"/>
              <a:t>Смањује се број бракова, повећава број развода.</a:t>
            </a:r>
          </a:p>
          <a:p>
            <a:r>
              <a:rPr lang="ru-RU" sz="3200" dirty="0" err="1"/>
              <a:t>Повећан</a:t>
            </a:r>
            <a:r>
              <a:rPr lang="ru-RU" sz="3200" dirty="0"/>
              <a:t> </a:t>
            </a:r>
            <a:r>
              <a:rPr lang="ru-RU" sz="3200" dirty="0" err="1"/>
              <a:t>број</a:t>
            </a:r>
            <a:r>
              <a:rPr lang="ru-RU" sz="3200" dirty="0"/>
              <a:t> развода доводи и до </a:t>
            </a:r>
            <a:r>
              <a:rPr lang="ru-RU" sz="3200" dirty="0" err="1"/>
              <a:t>сталног</a:t>
            </a:r>
            <a:r>
              <a:rPr lang="ru-RU" sz="3200" dirty="0"/>
              <a:t> </a:t>
            </a:r>
            <a:r>
              <a:rPr lang="ru-RU" sz="3200" dirty="0" err="1"/>
              <a:t>пораста</a:t>
            </a:r>
            <a:r>
              <a:rPr lang="ru-RU" sz="3200" dirty="0"/>
              <a:t> </a:t>
            </a:r>
            <a:r>
              <a:rPr lang="ru-RU" sz="3200" dirty="0" err="1"/>
              <a:t>броја</a:t>
            </a:r>
            <a:r>
              <a:rPr lang="ru-RU" sz="3200" dirty="0"/>
              <a:t> </a:t>
            </a:r>
            <a:r>
              <a:rPr lang="ru-RU" sz="3200" dirty="0" err="1"/>
              <a:t>деце</a:t>
            </a:r>
            <a:r>
              <a:rPr lang="ru-RU" sz="3200" dirty="0"/>
              <a:t> из </a:t>
            </a:r>
            <a:r>
              <a:rPr lang="ru-RU" sz="3200" dirty="0" err="1"/>
              <a:t>разведених</a:t>
            </a:r>
            <a:r>
              <a:rPr lang="ru-RU" sz="3200" dirty="0"/>
              <a:t> </a:t>
            </a:r>
            <a:r>
              <a:rPr lang="ru-RU" sz="3200" dirty="0" err="1"/>
              <a:t>бракова</a:t>
            </a:r>
            <a:r>
              <a:rPr lang="ru-RU" sz="3200" dirty="0"/>
              <a:t>. Велики </a:t>
            </a:r>
            <a:r>
              <a:rPr lang="ru-RU" sz="3200" dirty="0" err="1"/>
              <a:t>број</a:t>
            </a:r>
            <a:r>
              <a:rPr lang="ru-RU" sz="3200" dirty="0"/>
              <a:t> </a:t>
            </a:r>
            <a:r>
              <a:rPr lang="ru-RU" sz="3200" dirty="0" err="1"/>
              <a:t>деце</a:t>
            </a:r>
            <a:r>
              <a:rPr lang="ru-RU" sz="3200" dirty="0"/>
              <a:t> </a:t>
            </a:r>
            <a:r>
              <a:rPr lang="ru-RU" sz="3200" dirty="0" err="1"/>
              <a:t>расте</a:t>
            </a:r>
            <a:r>
              <a:rPr lang="ru-RU" sz="3200" dirty="0"/>
              <a:t> без </a:t>
            </a:r>
            <a:r>
              <a:rPr lang="ru-RU" sz="3200" dirty="0" err="1"/>
              <a:t>једног</a:t>
            </a:r>
            <a:r>
              <a:rPr lang="ru-RU" sz="3200" dirty="0"/>
              <a:t> </a:t>
            </a:r>
            <a:r>
              <a:rPr lang="ru-RU" sz="3200" dirty="0" err="1"/>
              <a:t>родитеља</a:t>
            </a:r>
            <a:r>
              <a:rPr lang="ru-RU" sz="3200" dirty="0"/>
              <a:t>, али окружен </a:t>
            </a:r>
            <a:r>
              <a:rPr lang="ru-RU" sz="3200" dirty="0" err="1"/>
              <a:t>полубраћом</a:t>
            </a:r>
            <a:r>
              <a:rPr lang="ru-RU" sz="3200" dirty="0"/>
              <a:t> и </a:t>
            </a:r>
            <a:r>
              <a:rPr lang="ru-RU" sz="3200" dirty="0" err="1"/>
              <a:t>полусестрама</a:t>
            </a:r>
            <a:r>
              <a:rPr lang="ru-RU" sz="3200" dirty="0"/>
              <a:t> и </a:t>
            </a:r>
            <a:r>
              <a:rPr lang="ru-RU" sz="3200" dirty="0" err="1"/>
              <a:t>новим</a:t>
            </a:r>
            <a:r>
              <a:rPr lang="ru-RU" sz="3200" dirty="0"/>
              <a:t> партнером </a:t>
            </a:r>
            <a:r>
              <a:rPr lang="ru-RU" sz="3200" dirty="0" err="1"/>
              <a:t>родитеља</a:t>
            </a:r>
            <a:r>
              <a:rPr lang="ru-RU" sz="3200" dirty="0"/>
              <a:t>. </a:t>
            </a:r>
            <a:endParaRPr lang="ru-RU" sz="3200" dirty="0" smtClean="0"/>
          </a:p>
          <a:p>
            <a:pPr algn="just"/>
            <a:r>
              <a:rPr lang="ru-RU" sz="3200" dirty="0" err="1"/>
              <a:t>Центар</a:t>
            </a:r>
            <a:r>
              <a:rPr lang="ru-RU" sz="3200" dirty="0"/>
              <a:t> те </a:t>
            </a:r>
            <a:r>
              <a:rPr lang="ru-RU" sz="3200" dirty="0" err="1"/>
              <a:t>породице</a:t>
            </a:r>
            <a:r>
              <a:rPr lang="ru-RU" sz="3200" dirty="0"/>
              <a:t> и </a:t>
            </a:r>
            <a:r>
              <a:rPr lang="ru-RU" sz="3200" dirty="0" err="1"/>
              <a:t>даље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пар, </a:t>
            </a:r>
            <a:r>
              <a:rPr lang="ru-RU" sz="3200" dirty="0" err="1"/>
              <a:t>мушкарац</a:t>
            </a:r>
            <a:r>
              <a:rPr lang="ru-RU" sz="3200" dirty="0"/>
              <a:t> и жена. </a:t>
            </a:r>
            <a:r>
              <a:rPr lang="ru-RU" sz="3200" dirty="0" err="1"/>
              <a:t>Њихова</a:t>
            </a:r>
            <a:r>
              <a:rPr lang="ru-RU" sz="3200" dirty="0"/>
              <a:t>  </a:t>
            </a:r>
            <a:r>
              <a:rPr lang="ru-RU" sz="3200" dirty="0" err="1"/>
              <a:t>љубав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једина</a:t>
            </a:r>
            <a:r>
              <a:rPr lang="ru-RU" sz="3200" dirty="0"/>
              <a:t> </a:t>
            </a:r>
            <a:r>
              <a:rPr lang="ru-RU" sz="3200" dirty="0" err="1"/>
              <a:t>гаранција</a:t>
            </a:r>
            <a:r>
              <a:rPr lang="ru-RU" sz="3200" dirty="0"/>
              <a:t> </a:t>
            </a:r>
            <a:r>
              <a:rPr lang="ru-RU" sz="3200" dirty="0" err="1"/>
              <a:t>заједнице</a:t>
            </a:r>
            <a:r>
              <a:rPr lang="ru-RU" sz="3200" dirty="0"/>
              <a:t>, </a:t>
            </a:r>
            <a:r>
              <a:rPr lang="ru-RU" sz="3200" dirty="0" err="1"/>
              <a:t>што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чини </a:t>
            </a:r>
            <a:r>
              <a:rPr lang="ru-RU" sz="3200" dirty="0" err="1"/>
              <a:t>врло</a:t>
            </a:r>
            <a:r>
              <a:rPr lang="ru-RU" sz="3200" dirty="0"/>
              <a:t> </a:t>
            </a:r>
            <a:r>
              <a:rPr lang="ru-RU" sz="3200" dirty="0" err="1"/>
              <a:t>нестабилном</a:t>
            </a:r>
            <a:r>
              <a:rPr lang="ru-RU" sz="3200" dirty="0"/>
              <a:t>.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11747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DBA3F8-2551-42F5-8336-9ECCF5AD3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2756" y="490185"/>
            <a:ext cx="9144000" cy="1293459"/>
          </a:xfrm>
        </p:spPr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уговорима -уопште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8AC942-A514-4EF1-B310-8BCDB604A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1289"/>
            <a:ext cx="9144000" cy="3093155"/>
          </a:xfrm>
        </p:spPr>
        <p:txBody>
          <a:bodyPr>
            <a:noAutofit/>
          </a:bodyPr>
          <a:lstStyle/>
          <a:p>
            <a:pPr algn="just"/>
            <a:r>
              <a:rPr lang="sr-Cyrl-C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прихватању уговора види се неоспорни прогрес људског друштва, </a:t>
            </a:r>
            <a:r>
              <a:rPr lang="sr-Cyrl-C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ослобађање</a:t>
            </a:r>
            <a:r>
              <a:rPr lang="sr-Cyrl-C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човека од статуса  ка уговору на које сам даје пристанак. 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C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историја права има смер који води ка свету у коме је човек еманципован и везан односима на које сам </a:t>
            </a:r>
            <a:r>
              <a:rPr lang="sr-Cyrl-C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пристаје.</a:t>
            </a:r>
            <a:endParaRPr lang="sr-Latn-R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3997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 већи значај 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инд.воље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Како</a:t>
            </a:r>
            <a:r>
              <a:rPr lang="ru-RU" sz="3200" dirty="0"/>
              <a:t> право </a:t>
            </a:r>
            <a:r>
              <a:rPr lang="ru-RU" sz="3200" dirty="0" err="1"/>
              <a:t>реагује</a:t>
            </a:r>
            <a:r>
              <a:rPr lang="ru-RU" sz="3200" dirty="0"/>
              <a:t> на </a:t>
            </a:r>
            <a:r>
              <a:rPr lang="ru-RU" sz="3200" dirty="0" err="1"/>
              <a:t>ову</a:t>
            </a:r>
            <a:r>
              <a:rPr lang="ru-RU" sz="3200" dirty="0"/>
              <a:t> </a:t>
            </a:r>
            <a:r>
              <a:rPr lang="ru-RU" sz="3200" dirty="0" err="1"/>
              <a:t>приватизацију</a:t>
            </a:r>
            <a:r>
              <a:rPr lang="ru-RU" sz="3200" dirty="0"/>
              <a:t> </a:t>
            </a:r>
            <a:r>
              <a:rPr lang="ru-RU" sz="3200" dirty="0" err="1"/>
              <a:t>породичног</a:t>
            </a:r>
            <a:r>
              <a:rPr lang="ru-RU" sz="3200" dirty="0"/>
              <a:t> живота? </a:t>
            </a:r>
            <a:r>
              <a:rPr lang="ru-RU" sz="3200" dirty="0" err="1"/>
              <a:t>Тако</a:t>
            </a:r>
            <a:r>
              <a:rPr lang="ru-RU" sz="3200" dirty="0"/>
              <a:t> </a:t>
            </a:r>
            <a:r>
              <a:rPr lang="ru-RU" sz="3200" dirty="0" err="1"/>
              <a:t>што</a:t>
            </a:r>
            <a:r>
              <a:rPr lang="ru-RU" sz="3200" dirty="0"/>
              <a:t> </a:t>
            </a:r>
            <a:r>
              <a:rPr lang="ru-RU" sz="3200" dirty="0" err="1"/>
              <a:t>постепено</a:t>
            </a:r>
            <a:r>
              <a:rPr lang="ru-RU" sz="3200" dirty="0"/>
              <a:t> </a:t>
            </a:r>
            <a:r>
              <a:rPr lang="ru-RU" sz="3200" dirty="0" err="1"/>
              <a:t>даје</a:t>
            </a:r>
            <a:r>
              <a:rPr lang="ru-RU" sz="3200" dirty="0"/>
              <a:t>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значајније</a:t>
            </a:r>
            <a:r>
              <a:rPr lang="ru-RU" sz="3200" dirty="0"/>
              <a:t> место </a:t>
            </a:r>
            <a:r>
              <a:rPr lang="ru-RU" sz="3200" dirty="0" err="1"/>
              <a:t>индивидуалној</a:t>
            </a:r>
            <a:r>
              <a:rPr lang="ru-RU" sz="3200" dirty="0"/>
              <a:t> </a:t>
            </a:r>
            <a:r>
              <a:rPr lang="ru-RU" sz="3200" dirty="0" err="1" smtClean="0"/>
              <a:t>вољи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err="1"/>
              <a:t>Личност</a:t>
            </a:r>
            <a:r>
              <a:rPr lang="ru-RU" sz="3200" dirty="0"/>
              <a:t> </a:t>
            </a:r>
            <a:r>
              <a:rPr lang="ru-RU" sz="3200" dirty="0" err="1"/>
              <a:t>постаје</a:t>
            </a:r>
            <a:r>
              <a:rPr lang="ru-RU" sz="3200" dirty="0"/>
              <a:t> </a:t>
            </a:r>
            <a:r>
              <a:rPr lang="ru-RU" sz="3200" dirty="0" err="1"/>
              <a:t>правно</a:t>
            </a:r>
            <a:r>
              <a:rPr lang="ru-RU" sz="3200" dirty="0"/>
              <a:t> </a:t>
            </a:r>
            <a:r>
              <a:rPr lang="ru-RU" sz="3200" dirty="0" err="1"/>
              <a:t>слободна</a:t>
            </a:r>
            <a:r>
              <a:rPr lang="ru-RU" sz="3200" dirty="0"/>
              <a:t>,  </a:t>
            </a:r>
            <a:r>
              <a:rPr lang="ru-RU" sz="3200" dirty="0" err="1"/>
              <a:t>независна</a:t>
            </a:r>
            <a:r>
              <a:rPr lang="ru-RU" sz="3200" dirty="0"/>
              <a:t> од било </a:t>
            </a:r>
            <a:r>
              <a:rPr lang="ru-RU" sz="3200" dirty="0" err="1"/>
              <a:t>каквих</a:t>
            </a:r>
            <a:r>
              <a:rPr lang="ru-RU" sz="3200" dirty="0"/>
              <a:t> </a:t>
            </a:r>
            <a:r>
              <a:rPr lang="ru-RU" sz="3200" dirty="0" err="1"/>
              <a:t>ограничења</a:t>
            </a:r>
            <a:r>
              <a:rPr lang="ru-RU" sz="3200" dirty="0"/>
              <a:t> </a:t>
            </a:r>
            <a:r>
              <a:rPr lang="ru-RU" sz="3200" dirty="0" err="1"/>
              <a:t>чиме</a:t>
            </a:r>
            <a:r>
              <a:rPr lang="ru-RU" sz="3200" dirty="0"/>
              <a:t> се </a:t>
            </a:r>
            <a:r>
              <a:rPr lang="ru-RU" sz="3200" dirty="0" err="1"/>
              <a:t>ствара</a:t>
            </a:r>
            <a:r>
              <a:rPr lang="ru-RU" sz="3200" dirty="0"/>
              <a:t> </a:t>
            </a:r>
            <a:r>
              <a:rPr lang="ru-RU" sz="3200" dirty="0" err="1"/>
              <a:t>плодно</a:t>
            </a:r>
            <a:r>
              <a:rPr lang="ru-RU" sz="3200" dirty="0"/>
              <a:t> </a:t>
            </a:r>
            <a:r>
              <a:rPr lang="ru-RU" sz="3200" dirty="0" err="1"/>
              <a:t>тло</a:t>
            </a:r>
            <a:r>
              <a:rPr lang="ru-RU" sz="3200" dirty="0"/>
              <a:t> за </a:t>
            </a:r>
            <a:r>
              <a:rPr lang="ru-RU" sz="3200" dirty="0" err="1"/>
              <a:t>појаву</a:t>
            </a:r>
            <a:r>
              <a:rPr lang="ru-RU" sz="3200" dirty="0"/>
              <a:t> </a:t>
            </a:r>
            <a:r>
              <a:rPr lang="ru-RU" sz="3200" dirty="0" err="1" smtClean="0"/>
              <a:t>неоконтрактуализма</a:t>
            </a:r>
            <a:r>
              <a:rPr lang="ru-RU" sz="3200" dirty="0" smtClean="0"/>
              <a:t>.</a:t>
            </a:r>
          </a:p>
          <a:p>
            <a:r>
              <a:rPr lang="ru-RU" sz="3200" dirty="0" err="1"/>
              <a:t>Морална</a:t>
            </a:r>
            <a:r>
              <a:rPr lang="ru-RU" sz="3200" dirty="0"/>
              <a:t> </a:t>
            </a:r>
            <a:r>
              <a:rPr lang="ru-RU" sz="3200" dirty="0" err="1"/>
              <a:t>осуда</a:t>
            </a:r>
            <a:r>
              <a:rPr lang="ru-RU" sz="3200" dirty="0"/>
              <a:t> </a:t>
            </a:r>
            <a:r>
              <a:rPr lang="ru-RU" sz="3200" dirty="0" err="1"/>
              <a:t>која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некада</a:t>
            </a:r>
            <a:r>
              <a:rPr lang="ru-RU" sz="3200" dirty="0"/>
              <a:t> </a:t>
            </a:r>
            <a:r>
              <a:rPr lang="ru-RU" sz="3200" dirty="0" err="1"/>
              <a:t>пратила</a:t>
            </a:r>
            <a:r>
              <a:rPr lang="ru-RU" sz="3200" dirty="0"/>
              <a:t> </a:t>
            </a:r>
            <a:r>
              <a:rPr lang="ru-RU" sz="3200" dirty="0" err="1"/>
              <a:t>заједнице</a:t>
            </a:r>
            <a:r>
              <a:rPr lang="ru-RU" sz="3200" dirty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се </a:t>
            </a:r>
            <a:r>
              <a:rPr lang="ru-RU" sz="3200" dirty="0" err="1"/>
              <a:t>нису</a:t>
            </a:r>
            <a:r>
              <a:rPr lang="ru-RU" sz="3200" dirty="0"/>
              <a:t> </a:t>
            </a:r>
            <a:r>
              <a:rPr lang="ru-RU" sz="3200" dirty="0" err="1"/>
              <a:t>заснивале</a:t>
            </a:r>
            <a:r>
              <a:rPr lang="ru-RU" sz="3200" dirty="0"/>
              <a:t> на браку, практично </a:t>
            </a:r>
            <a:r>
              <a:rPr lang="ru-RU" sz="3200" dirty="0" err="1"/>
              <a:t>данас</a:t>
            </a:r>
            <a:r>
              <a:rPr lang="ru-RU" sz="3200" dirty="0"/>
              <a:t> </a:t>
            </a:r>
            <a:r>
              <a:rPr lang="ru-RU" sz="3200" dirty="0" err="1"/>
              <a:t>нестаје</a:t>
            </a:r>
            <a:r>
              <a:rPr lang="ru-RU" sz="3200" dirty="0"/>
              <a:t>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7189378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-254642" y="308681"/>
            <a:ext cx="13877510" cy="1325563"/>
          </a:xfrm>
        </p:spPr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Шира породица</a:t>
            </a:r>
            <a:b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Чињеницу</a:t>
            </a:r>
            <a:r>
              <a:rPr lang="ru-RU" sz="3200" dirty="0"/>
              <a:t> да се </a:t>
            </a:r>
            <a:r>
              <a:rPr lang="ru-RU" sz="3200" dirty="0" err="1"/>
              <a:t>породица</a:t>
            </a:r>
            <a:r>
              <a:rPr lang="ru-RU" sz="3200" dirty="0"/>
              <a:t> </a:t>
            </a:r>
            <a:r>
              <a:rPr lang="ru-RU" sz="3200" dirty="0" err="1"/>
              <a:t>смањила</a:t>
            </a:r>
            <a:r>
              <a:rPr lang="ru-RU" sz="3200" dirty="0"/>
              <a:t> на </a:t>
            </a:r>
            <a:r>
              <a:rPr lang="ru-RU" sz="3200" dirty="0" err="1"/>
              <a:t>нуклеарну</a:t>
            </a:r>
            <a:r>
              <a:rPr lang="ru-RU" sz="3200" dirty="0"/>
              <a:t> </a:t>
            </a:r>
            <a:r>
              <a:rPr lang="ru-RU" sz="3200" dirty="0" err="1"/>
              <a:t>нико</a:t>
            </a:r>
            <a:r>
              <a:rPr lang="ru-RU" sz="3200" dirty="0"/>
              <a:t> не </a:t>
            </a:r>
            <a:r>
              <a:rPr lang="ru-RU" sz="3200" dirty="0" err="1"/>
              <a:t>оповргава</a:t>
            </a:r>
            <a:r>
              <a:rPr lang="ru-RU" sz="3200" dirty="0"/>
              <a:t>, али и </a:t>
            </a:r>
            <a:r>
              <a:rPr lang="ru-RU" sz="3200" dirty="0" err="1" smtClean="0"/>
              <a:t>шира</a:t>
            </a:r>
            <a:r>
              <a:rPr lang="ru-RU" sz="3200" dirty="0" smtClean="0"/>
              <a:t> </a:t>
            </a:r>
            <a:r>
              <a:rPr lang="ru-RU" sz="3200" dirty="0" err="1" smtClean="0"/>
              <a:t>породица</a:t>
            </a:r>
            <a:r>
              <a:rPr lang="ru-RU" sz="3200" dirty="0" smtClean="0"/>
              <a:t> и </a:t>
            </a:r>
            <a:r>
              <a:rPr lang="ru-RU" sz="3200" dirty="0" err="1"/>
              <a:t>даље</a:t>
            </a:r>
            <a:r>
              <a:rPr lang="ru-RU" sz="3200" dirty="0"/>
              <a:t> </a:t>
            </a:r>
            <a:r>
              <a:rPr lang="ru-RU" sz="3200" dirty="0" err="1" smtClean="0"/>
              <a:t>постоји</a:t>
            </a:r>
            <a:r>
              <a:rPr lang="ru-RU" sz="3200" dirty="0" smtClean="0"/>
              <a:t>.</a:t>
            </a:r>
          </a:p>
          <a:p>
            <a:pPr algn="just"/>
            <a:r>
              <a:rPr lang="ru-RU" sz="3200" dirty="0" err="1"/>
              <a:t>Шта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, </a:t>
            </a:r>
            <a:r>
              <a:rPr lang="ru-RU" sz="3200" dirty="0" err="1"/>
              <a:t>економске</a:t>
            </a:r>
            <a:r>
              <a:rPr lang="ru-RU" sz="3200" dirty="0"/>
              <a:t> </a:t>
            </a:r>
            <a:r>
              <a:rPr lang="ru-RU" sz="3200" dirty="0" err="1"/>
              <a:t>недаће</a:t>
            </a:r>
            <a:r>
              <a:rPr lang="ru-RU" sz="3200" dirty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су нас </a:t>
            </a:r>
            <a:r>
              <a:rPr lang="ru-RU" sz="3200" dirty="0" err="1"/>
              <a:t>задесиле</a:t>
            </a:r>
            <a:r>
              <a:rPr lang="ru-RU" sz="3200" dirty="0"/>
              <a:t> </a:t>
            </a:r>
            <a:r>
              <a:rPr lang="ru-RU" sz="3200" dirty="0" err="1"/>
              <a:t>последњих</a:t>
            </a:r>
            <a:r>
              <a:rPr lang="ru-RU" sz="3200" dirty="0"/>
              <a:t> година </a:t>
            </a:r>
            <a:r>
              <a:rPr lang="ru-RU" sz="3200" dirty="0" err="1"/>
              <a:t>имале</a:t>
            </a:r>
            <a:r>
              <a:rPr lang="ru-RU" sz="3200" dirty="0"/>
              <a:t> су </a:t>
            </a:r>
            <a:r>
              <a:rPr lang="ru-RU" sz="3200" dirty="0" err="1"/>
              <a:t>одраза</a:t>
            </a:r>
            <a:r>
              <a:rPr lang="ru-RU" sz="3200" dirty="0"/>
              <a:t> и на </a:t>
            </a:r>
            <a:r>
              <a:rPr lang="ru-RU" sz="3200" dirty="0" err="1"/>
              <a:t>успостављање</a:t>
            </a:r>
            <a:r>
              <a:rPr lang="ru-RU" sz="3200" dirty="0"/>
              <a:t> </a:t>
            </a:r>
            <a:r>
              <a:rPr lang="ru-RU" sz="3200" dirty="0" err="1"/>
              <a:t>једне</a:t>
            </a:r>
            <a:r>
              <a:rPr lang="ru-RU" sz="3200" dirty="0"/>
              <a:t> </a:t>
            </a:r>
            <a:r>
              <a:rPr lang="ru-RU" sz="3200" dirty="0" err="1"/>
              <a:t>нове</a:t>
            </a:r>
            <a:r>
              <a:rPr lang="ru-RU" sz="3200" dirty="0"/>
              <a:t> </a:t>
            </a:r>
            <a:r>
              <a:rPr lang="ru-RU" sz="3200" dirty="0" err="1"/>
              <a:t>породичне</a:t>
            </a:r>
            <a:r>
              <a:rPr lang="ru-RU" sz="3200" dirty="0"/>
              <a:t> структуре.  </a:t>
            </a:r>
            <a:r>
              <a:rPr lang="ru-RU" sz="3200" dirty="0" err="1"/>
              <a:t>Наиме</a:t>
            </a:r>
            <a:r>
              <a:rPr lang="ru-RU" sz="3200" dirty="0"/>
              <a:t>, </a:t>
            </a:r>
            <a:r>
              <a:rPr lang="ru-RU" sz="3200" dirty="0" err="1"/>
              <a:t>све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више</a:t>
            </a:r>
            <a:r>
              <a:rPr lang="ru-RU" sz="3200" dirty="0"/>
              <a:t> </a:t>
            </a:r>
            <a:r>
              <a:rPr lang="ru-RU" sz="3200" dirty="0" err="1"/>
              <a:t>породица</a:t>
            </a:r>
            <a:r>
              <a:rPr lang="ru-RU" sz="3200" dirty="0"/>
              <a:t> </a:t>
            </a:r>
            <a:r>
              <a:rPr lang="ru-RU" sz="3200" dirty="0" err="1"/>
              <a:t>састављених</a:t>
            </a:r>
            <a:r>
              <a:rPr lang="ru-RU" sz="3200" dirty="0"/>
              <a:t> из три </a:t>
            </a:r>
            <a:r>
              <a:rPr lang="ru-RU" sz="3200" dirty="0" err="1"/>
              <a:t>генерације</a:t>
            </a:r>
            <a:r>
              <a:rPr lang="ru-RU" sz="3200" dirty="0"/>
              <a:t>, </a:t>
            </a:r>
            <a:r>
              <a:rPr lang="ru-RU" sz="3200" dirty="0" err="1"/>
              <a:t>што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последица</a:t>
            </a:r>
            <a:r>
              <a:rPr lang="ru-RU" sz="3200" dirty="0"/>
              <a:t> </a:t>
            </a:r>
            <a:r>
              <a:rPr lang="ru-RU" sz="3200" dirty="0" err="1"/>
              <a:t>дуготрајних</a:t>
            </a:r>
            <a:r>
              <a:rPr lang="ru-RU" sz="3200" dirty="0"/>
              <a:t> криза код нас</a:t>
            </a:r>
            <a:r>
              <a:rPr lang="ru-RU" sz="3200" dirty="0" smtClean="0"/>
              <a:t>.</a:t>
            </a:r>
          </a:p>
          <a:p>
            <a:r>
              <a:rPr lang="ru-RU" sz="3200" dirty="0"/>
              <a:t>То </a:t>
            </a:r>
            <a:r>
              <a:rPr lang="ru-RU" sz="3200" dirty="0" err="1"/>
              <a:t>је</a:t>
            </a:r>
            <a:r>
              <a:rPr lang="ru-RU" sz="3200" dirty="0"/>
              <a:t> нова, </a:t>
            </a:r>
            <a:r>
              <a:rPr lang="ru-RU" sz="3200" dirty="0" err="1"/>
              <a:t>шира</a:t>
            </a:r>
            <a:r>
              <a:rPr lang="ru-RU" sz="3200" dirty="0"/>
              <a:t>, </a:t>
            </a:r>
            <a:r>
              <a:rPr lang="ru-RU" sz="3200" dirty="0" err="1"/>
              <a:t>породица</a:t>
            </a:r>
            <a:r>
              <a:rPr lang="ru-RU" sz="3200" dirty="0"/>
              <a:t>  </a:t>
            </a:r>
            <a:r>
              <a:rPr lang="ru-RU" sz="3200" dirty="0" err="1"/>
              <a:t>која</a:t>
            </a:r>
            <a:r>
              <a:rPr lang="ru-RU" sz="3200" dirty="0"/>
              <a:t> се </a:t>
            </a:r>
            <a:r>
              <a:rPr lang="ru-RU" sz="3200" dirty="0" err="1"/>
              <a:t>више</a:t>
            </a:r>
            <a:r>
              <a:rPr lang="ru-RU" sz="3200" dirty="0"/>
              <a:t> не </a:t>
            </a:r>
            <a:r>
              <a:rPr lang="ru-RU" sz="3200" dirty="0" err="1"/>
              <a:t>заснива</a:t>
            </a:r>
            <a:r>
              <a:rPr lang="ru-RU" sz="3200" dirty="0"/>
              <a:t> на </a:t>
            </a:r>
            <a:r>
              <a:rPr lang="ru-RU" sz="3200" dirty="0" err="1"/>
              <a:t>патријахалном</a:t>
            </a:r>
            <a:r>
              <a:rPr lang="ru-RU" sz="3200" dirty="0"/>
              <a:t> </a:t>
            </a:r>
            <a:r>
              <a:rPr lang="ru-RU" sz="3200" dirty="0" err="1"/>
              <a:t>моралу</a:t>
            </a:r>
            <a:r>
              <a:rPr lang="ru-RU" sz="3200" dirty="0"/>
              <a:t> и старим </a:t>
            </a:r>
            <a:r>
              <a:rPr lang="ru-RU" sz="3200" dirty="0" err="1"/>
              <a:t>обичајима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3545481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штити се породица 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веч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Иако</a:t>
            </a:r>
            <a:r>
              <a:rPr lang="ru-RU" sz="3600" dirty="0"/>
              <a:t> се у праву </a:t>
            </a:r>
            <a:r>
              <a:rPr lang="ru-RU" sz="3600" dirty="0" err="1" smtClean="0"/>
              <a:t>регулишу</a:t>
            </a:r>
            <a:r>
              <a:rPr lang="ru-RU" sz="3600" dirty="0" smtClean="0"/>
              <a:t> </a:t>
            </a:r>
            <a:r>
              <a:rPr lang="ru-RU" sz="3600" dirty="0" err="1" smtClean="0"/>
              <a:t>односи</a:t>
            </a:r>
            <a:r>
              <a:rPr lang="ru-RU" sz="3600" dirty="0" smtClean="0"/>
              <a:t>,  </a:t>
            </a:r>
            <a:r>
              <a:rPr lang="ru-RU" sz="3600" dirty="0"/>
              <a:t>пре </a:t>
            </a:r>
            <a:r>
              <a:rPr lang="ru-RU" sz="3600" dirty="0" err="1" smtClean="0"/>
              <a:t>свега</a:t>
            </a:r>
            <a:r>
              <a:rPr lang="ru-RU" sz="3600" dirty="0" smtClean="0"/>
              <a:t> у  </a:t>
            </a:r>
            <a:r>
              <a:rPr lang="ru-RU" sz="3600" dirty="0" err="1" smtClean="0"/>
              <a:t>двогенерацијској</a:t>
            </a:r>
            <a:r>
              <a:rPr lang="ru-RU" sz="3600" dirty="0" smtClean="0"/>
              <a:t>, </a:t>
            </a:r>
            <a:r>
              <a:rPr lang="ru-RU" sz="3600" dirty="0" err="1" smtClean="0"/>
              <a:t>нуклеарној</a:t>
            </a:r>
            <a:r>
              <a:rPr lang="ru-RU" sz="3600" dirty="0" smtClean="0"/>
              <a:t>  </a:t>
            </a:r>
            <a:r>
              <a:rPr lang="ru-RU" sz="3600" dirty="0" err="1" smtClean="0"/>
              <a:t>породици</a:t>
            </a:r>
            <a:r>
              <a:rPr lang="ru-RU" sz="3600" dirty="0" smtClean="0"/>
              <a:t>, </a:t>
            </a:r>
            <a:r>
              <a:rPr lang="ru-RU" sz="3600" dirty="0"/>
              <a:t>ни она се </a:t>
            </a:r>
            <a:r>
              <a:rPr lang="ru-RU" sz="3600" dirty="0" err="1"/>
              <a:t>посебно</a:t>
            </a:r>
            <a:r>
              <a:rPr lang="ru-RU" sz="3600" dirty="0"/>
              <a:t> не </a:t>
            </a:r>
            <a:r>
              <a:rPr lang="ru-RU" sz="3600" dirty="0" err="1"/>
              <a:t>штити</a:t>
            </a:r>
            <a:r>
              <a:rPr lang="ru-RU" sz="3600" dirty="0"/>
              <a:t>. </a:t>
            </a:r>
            <a:endParaRPr lang="ru-RU" sz="3600" dirty="0" smtClean="0"/>
          </a:p>
          <a:p>
            <a:r>
              <a:rPr lang="ru-RU" sz="3600" dirty="0" err="1" smtClean="0"/>
              <a:t>Насупрот</a:t>
            </a:r>
            <a:r>
              <a:rPr lang="ru-RU" sz="3600" dirty="0" smtClean="0"/>
              <a:t> </a:t>
            </a:r>
            <a:r>
              <a:rPr lang="ru-RU" sz="3600" dirty="0" err="1"/>
              <a:t>овоме</a:t>
            </a:r>
            <a:r>
              <a:rPr lang="ru-RU" sz="3600" dirty="0"/>
              <a:t>, </a:t>
            </a:r>
            <a:r>
              <a:rPr lang="ru-RU" sz="3600" dirty="0" err="1"/>
              <a:t>афирмисана</a:t>
            </a:r>
            <a:r>
              <a:rPr lang="ru-RU" sz="3600" dirty="0"/>
              <a:t> су нова </a:t>
            </a:r>
            <a:r>
              <a:rPr lang="ru-RU" sz="3600" dirty="0" err="1"/>
              <a:t>индивидуална</a:t>
            </a:r>
            <a:r>
              <a:rPr lang="ru-RU" sz="3600" dirty="0"/>
              <a:t>  права </a:t>
            </a:r>
            <a:r>
              <a:rPr lang="ru-RU" sz="3600" dirty="0" err="1"/>
              <a:t>њених</a:t>
            </a:r>
            <a:r>
              <a:rPr lang="ru-RU" sz="3600" dirty="0"/>
              <a:t> </a:t>
            </a:r>
            <a:r>
              <a:rPr lang="ru-RU" sz="3600" dirty="0" err="1"/>
              <a:t>чланова</a:t>
            </a:r>
            <a:r>
              <a:rPr lang="ru-RU" sz="3600" dirty="0"/>
              <a:t>, без </a:t>
            </a:r>
            <a:r>
              <a:rPr lang="ru-RU" sz="3600" dirty="0" err="1"/>
              <a:t>обзира</a:t>
            </a:r>
            <a:r>
              <a:rPr lang="ru-RU" sz="3600" dirty="0"/>
              <a:t> на тип </a:t>
            </a:r>
            <a:r>
              <a:rPr lang="ru-RU" sz="3600" dirty="0" err="1"/>
              <a:t>породице</a:t>
            </a:r>
            <a:r>
              <a:rPr lang="ru-RU" sz="3600" dirty="0"/>
              <a:t> коме </a:t>
            </a:r>
            <a:r>
              <a:rPr lang="ru-RU" sz="3600" dirty="0" err="1"/>
              <a:t>припадају</a:t>
            </a:r>
            <a:r>
              <a:rPr lang="ru-RU" sz="3600" dirty="0"/>
              <a:t>. </a:t>
            </a:r>
            <a:r>
              <a:rPr lang="ru-RU" sz="3600" dirty="0" err="1"/>
              <a:t>Тако</a:t>
            </a:r>
            <a:r>
              <a:rPr lang="ru-RU" sz="3600" dirty="0"/>
              <a:t> </a:t>
            </a:r>
            <a:r>
              <a:rPr lang="ru-RU" sz="3600" dirty="0" err="1"/>
              <a:t>је</a:t>
            </a:r>
            <a:r>
              <a:rPr lang="ru-RU" sz="3600" dirty="0"/>
              <a:t> </a:t>
            </a:r>
            <a:r>
              <a:rPr lang="ru-RU" sz="3600" dirty="0" err="1"/>
              <a:t>мајци</a:t>
            </a:r>
            <a:r>
              <a:rPr lang="ru-RU" sz="3600" dirty="0"/>
              <a:t> </a:t>
            </a:r>
            <a:r>
              <a:rPr lang="ru-RU" sz="3600" dirty="0" err="1"/>
              <a:t>признато</a:t>
            </a:r>
            <a:r>
              <a:rPr lang="ru-RU" sz="3600" dirty="0"/>
              <a:t> право на </a:t>
            </a:r>
            <a:r>
              <a:rPr lang="ru-RU" sz="3600" dirty="0" err="1"/>
              <a:t>дете</a:t>
            </a:r>
            <a:r>
              <a:rPr lang="ru-RU" sz="3600" dirty="0"/>
              <a:t>, </a:t>
            </a:r>
            <a:r>
              <a:rPr lang="ru-RU" sz="3600" dirty="0" err="1"/>
              <a:t>као</a:t>
            </a:r>
            <a:r>
              <a:rPr lang="ru-RU" sz="3600" dirty="0"/>
              <a:t> и право да га нема</a:t>
            </a:r>
            <a:endParaRPr lang="sr-Latn-RS" sz="3600" dirty="0"/>
          </a:p>
        </p:txBody>
      </p:sp>
    </p:spTree>
    <p:extLst>
      <p:ext uri="{BB962C8B-B14F-4D97-AF65-F5344CB8AC3E}">
        <p14:creationId xmlns:p14="http://schemas.microsoft.com/office/powerpoint/2010/main" val="6711208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еволуције породице данас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Три </a:t>
            </a:r>
            <a:r>
              <a:rPr lang="ru-RU" sz="3200" dirty="0" err="1"/>
              <a:t>основна</a:t>
            </a:r>
            <a:r>
              <a:rPr lang="ru-RU" sz="3200" dirty="0"/>
              <a:t> принципа </a:t>
            </a:r>
            <a:r>
              <a:rPr lang="ru-RU" sz="3200" dirty="0" err="1"/>
              <a:t>ове</a:t>
            </a:r>
            <a:r>
              <a:rPr lang="ru-RU" sz="3200" dirty="0"/>
              <a:t> </a:t>
            </a:r>
            <a:r>
              <a:rPr lang="ru-RU" sz="3200" dirty="0" err="1"/>
              <a:t>еволуције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: </a:t>
            </a:r>
            <a:endParaRPr lang="ru-RU" sz="3200" dirty="0" smtClean="0"/>
          </a:p>
          <a:p>
            <a:pPr algn="just"/>
            <a:r>
              <a:rPr lang="ru-RU" sz="3200" dirty="0" smtClean="0"/>
              <a:t>а</a:t>
            </a:r>
            <a:r>
              <a:rPr lang="ru-RU" sz="3200" dirty="0"/>
              <a:t>) да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извршен</a:t>
            </a:r>
            <a:r>
              <a:rPr lang="ru-RU" sz="3200" dirty="0"/>
              <a:t> </a:t>
            </a:r>
            <a:r>
              <a:rPr lang="ru-RU" sz="3200" dirty="0" err="1"/>
              <a:t>прелазак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на </a:t>
            </a:r>
            <a:r>
              <a:rPr lang="ru-RU" sz="3200" dirty="0" err="1"/>
              <a:t>индивидуу</a:t>
            </a:r>
            <a:r>
              <a:rPr lang="ru-RU" sz="3200" dirty="0"/>
              <a:t>, </a:t>
            </a:r>
            <a:r>
              <a:rPr lang="ru-RU" sz="3200" dirty="0" err="1"/>
              <a:t>односно</a:t>
            </a:r>
            <a:r>
              <a:rPr lang="ru-RU" sz="3200" dirty="0"/>
              <a:t> да </a:t>
            </a:r>
            <a:r>
              <a:rPr lang="ru-RU" sz="3200" dirty="0" err="1"/>
              <a:t>индивидуа</a:t>
            </a:r>
            <a:r>
              <a:rPr lang="ru-RU" sz="3200" dirty="0"/>
              <a:t> </a:t>
            </a:r>
            <a:r>
              <a:rPr lang="ru-RU" sz="3200" dirty="0" err="1"/>
              <a:t>постаје</a:t>
            </a:r>
            <a:r>
              <a:rPr lang="ru-RU" sz="3200" dirty="0"/>
              <a:t> </a:t>
            </a:r>
            <a:r>
              <a:rPr lang="ru-RU" sz="3200" dirty="0" err="1"/>
              <a:t>центар</a:t>
            </a:r>
            <a:r>
              <a:rPr lang="ru-RU" sz="3200" dirty="0"/>
              <a:t> </a:t>
            </a:r>
            <a:r>
              <a:rPr lang="ru-RU" sz="3200" dirty="0" err="1"/>
              <a:t>интересовања</a:t>
            </a:r>
            <a:r>
              <a:rPr lang="ru-RU" sz="3200" dirty="0"/>
              <a:t> и </a:t>
            </a:r>
            <a:r>
              <a:rPr lang="ru-RU" sz="3200" dirty="0" err="1"/>
              <a:t>заштите</a:t>
            </a:r>
            <a:r>
              <a:rPr lang="ru-RU" sz="3200" dirty="0" smtClean="0"/>
              <a:t>,</a:t>
            </a:r>
          </a:p>
          <a:p>
            <a:r>
              <a:rPr lang="ru-RU" sz="3200" dirty="0" smtClean="0"/>
              <a:t> </a:t>
            </a:r>
            <a:r>
              <a:rPr lang="ru-RU" sz="3200" dirty="0"/>
              <a:t>б) да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извршен</a:t>
            </a:r>
            <a:r>
              <a:rPr lang="ru-RU" sz="3200" dirty="0"/>
              <a:t> </a:t>
            </a:r>
            <a:r>
              <a:rPr lang="ru-RU" sz="3200" dirty="0" err="1"/>
              <a:t>прелазак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( у </a:t>
            </a:r>
            <a:r>
              <a:rPr lang="ru-RU" sz="3200" dirty="0" err="1"/>
              <a:t>једнини</a:t>
            </a:r>
            <a:r>
              <a:rPr lang="ru-RU" sz="3200" dirty="0"/>
              <a:t>) на </a:t>
            </a:r>
            <a:r>
              <a:rPr lang="ru-RU" sz="3200" dirty="0" err="1"/>
              <a:t>породице</a:t>
            </a:r>
            <a:r>
              <a:rPr lang="ru-RU" sz="3200" dirty="0"/>
              <a:t> ( у </a:t>
            </a:r>
            <a:r>
              <a:rPr lang="ru-RU" sz="3200" dirty="0" err="1"/>
              <a:t>множини</a:t>
            </a:r>
            <a:r>
              <a:rPr lang="ru-RU" sz="3200" dirty="0" smtClean="0"/>
              <a:t>),</a:t>
            </a:r>
          </a:p>
          <a:p>
            <a:r>
              <a:rPr lang="ru-RU" sz="3200" dirty="0" smtClean="0"/>
              <a:t> </a:t>
            </a:r>
            <a:r>
              <a:rPr lang="ru-RU" sz="3200" dirty="0"/>
              <a:t>ц) </a:t>
            </a:r>
            <a:r>
              <a:rPr lang="ru-RU" sz="3200" dirty="0" err="1"/>
              <a:t>прелазак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општих</a:t>
            </a:r>
            <a:r>
              <a:rPr lang="ru-RU" sz="3200" dirty="0"/>
              <a:t> </a:t>
            </a:r>
            <a:r>
              <a:rPr lang="ru-RU" sz="3200" dirty="0" err="1"/>
              <a:t>норми</a:t>
            </a:r>
            <a:r>
              <a:rPr lang="ru-RU" sz="3200" dirty="0"/>
              <a:t> на </a:t>
            </a:r>
            <a:r>
              <a:rPr lang="ru-RU" sz="3200" dirty="0" err="1"/>
              <a:t>појединачне</a:t>
            </a:r>
            <a:r>
              <a:rPr lang="ru-RU" sz="3200" dirty="0"/>
              <a:t>, </a:t>
            </a:r>
            <a:r>
              <a:rPr lang="ru-RU" sz="3200" dirty="0" err="1"/>
              <a:t>које</a:t>
            </a:r>
            <a:r>
              <a:rPr lang="ru-RU" sz="3200" dirty="0"/>
              <a:t> </a:t>
            </a:r>
            <a:r>
              <a:rPr lang="ru-RU" sz="3200" dirty="0" err="1"/>
              <a:t>формулишу</a:t>
            </a:r>
            <a:r>
              <a:rPr lang="ru-RU" sz="3200" dirty="0"/>
              <a:t> сами </a:t>
            </a:r>
            <a:r>
              <a:rPr lang="ru-RU" sz="3200" dirty="0" err="1"/>
              <a:t>учесници</a:t>
            </a:r>
            <a:r>
              <a:rPr lang="ru-RU" sz="3200" dirty="0"/>
              <a:t> </a:t>
            </a:r>
            <a:r>
              <a:rPr lang="ru-RU" sz="3200" dirty="0" err="1"/>
              <a:t>породичних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, </a:t>
            </a:r>
            <a:endParaRPr lang="ru-RU" sz="3200" dirty="0" smtClean="0"/>
          </a:p>
          <a:p>
            <a:r>
              <a:rPr lang="ru-RU" sz="3200" dirty="0"/>
              <a:t>(</a:t>
            </a:r>
            <a:r>
              <a:rPr lang="ru-RU" sz="3200" dirty="0" err="1"/>
              <a:t>индивидуализација</a:t>
            </a:r>
            <a:r>
              <a:rPr lang="ru-RU" sz="3200" dirty="0"/>
              <a:t>, </a:t>
            </a:r>
            <a:r>
              <a:rPr lang="ru-RU" sz="3200" dirty="0" err="1"/>
              <a:t>плурализам</a:t>
            </a:r>
            <a:r>
              <a:rPr lang="ru-RU" sz="3200" dirty="0"/>
              <a:t> и </a:t>
            </a:r>
            <a:r>
              <a:rPr lang="ru-RU" sz="3200" dirty="0" err="1"/>
              <a:t>приватизација</a:t>
            </a:r>
            <a:r>
              <a:rPr lang="ru-RU" sz="3200" dirty="0"/>
              <a:t>. </a:t>
            </a:r>
            <a:r>
              <a:rPr lang="ru-RU" sz="3200" dirty="0" smtClean="0"/>
              <a:t>)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19864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Померање тежишта заштите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Тежиште</a:t>
            </a:r>
            <a:r>
              <a:rPr lang="ru-RU" sz="3200" dirty="0"/>
              <a:t> </a:t>
            </a:r>
            <a:r>
              <a:rPr lang="ru-RU" sz="3200" dirty="0" err="1"/>
              <a:t>савременог</a:t>
            </a:r>
            <a:r>
              <a:rPr lang="ru-RU" sz="3200" dirty="0"/>
              <a:t> права се </a:t>
            </a:r>
            <a:r>
              <a:rPr lang="ru-RU" sz="3200" dirty="0" err="1"/>
              <a:t>помера</a:t>
            </a:r>
            <a:r>
              <a:rPr lang="ru-RU" sz="3200" dirty="0"/>
              <a:t>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институционалне</a:t>
            </a:r>
            <a:r>
              <a:rPr lang="ru-RU" sz="3200" dirty="0"/>
              <a:t> </a:t>
            </a:r>
            <a:r>
              <a:rPr lang="ru-RU" sz="3200" dirty="0" err="1"/>
              <a:t>заштите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и брака на </a:t>
            </a:r>
            <a:r>
              <a:rPr lang="ru-RU" sz="3200" dirty="0" err="1"/>
              <a:t>заштиту</a:t>
            </a:r>
            <a:r>
              <a:rPr lang="ru-RU" sz="3200" dirty="0"/>
              <a:t> </a:t>
            </a:r>
            <a:r>
              <a:rPr lang="ru-RU" sz="3200" dirty="0" err="1"/>
              <a:t>индивидуалних</a:t>
            </a:r>
            <a:r>
              <a:rPr lang="ru-RU" sz="3200" dirty="0"/>
              <a:t> права и слобода </a:t>
            </a:r>
            <a:r>
              <a:rPr lang="ru-RU" sz="3200" dirty="0" err="1"/>
              <a:t>њихових</a:t>
            </a:r>
            <a:r>
              <a:rPr lang="ru-RU" sz="3200" dirty="0"/>
              <a:t> </a:t>
            </a:r>
            <a:r>
              <a:rPr lang="ru-RU" sz="3200" dirty="0" err="1"/>
              <a:t>чланова</a:t>
            </a:r>
            <a:r>
              <a:rPr lang="ru-RU" sz="3200" dirty="0"/>
              <a:t>, пре </a:t>
            </a:r>
            <a:r>
              <a:rPr lang="ru-RU" sz="3200" dirty="0" err="1"/>
              <a:t>свега</a:t>
            </a:r>
            <a:r>
              <a:rPr lang="ru-RU" sz="3200" dirty="0"/>
              <a:t> </a:t>
            </a:r>
            <a:r>
              <a:rPr lang="ru-RU" sz="3200" dirty="0" err="1"/>
              <a:t>оних</a:t>
            </a:r>
            <a:r>
              <a:rPr lang="ru-RU" sz="3200" dirty="0"/>
              <a:t> </a:t>
            </a:r>
            <a:r>
              <a:rPr lang="ru-RU" sz="3200" dirty="0" err="1"/>
              <a:t>која</a:t>
            </a:r>
            <a:r>
              <a:rPr lang="ru-RU" sz="3200" dirty="0"/>
              <a:t> се </a:t>
            </a:r>
            <a:r>
              <a:rPr lang="ru-RU" sz="3200" dirty="0" err="1"/>
              <a:t>тичу</a:t>
            </a:r>
            <a:r>
              <a:rPr lang="ru-RU" sz="3200" dirty="0"/>
              <a:t> </a:t>
            </a:r>
            <a:r>
              <a:rPr lang="ru-RU" sz="3200" dirty="0" err="1"/>
              <a:t>положаја</a:t>
            </a:r>
            <a:r>
              <a:rPr lang="ru-RU" sz="3200" dirty="0"/>
              <a:t> </a:t>
            </a:r>
            <a:r>
              <a:rPr lang="ru-RU" sz="3200" dirty="0" err="1"/>
              <a:t>деце</a:t>
            </a:r>
            <a:r>
              <a:rPr lang="ru-RU" sz="3200" dirty="0"/>
              <a:t> и </a:t>
            </a:r>
            <a:r>
              <a:rPr lang="ru-RU" sz="3200" dirty="0" err="1"/>
              <a:t>родитеља</a:t>
            </a:r>
            <a:r>
              <a:rPr lang="ru-RU" sz="3200" dirty="0"/>
              <a:t>. </a:t>
            </a:r>
            <a:endParaRPr lang="sr-Latn-RS" sz="3200" dirty="0" smtClean="0"/>
          </a:p>
          <a:p>
            <a:r>
              <a:rPr lang="ru-RU" sz="3200" dirty="0" err="1"/>
              <a:t>Појава</a:t>
            </a:r>
            <a:r>
              <a:rPr lang="ru-RU" sz="3200" dirty="0"/>
              <a:t> </a:t>
            </a:r>
            <a:r>
              <a:rPr lang="ru-RU" sz="3200" dirty="0" err="1"/>
              <a:t>човека</a:t>
            </a:r>
            <a:r>
              <a:rPr lang="ru-RU" sz="3200" dirty="0"/>
              <a:t> </a:t>
            </a:r>
            <a:r>
              <a:rPr lang="ru-RU" sz="3200" dirty="0" err="1"/>
              <a:t>као</a:t>
            </a:r>
            <a:r>
              <a:rPr lang="ru-RU" sz="3200" dirty="0"/>
              <a:t> личности, </a:t>
            </a:r>
            <a:r>
              <a:rPr lang="ru-RU" sz="3200" dirty="0" err="1"/>
              <a:t>субјекта</a:t>
            </a:r>
            <a:r>
              <a:rPr lang="ru-RU" sz="3200" dirty="0"/>
              <a:t> права, </a:t>
            </a:r>
            <a:r>
              <a:rPr lang="ru-RU" sz="3200" dirty="0" err="1"/>
              <a:t>слободног</a:t>
            </a:r>
            <a:r>
              <a:rPr lang="ru-RU" sz="3200" dirty="0"/>
              <a:t> и </a:t>
            </a:r>
            <a:r>
              <a:rPr lang="ru-RU" sz="3200" dirty="0" err="1"/>
              <a:t>равноправног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тековина</a:t>
            </a:r>
            <a:r>
              <a:rPr lang="ru-RU" sz="3200" dirty="0"/>
              <a:t> Запада, </a:t>
            </a:r>
            <a:r>
              <a:rPr lang="ru-RU" sz="3200" dirty="0" err="1"/>
              <a:t>производ</a:t>
            </a:r>
            <a:r>
              <a:rPr lang="ru-RU" sz="3200" dirty="0"/>
              <a:t> </a:t>
            </a:r>
            <a:r>
              <a:rPr lang="ru-RU" sz="3200" dirty="0" err="1"/>
              <a:t>непредвиђеног</a:t>
            </a:r>
            <a:r>
              <a:rPr lang="ru-RU" sz="3200" dirty="0"/>
              <a:t> </a:t>
            </a:r>
            <a:r>
              <a:rPr lang="ru-RU" sz="3200" dirty="0" err="1"/>
              <a:t>сусрета</a:t>
            </a:r>
            <a:r>
              <a:rPr lang="ru-RU" sz="3200" dirty="0"/>
              <a:t> </a:t>
            </a:r>
            <a:r>
              <a:rPr lang="ru-RU" sz="3200" dirty="0" err="1"/>
              <a:t>грчке</a:t>
            </a:r>
            <a:r>
              <a:rPr lang="ru-RU" sz="3200" dirty="0"/>
              <a:t> </a:t>
            </a:r>
            <a:r>
              <a:rPr lang="ru-RU" sz="3200" dirty="0" err="1"/>
              <a:t>филозофије</a:t>
            </a:r>
            <a:r>
              <a:rPr lang="ru-RU" sz="3200" dirty="0"/>
              <a:t>, </a:t>
            </a:r>
            <a:r>
              <a:rPr lang="ru-RU" sz="3200" dirty="0" err="1"/>
              <a:t>римског</a:t>
            </a:r>
            <a:r>
              <a:rPr lang="ru-RU" sz="3200" dirty="0"/>
              <a:t> права и </a:t>
            </a:r>
            <a:r>
              <a:rPr lang="ru-RU" sz="3200" dirty="0" err="1"/>
              <a:t>либералних</a:t>
            </a:r>
            <a:r>
              <a:rPr lang="ru-RU" sz="3200" dirty="0"/>
              <a:t> </a:t>
            </a:r>
            <a:r>
              <a:rPr lang="ru-RU" sz="3200" dirty="0" err="1"/>
              <a:t>хришћанских</a:t>
            </a:r>
            <a:r>
              <a:rPr lang="ru-RU" sz="3200" dirty="0"/>
              <a:t> </a:t>
            </a:r>
            <a:r>
              <a:rPr lang="ru-RU" sz="3200" dirty="0" err="1"/>
              <a:t>мислилаца</a:t>
            </a:r>
            <a:r>
              <a:rPr lang="ru-RU" sz="3200" dirty="0"/>
              <a:t> у </a:t>
            </a:r>
            <a:r>
              <a:rPr lang="ru-RU" sz="3200" dirty="0" err="1"/>
              <a:t>осамнаестом</a:t>
            </a:r>
            <a:r>
              <a:rPr lang="ru-RU" sz="3200" dirty="0"/>
              <a:t> веку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44773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Аутономија воље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/>
              <a:t>Из тог </a:t>
            </a:r>
            <a:r>
              <a:rPr lang="ru-RU" sz="3200" dirty="0" err="1"/>
              <a:t>политичког</a:t>
            </a:r>
            <a:r>
              <a:rPr lang="ru-RU" sz="3200" dirty="0"/>
              <a:t>, али и </a:t>
            </a:r>
            <a:r>
              <a:rPr lang="ru-RU" sz="3200" dirty="0" err="1"/>
              <a:t>економског</a:t>
            </a:r>
            <a:r>
              <a:rPr lang="ru-RU" sz="3200" dirty="0"/>
              <a:t>  либерализма, </a:t>
            </a:r>
            <a:r>
              <a:rPr lang="ru-RU" sz="3200" dirty="0" err="1" smtClean="0"/>
              <a:t>јавља</a:t>
            </a:r>
            <a:r>
              <a:rPr lang="ru-RU" sz="3200" dirty="0" smtClean="0"/>
              <a:t> се </a:t>
            </a:r>
            <a:r>
              <a:rPr lang="ru-RU" sz="3200" dirty="0" err="1" smtClean="0"/>
              <a:t>учење</a:t>
            </a:r>
            <a:r>
              <a:rPr lang="ru-RU" sz="3200" dirty="0" smtClean="0"/>
              <a:t> о </a:t>
            </a:r>
            <a:r>
              <a:rPr lang="ru-RU" sz="3200" dirty="0" err="1" smtClean="0"/>
              <a:t>аутономији</a:t>
            </a:r>
            <a:r>
              <a:rPr lang="ru-RU" sz="3200" dirty="0" smtClean="0"/>
              <a:t> </a:t>
            </a:r>
            <a:r>
              <a:rPr lang="ru-RU" sz="3200" dirty="0" err="1" smtClean="0"/>
              <a:t>воље</a:t>
            </a:r>
            <a:r>
              <a:rPr lang="ru-RU" sz="3200" dirty="0" smtClean="0"/>
              <a:t>. </a:t>
            </a:r>
            <a:r>
              <a:rPr lang="ru-RU" sz="3200" dirty="0" err="1"/>
              <a:t>Његова</a:t>
            </a:r>
            <a:r>
              <a:rPr lang="ru-RU" sz="3200" dirty="0"/>
              <a:t> </a:t>
            </a:r>
            <a:r>
              <a:rPr lang="ru-RU" sz="3200" dirty="0" err="1"/>
              <a:t>суштина</a:t>
            </a:r>
            <a:r>
              <a:rPr lang="ru-RU" sz="3200" dirty="0"/>
              <a:t> се </a:t>
            </a:r>
            <a:r>
              <a:rPr lang="ru-RU" sz="3200" dirty="0" err="1"/>
              <a:t>огледа</a:t>
            </a:r>
            <a:r>
              <a:rPr lang="ru-RU" sz="3200" dirty="0"/>
              <a:t> у томе </a:t>
            </a:r>
            <a:r>
              <a:rPr lang="ru-RU" sz="3200" dirty="0" err="1"/>
              <a:t>што</a:t>
            </a:r>
            <a:r>
              <a:rPr lang="ru-RU" sz="3200" dirty="0"/>
              <a:t>  </a:t>
            </a:r>
            <a:r>
              <a:rPr lang="ru-RU" sz="3200" dirty="0" err="1"/>
              <a:t>обавезе</a:t>
            </a:r>
            <a:r>
              <a:rPr lang="ru-RU" sz="3200" dirty="0"/>
              <a:t> </a:t>
            </a:r>
            <a:r>
              <a:rPr lang="ru-RU" sz="3200" dirty="0" err="1"/>
              <a:t>међу</a:t>
            </a:r>
            <a:r>
              <a:rPr lang="ru-RU" sz="3200" dirty="0"/>
              <a:t> </a:t>
            </a:r>
            <a:r>
              <a:rPr lang="ru-RU" sz="3200" dirty="0" err="1" smtClean="0"/>
              <a:t>људима</a:t>
            </a:r>
            <a:r>
              <a:rPr lang="ru-RU" sz="3200" dirty="0" smtClean="0"/>
              <a:t> </a:t>
            </a:r>
            <a:r>
              <a:rPr lang="ru-RU" sz="3200" dirty="0" err="1"/>
              <a:t>настају</a:t>
            </a:r>
            <a:r>
              <a:rPr lang="ru-RU" sz="3200" dirty="0"/>
              <a:t> зато </a:t>
            </a:r>
            <a:r>
              <a:rPr lang="ru-RU" sz="3200" dirty="0" err="1"/>
              <a:t>што</a:t>
            </a:r>
            <a:r>
              <a:rPr lang="ru-RU" sz="3200" dirty="0"/>
              <a:t> они </a:t>
            </a:r>
            <a:r>
              <a:rPr lang="ru-RU" sz="3200" dirty="0" err="1"/>
              <a:t>тако</a:t>
            </a:r>
            <a:r>
              <a:rPr lang="ru-RU" sz="3200" dirty="0"/>
              <a:t> </a:t>
            </a:r>
            <a:r>
              <a:rPr lang="ru-RU" sz="3200" dirty="0" err="1"/>
              <a:t>хоће</a:t>
            </a:r>
            <a:r>
              <a:rPr lang="ru-RU" sz="3200" dirty="0"/>
              <a:t>. </a:t>
            </a:r>
            <a:r>
              <a:rPr lang="ru-RU" sz="3200" dirty="0" err="1"/>
              <a:t>Индивидуална</a:t>
            </a:r>
            <a:r>
              <a:rPr lang="ru-RU" sz="3200" dirty="0"/>
              <a:t> </a:t>
            </a:r>
            <a:r>
              <a:rPr lang="ru-RU" sz="3200" dirty="0" err="1"/>
              <a:t>воља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изнад</a:t>
            </a:r>
            <a:r>
              <a:rPr lang="ru-RU" sz="3200" dirty="0"/>
              <a:t> закона. </a:t>
            </a:r>
            <a:endParaRPr lang="sr-Latn-RS" sz="3200" dirty="0" smtClean="0"/>
          </a:p>
          <a:p>
            <a:pPr algn="just"/>
            <a:r>
              <a:rPr lang="sr-Cyrl-RS" sz="3200" dirty="0"/>
              <a:t>Уговор тако постаје </a:t>
            </a:r>
            <a:r>
              <a:rPr lang="sr-Cyrl-RS" sz="3200" dirty="0" smtClean="0"/>
              <a:t>све</a:t>
            </a:r>
            <a:endParaRPr lang="sr-Latn-RS" sz="3200" dirty="0" smtClean="0"/>
          </a:p>
          <a:p>
            <a:pPr algn="just"/>
            <a:r>
              <a:rPr lang="ru-RU" sz="3200" dirty="0" err="1"/>
              <a:t>Добар</a:t>
            </a:r>
            <a:r>
              <a:rPr lang="ru-RU" sz="3200" dirty="0"/>
              <a:t> пример </a:t>
            </a:r>
            <a:r>
              <a:rPr lang="ru-RU" sz="3200" dirty="0" err="1"/>
              <a:t>реченог</a:t>
            </a:r>
            <a:r>
              <a:rPr lang="ru-RU" sz="3200" dirty="0"/>
              <a:t> </a:t>
            </a:r>
            <a:r>
              <a:rPr lang="ru-RU" sz="3200" dirty="0" err="1"/>
              <a:t>пружа</a:t>
            </a:r>
            <a:r>
              <a:rPr lang="ru-RU" sz="3200" dirty="0"/>
              <a:t> </a:t>
            </a:r>
            <a:r>
              <a:rPr lang="ru-RU" sz="3200" dirty="0" err="1"/>
              <a:t>Амерички</a:t>
            </a:r>
            <a:r>
              <a:rPr lang="ru-RU" sz="3200" dirty="0"/>
              <a:t> Устав у чл.1 где се </a:t>
            </a:r>
            <a:r>
              <a:rPr lang="ru-RU" sz="3200" dirty="0" err="1"/>
              <a:t>каже</a:t>
            </a:r>
            <a:r>
              <a:rPr lang="ru-RU" sz="3200" dirty="0"/>
              <a:t> да </a:t>
            </a:r>
            <a:r>
              <a:rPr lang="ru-RU" sz="3200" dirty="0" err="1"/>
              <a:t>ниједна</a:t>
            </a:r>
            <a:r>
              <a:rPr lang="ru-RU" sz="3200" dirty="0"/>
              <a:t> </a:t>
            </a:r>
            <a:r>
              <a:rPr lang="ru-RU" sz="3200" dirty="0" err="1"/>
              <a:t>Држава</a:t>
            </a:r>
            <a:r>
              <a:rPr lang="ru-RU" sz="3200" dirty="0"/>
              <a:t> не </a:t>
            </a:r>
            <a:r>
              <a:rPr lang="ru-RU" sz="3200" dirty="0" err="1"/>
              <a:t>може</a:t>
            </a:r>
            <a:r>
              <a:rPr lang="ru-RU" sz="3200" dirty="0"/>
              <a:t> </a:t>
            </a:r>
            <a:r>
              <a:rPr lang="ru-RU" sz="3200" dirty="0" err="1"/>
              <a:t>донети</a:t>
            </a:r>
            <a:r>
              <a:rPr lang="ru-RU" sz="3200" dirty="0"/>
              <a:t> закон </a:t>
            </a:r>
            <a:r>
              <a:rPr lang="ru-RU" sz="3200" dirty="0" err="1"/>
              <a:t>који</a:t>
            </a:r>
            <a:r>
              <a:rPr lang="ru-RU" sz="3200" dirty="0"/>
              <a:t> </a:t>
            </a:r>
            <a:r>
              <a:rPr lang="ru-RU" sz="3200" dirty="0" err="1"/>
              <a:t>ће</a:t>
            </a:r>
            <a:r>
              <a:rPr lang="ru-RU" sz="3200" dirty="0"/>
              <a:t> </a:t>
            </a:r>
            <a:r>
              <a:rPr lang="ru-RU" sz="3200" dirty="0" err="1"/>
              <a:t>бити</a:t>
            </a:r>
            <a:r>
              <a:rPr lang="ru-RU" sz="3200" dirty="0"/>
              <a:t> </a:t>
            </a:r>
            <a:r>
              <a:rPr lang="ru-RU" sz="3200" dirty="0" err="1"/>
              <a:t>противан</a:t>
            </a:r>
            <a:r>
              <a:rPr lang="ru-RU" sz="3200" dirty="0"/>
              <a:t> </a:t>
            </a:r>
            <a:r>
              <a:rPr lang="ru-RU" sz="3200" dirty="0" err="1"/>
              <a:t>преузетим</a:t>
            </a:r>
            <a:r>
              <a:rPr lang="ru-RU" sz="3200" dirty="0"/>
              <a:t> </a:t>
            </a:r>
            <a:r>
              <a:rPr lang="ru-RU" sz="3200" dirty="0" err="1"/>
              <a:t>уговорним</a:t>
            </a:r>
            <a:r>
              <a:rPr lang="ru-RU" sz="3200" dirty="0"/>
              <a:t> </a:t>
            </a:r>
            <a:r>
              <a:rPr lang="ru-RU" sz="3200" dirty="0" err="1"/>
              <a:t>обавезама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4210326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Слобода уговарања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Принципи</a:t>
            </a:r>
            <a:r>
              <a:rPr lang="ru-RU" sz="3200" dirty="0"/>
              <a:t> доктрине </a:t>
            </a:r>
            <a:r>
              <a:rPr lang="ru-RU" sz="3200" dirty="0" err="1" smtClean="0"/>
              <a:t>природног</a:t>
            </a:r>
            <a:r>
              <a:rPr lang="ru-RU" sz="3200" dirty="0" smtClean="0"/>
              <a:t> </a:t>
            </a:r>
            <a:r>
              <a:rPr lang="ru-RU" sz="3200" dirty="0"/>
              <a:t>права  </a:t>
            </a:r>
            <a:r>
              <a:rPr lang="ru-RU" sz="3200" dirty="0" err="1"/>
              <a:t>намећу</a:t>
            </a:r>
            <a:r>
              <a:rPr lang="ru-RU" sz="3200" dirty="0"/>
              <a:t> </a:t>
            </a:r>
            <a:r>
              <a:rPr lang="ru-RU" sz="3200" dirty="0" err="1"/>
              <a:t>поштовање</a:t>
            </a:r>
            <a:r>
              <a:rPr lang="ru-RU" sz="3200" dirty="0"/>
              <a:t>  и слободу уговора. И </a:t>
            </a:r>
            <a:r>
              <a:rPr lang="ru-RU" sz="3200" dirty="0" err="1"/>
              <a:t>управо</a:t>
            </a:r>
            <a:r>
              <a:rPr lang="ru-RU" sz="3200" dirty="0"/>
              <a:t> се у </a:t>
            </a:r>
            <a:r>
              <a:rPr lang="ru-RU" sz="3200" dirty="0" err="1"/>
              <a:t>либералној</a:t>
            </a:r>
            <a:r>
              <a:rPr lang="ru-RU" sz="3200" dirty="0"/>
              <a:t> </a:t>
            </a:r>
            <a:r>
              <a:rPr lang="ru-RU" sz="3200" dirty="0" err="1"/>
              <a:t>демократији</a:t>
            </a:r>
            <a:r>
              <a:rPr lang="ru-RU" sz="3200" dirty="0"/>
              <a:t> Запада </a:t>
            </a:r>
            <a:r>
              <a:rPr lang="ru-RU" sz="3200" dirty="0" err="1"/>
              <a:t>уговорна</a:t>
            </a:r>
            <a:r>
              <a:rPr lang="ru-RU" sz="3200" dirty="0"/>
              <a:t> догма заступа </a:t>
            </a:r>
            <a:r>
              <a:rPr lang="ru-RU" sz="3200" dirty="0" err="1"/>
              <a:t>са</a:t>
            </a:r>
            <a:r>
              <a:rPr lang="ru-RU" sz="3200" dirty="0"/>
              <a:t> великим жаром. </a:t>
            </a:r>
            <a:endParaRPr lang="sr-Latn-RS" sz="3200" dirty="0" smtClean="0"/>
          </a:p>
          <a:p>
            <a:pPr algn="just"/>
            <a:r>
              <a:rPr lang="ru-RU" sz="3200" dirty="0" smtClean="0"/>
              <a:t>На </a:t>
            </a:r>
            <a:r>
              <a:rPr lang="ru-RU" sz="3200" dirty="0" err="1"/>
              <a:t>једном</a:t>
            </a:r>
            <a:r>
              <a:rPr lang="ru-RU" sz="3200" dirty="0"/>
              <a:t> чисто </a:t>
            </a:r>
            <a:r>
              <a:rPr lang="ru-RU" sz="3200" dirty="0" err="1"/>
              <a:t>правном</a:t>
            </a:r>
            <a:r>
              <a:rPr lang="ru-RU" sz="3200" dirty="0"/>
              <a:t> плану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појмом</a:t>
            </a:r>
            <a:r>
              <a:rPr lang="ru-RU" sz="3200" dirty="0"/>
              <a:t> уговора се </a:t>
            </a:r>
            <a:r>
              <a:rPr lang="ru-RU" sz="3200" dirty="0" err="1"/>
              <a:t>интерпретирају</a:t>
            </a:r>
            <a:r>
              <a:rPr lang="ru-RU" sz="3200" dirty="0"/>
              <a:t> и </a:t>
            </a:r>
            <a:r>
              <a:rPr lang="ru-RU" sz="3200" dirty="0" err="1"/>
              <a:t>тумаче</a:t>
            </a:r>
            <a:r>
              <a:rPr lang="ru-RU" sz="3200" dirty="0"/>
              <a:t> </a:t>
            </a:r>
            <a:r>
              <a:rPr lang="ru-RU" sz="3200" dirty="0" err="1"/>
              <a:t>основне</a:t>
            </a:r>
            <a:r>
              <a:rPr lang="ru-RU" sz="3200" dirty="0"/>
              <a:t> </a:t>
            </a:r>
            <a:r>
              <a:rPr lang="ru-RU" sz="3200" dirty="0" err="1"/>
              <a:t>институције</a:t>
            </a:r>
            <a:r>
              <a:rPr lang="ru-RU" sz="3200" dirty="0"/>
              <a:t> </a:t>
            </a:r>
            <a:r>
              <a:rPr lang="ru-RU" sz="3200" dirty="0" err="1"/>
              <a:t>грађанског</a:t>
            </a:r>
            <a:r>
              <a:rPr lang="ru-RU" sz="3200" dirty="0"/>
              <a:t> </a:t>
            </a:r>
            <a:r>
              <a:rPr lang="ru-RU" sz="3200" dirty="0" err="1"/>
              <a:t>друштва</a:t>
            </a:r>
            <a:r>
              <a:rPr lang="ru-RU" sz="3200" dirty="0"/>
              <a:t>, па и </a:t>
            </a:r>
            <a:r>
              <a:rPr lang="ru-RU" sz="3200" dirty="0" err="1"/>
              <a:t>породице</a:t>
            </a:r>
            <a:r>
              <a:rPr lang="ru-RU" sz="3200" dirty="0"/>
              <a:t>.  </a:t>
            </a:r>
            <a:r>
              <a:rPr lang="ru-RU" sz="3200" dirty="0" err="1"/>
              <a:t>Индивидуа</a:t>
            </a:r>
            <a:r>
              <a:rPr lang="ru-RU" sz="3200" dirty="0"/>
              <a:t> и модерна </a:t>
            </a:r>
            <a:r>
              <a:rPr lang="ru-RU" sz="3200" dirty="0" err="1"/>
              <a:t>држава</a:t>
            </a:r>
            <a:r>
              <a:rPr lang="ru-RU" sz="3200" dirty="0"/>
              <a:t> су, </a:t>
            </a:r>
            <a:r>
              <a:rPr lang="ru-RU" sz="3200" dirty="0" err="1"/>
              <a:t>дакле</a:t>
            </a:r>
            <a:r>
              <a:rPr lang="ru-RU" sz="3200" dirty="0"/>
              <a:t>, </a:t>
            </a:r>
            <a:r>
              <a:rPr lang="ru-RU" sz="3200" dirty="0" err="1"/>
              <a:t>рођени</a:t>
            </a:r>
            <a:r>
              <a:rPr lang="ru-RU" sz="3200" dirty="0"/>
              <a:t> у исто </a:t>
            </a:r>
            <a:r>
              <a:rPr lang="ru-RU" sz="3200" dirty="0" err="1"/>
              <a:t>време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30704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Нуклеарна породица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err="1"/>
              <a:t>Интересантно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, </a:t>
            </a:r>
            <a:r>
              <a:rPr lang="ru-RU" sz="3200" dirty="0" err="1"/>
              <a:t>мада</a:t>
            </a:r>
            <a:r>
              <a:rPr lang="ru-RU" sz="3200" dirty="0"/>
              <a:t> не и </a:t>
            </a:r>
            <a:r>
              <a:rPr lang="ru-RU" sz="3200" dirty="0" err="1"/>
              <a:t>случајно</a:t>
            </a:r>
            <a:r>
              <a:rPr lang="ru-RU" sz="3200" dirty="0"/>
              <a:t>, да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ово</a:t>
            </a:r>
            <a:r>
              <a:rPr lang="ru-RU" sz="3200" dirty="0"/>
              <a:t> </a:t>
            </a:r>
            <a:r>
              <a:rPr lang="ru-RU" sz="3200" dirty="0" err="1"/>
              <a:t>истовремено</a:t>
            </a:r>
            <a:r>
              <a:rPr lang="ru-RU" sz="3200" dirty="0"/>
              <a:t> и период </a:t>
            </a:r>
            <a:r>
              <a:rPr lang="ru-RU" sz="3200" dirty="0" err="1"/>
              <a:t>када</a:t>
            </a:r>
            <a:r>
              <a:rPr lang="ru-RU" sz="3200" dirty="0"/>
              <a:t> се на Западу </a:t>
            </a:r>
            <a:r>
              <a:rPr lang="ru-RU" sz="3200" dirty="0" err="1"/>
              <a:t>десила</a:t>
            </a:r>
            <a:r>
              <a:rPr lang="ru-RU" sz="3200" dirty="0"/>
              <a:t> </a:t>
            </a:r>
            <a:r>
              <a:rPr lang="ru-RU" sz="3200" dirty="0" err="1"/>
              <a:t>трансформација</a:t>
            </a:r>
            <a:r>
              <a:rPr lang="ru-RU" sz="3200" dirty="0"/>
              <a:t> </a:t>
            </a:r>
            <a:r>
              <a:rPr lang="ru-RU" sz="3200" dirty="0" err="1"/>
              <a:t>традиционалне</a:t>
            </a:r>
            <a:r>
              <a:rPr lang="ru-RU" sz="3200" dirty="0"/>
              <a:t> </a:t>
            </a:r>
            <a:r>
              <a:rPr lang="ru-RU" sz="3200" dirty="0" err="1"/>
              <a:t>породице</a:t>
            </a:r>
            <a:r>
              <a:rPr lang="ru-RU" sz="3200" dirty="0"/>
              <a:t> у модерну </a:t>
            </a:r>
            <a:r>
              <a:rPr lang="ru-RU" sz="3200" dirty="0" err="1"/>
              <a:t>породицу</a:t>
            </a:r>
            <a:r>
              <a:rPr lang="ru-RU" sz="3200" dirty="0"/>
              <a:t>, </a:t>
            </a:r>
            <a:r>
              <a:rPr lang="ru-RU" sz="3200" dirty="0" err="1"/>
              <a:t>предане</a:t>
            </a:r>
            <a:r>
              <a:rPr lang="ru-RU" sz="3200" dirty="0"/>
              <a:t> </a:t>
            </a:r>
            <a:r>
              <a:rPr lang="ru-RU" sz="3200" dirty="0" err="1"/>
              <a:t>осећањима</a:t>
            </a:r>
            <a:r>
              <a:rPr lang="ru-RU" sz="3200" dirty="0"/>
              <a:t> и </a:t>
            </a:r>
            <a:r>
              <a:rPr lang="ru-RU" sz="3200" dirty="0" err="1"/>
              <a:t>тражењу</a:t>
            </a:r>
            <a:r>
              <a:rPr lang="ru-RU" sz="3200" dirty="0"/>
              <a:t> </a:t>
            </a:r>
            <a:r>
              <a:rPr lang="ru-RU" sz="3200" dirty="0" err="1" smtClean="0"/>
              <a:t>среће</a:t>
            </a:r>
            <a:endParaRPr lang="sr-Latn-RS" sz="3200" dirty="0" smtClean="0"/>
          </a:p>
          <a:p>
            <a:pPr algn="just"/>
            <a:r>
              <a:rPr lang="ru-RU" sz="3200" dirty="0" err="1"/>
              <a:t>Појављује</a:t>
            </a:r>
            <a:r>
              <a:rPr lang="ru-RU" sz="3200" dirty="0"/>
              <a:t> се </a:t>
            </a:r>
            <a:r>
              <a:rPr lang="ru-RU" sz="3200" b="1" dirty="0" err="1"/>
              <a:t>нуклеарна</a:t>
            </a:r>
            <a:r>
              <a:rPr lang="ru-RU" sz="3200" b="1" dirty="0"/>
              <a:t> </a:t>
            </a:r>
            <a:r>
              <a:rPr lang="ru-RU" sz="3200" b="1" dirty="0" err="1"/>
              <a:t>породица</a:t>
            </a:r>
            <a:r>
              <a:rPr lang="ru-RU" sz="3200" dirty="0"/>
              <a:t>, </a:t>
            </a:r>
            <a:r>
              <a:rPr lang="ru-RU" sz="3200" dirty="0" err="1"/>
              <a:t>састављена</a:t>
            </a:r>
            <a:r>
              <a:rPr lang="ru-RU" sz="3200" dirty="0"/>
              <a:t> од </a:t>
            </a:r>
            <a:r>
              <a:rPr lang="ru-RU" sz="3200" dirty="0" err="1"/>
              <a:t>родитеља</a:t>
            </a:r>
            <a:r>
              <a:rPr lang="ru-RU" sz="3200" dirty="0"/>
              <a:t> и </a:t>
            </a:r>
            <a:r>
              <a:rPr lang="ru-RU" sz="3200" dirty="0" err="1"/>
              <a:t>деце</a:t>
            </a:r>
            <a:r>
              <a:rPr lang="ru-RU" sz="3200" dirty="0"/>
              <a:t>, </a:t>
            </a:r>
            <a:r>
              <a:rPr lang="ru-RU" sz="3200" dirty="0" err="1"/>
              <a:t>полако</a:t>
            </a:r>
            <a:r>
              <a:rPr lang="ru-RU" sz="3200" dirty="0"/>
              <a:t> </a:t>
            </a:r>
            <a:r>
              <a:rPr lang="ru-RU" sz="3200" dirty="0" err="1"/>
              <a:t>преузимајући</a:t>
            </a:r>
            <a:r>
              <a:rPr lang="ru-RU" sz="3200" dirty="0"/>
              <a:t> примат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основни</a:t>
            </a:r>
            <a:r>
              <a:rPr lang="ru-RU" sz="3200" dirty="0"/>
              <a:t> облик </a:t>
            </a:r>
            <a:r>
              <a:rPr lang="ru-RU" sz="3200" dirty="0" err="1"/>
              <a:t>организовања</a:t>
            </a:r>
            <a:r>
              <a:rPr lang="ru-RU" sz="3200" dirty="0"/>
              <a:t> </a:t>
            </a:r>
            <a:r>
              <a:rPr lang="ru-RU" sz="3200" dirty="0" err="1"/>
              <a:t>породичног</a:t>
            </a:r>
            <a:r>
              <a:rPr lang="ru-RU" sz="3200" dirty="0"/>
              <a:t> живота. </a:t>
            </a:r>
            <a:r>
              <a:rPr lang="ru-RU" sz="3200" dirty="0" err="1"/>
              <a:t>Многе</a:t>
            </a:r>
            <a:r>
              <a:rPr lang="ru-RU" sz="3200" dirty="0"/>
              <a:t> </a:t>
            </a:r>
            <a:r>
              <a:rPr lang="ru-RU" sz="3200" dirty="0" err="1"/>
              <a:t>функције</a:t>
            </a:r>
            <a:r>
              <a:rPr lang="ru-RU" sz="3200" dirty="0"/>
              <a:t> </a:t>
            </a:r>
            <a:r>
              <a:rPr lang="ru-RU" sz="3200" dirty="0" err="1"/>
              <a:t>које</a:t>
            </a:r>
            <a:r>
              <a:rPr lang="ru-RU" sz="3200" dirty="0"/>
              <a:t>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породица</a:t>
            </a:r>
            <a:r>
              <a:rPr lang="ru-RU" sz="3200" dirty="0"/>
              <a:t> </a:t>
            </a:r>
            <a:r>
              <a:rPr lang="ru-RU" sz="3200" dirty="0" err="1"/>
              <a:t>некада</a:t>
            </a:r>
            <a:r>
              <a:rPr lang="ru-RU" sz="3200" dirty="0"/>
              <a:t> </a:t>
            </a:r>
            <a:r>
              <a:rPr lang="ru-RU" sz="3200" dirty="0" err="1"/>
              <a:t>испуњавала</a:t>
            </a:r>
            <a:r>
              <a:rPr lang="ru-RU" sz="3200" dirty="0"/>
              <a:t> </a:t>
            </a:r>
            <a:r>
              <a:rPr lang="ru-RU" sz="3200" dirty="0" err="1"/>
              <a:t>полако</a:t>
            </a:r>
            <a:r>
              <a:rPr lang="ru-RU" sz="3200" dirty="0"/>
              <a:t>  </a:t>
            </a:r>
            <a:r>
              <a:rPr lang="ru-RU" sz="3200" dirty="0" err="1"/>
              <a:t>преузима</a:t>
            </a:r>
            <a:r>
              <a:rPr lang="ru-RU" sz="3200" dirty="0"/>
              <a:t> </a:t>
            </a:r>
            <a:r>
              <a:rPr lang="ru-RU" sz="3200" dirty="0" err="1"/>
              <a:t>друштво</a:t>
            </a:r>
            <a:r>
              <a:rPr lang="ru-RU" sz="3200" dirty="0"/>
              <a:t>: </a:t>
            </a:r>
            <a:r>
              <a:rPr lang="ru-RU" sz="3200" dirty="0" err="1"/>
              <a:t>економску</a:t>
            </a:r>
            <a:r>
              <a:rPr lang="ru-RU" sz="3200" dirty="0"/>
              <a:t> </a:t>
            </a:r>
            <a:r>
              <a:rPr lang="ru-RU" sz="3200" dirty="0" err="1"/>
              <a:t>производњу</a:t>
            </a:r>
            <a:r>
              <a:rPr lang="ru-RU" sz="3200" dirty="0"/>
              <a:t>, </a:t>
            </a:r>
            <a:r>
              <a:rPr lang="ru-RU" sz="3200" dirty="0" err="1"/>
              <a:t>образовање</a:t>
            </a:r>
            <a:r>
              <a:rPr lang="ru-RU" sz="3200" dirty="0"/>
              <a:t>, </a:t>
            </a:r>
            <a:r>
              <a:rPr lang="ru-RU" sz="3200" dirty="0" err="1"/>
              <a:t>одмор</a:t>
            </a:r>
            <a:r>
              <a:rPr lang="ru-RU" sz="3200" dirty="0"/>
              <a:t>, </a:t>
            </a:r>
            <a:r>
              <a:rPr lang="ru-RU" sz="3200" dirty="0" err="1"/>
              <a:t>итд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2613912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акон 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уговор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/>
              <a:t>Данас</a:t>
            </a:r>
            <a:r>
              <a:rPr lang="ru-RU" sz="3200" dirty="0"/>
              <a:t> се </a:t>
            </a:r>
            <a:r>
              <a:rPr lang="ru-RU" sz="3200" dirty="0" err="1"/>
              <a:t>може</a:t>
            </a:r>
            <a:r>
              <a:rPr lang="ru-RU" sz="3200" dirty="0"/>
              <a:t> </a:t>
            </a:r>
            <a:r>
              <a:rPr lang="ru-RU" sz="3200" dirty="0" err="1"/>
              <a:t>говорити</a:t>
            </a:r>
            <a:r>
              <a:rPr lang="ru-RU" sz="3200" dirty="0"/>
              <a:t> о закону и уговору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начинима</a:t>
            </a:r>
            <a:r>
              <a:rPr lang="ru-RU" sz="3200" dirty="0"/>
              <a:t> </a:t>
            </a:r>
            <a:r>
              <a:rPr lang="ru-RU" sz="3200" dirty="0" err="1"/>
              <a:t>регулисања</a:t>
            </a:r>
            <a:r>
              <a:rPr lang="ru-RU" sz="3200" dirty="0"/>
              <a:t> </a:t>
            </a:r>
            <a:r>
              <a:rPr lang="ru-RU" sz="3200" dirty="0" err="1" smtClean="0"/>
              <a:t>друштвених</a:t>
            </a:r>
            <a:r>
              <a:rPr lang="ru-RU" sz="3200" dirty="0" smtClean="0"/>
              <a:t> </a:t>
            </a:r>
            <a:r>
              <a:rPr lang="ru-RU" sz="3200" dirty="0" err="1" smtClean="0"/>
              <a:t>односа</a:t>
            </a:r>
            <a:r>
              <a:rPr lang="ru-RU" sz="3200" dirty="0" smtClean="0"/>
              <a:t>.  </a:t>
            </a:r>
            <a:r>
              <a:rPr lang="ru-RU" sz="3200" dirty="0" err="1"/>
              <a:t>Када</a:t>
            </a:r>
            <a:r>
              <a:rPr lang="ru-RU" sz="3200" dirty="0"/>
              <a:t> се ради о закону у </a:t>
            </a:r>
            <a:r>
              <a:rPr lang="ru-RU" sz="3200" dirty="0" err="1"/>
              <a:t>питању</a:t>
            </a:r>
            <a:r>
              <a:rPr lang="ru-RU" sz="3200" dirty="0"/>
              <a:t> су норме </a:t>
            </a:r>
            <a:r>
              <a:rPr lang="ru-RU" sz="3200" dirty="0" err="1"/>
              <a:t>које</a:t>
            </a:r>
            <a:r>
              <a:rPr lang="ru-RU" sz="3200" dirty="0"/>
              <a:t> нам се </a:t>
            </a:r>
            <a:r>
              <a:rPr lang="ru-RU" sz="3200" dirty="0" err="1"/>
              <a:t>намеђу</a:t>
            </a:r>
            <a:r>
              <a:rPr lang="ru-RU" sz="3200" dirty="0"/>
              <a:t> </a:t>
            </a:r>
            <a:r>
              <a:rPr lang="ru-RU" sz="3200" dirty="0" err="1"/>
              <a:t>независно</a:t>
            </a:r>
            <a:r>
              <a:rPr lang="ru-RU" sz="3200" dirty="0"/>
              <a:t> од наше </a:t>
            </a:r>
            <a:r>
              <a:rPr lang="ru-RU" sz="3200" dirty="0" err="1"/>
              <a:t>воље</a:t>
            </a:r>
            <a:r>
              <a:rPr lang="ru-RU" sz="3200" dirty="0"/>
              <a:t>. Уговор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резултат</a:t>
            </a:r>
            <a:r>
              <a:rPr lang="ru-RU" sz="3200" dirty="0"/>
              <a:t>  </a:t>
            </a:r>
            <a:r>
              <a:rPr lang="ru-RU" sz="3200" dirty="0" err="1"/>
              <a:t>слободног</a:t>
            </a:r>
            <a:r>
              <a:rPr lang="ru-RU" sz="3200" dirty="0"/>
              <a:t> договора </a:t>
            </a:r>
            <a:r>
              <a:rPr lang="ru-RU" sz="3200" dirty="0" err="1"/>
              <a:t>са</a:t>
            </a:r>
            <a:r>
              <a:rPr lang="ru-RU" sz="3200" dirty="0"/>
              <a:t> </a:t>
            </a:r>
            <a:r>
              <a:rPr lang="ru-RU" sz="3200" dirty="0" err="1"/>
              <a:t>неком</a:t>
            </a:r>
            <a:r>
              <a:rPr lang="ru-RU" sz="3200" dirty="0"/>
              <a:t> другом особом, </a:t>
            </a:r>
            <a:r>
              <a:rPr lang="ru-RU" sz="3200" dirty="0" err="1"/>
              <a:t>којим</a:t>
            </a:r>
            <a:r>
              <a:rPr lang="ru-RU" sz="3200" dirty="0"/>
              <a:t> се </a:t>
            </a:r>
            <a:r>
              <a:rPr lang="ru-RU" sz="3200" dirty="0" err="1"/>
              <a:t>регулишу</a:t>
            </a:r>
            <a:r>
              <a:rPr lang="ru-RU" sz="3200" dirty="0"/>
              <a:t> </a:t>
            </a:r>
            <a:r>
              <a:rPr lang="ru-RU" sz="3200" dirty="0" err="1"/>
              <a:t>међусобни</a:t>
            </a:r>
            <a:r>
              <a:rPr lang="ru-RU" sz="3200" dirty="0"/>
              <a:t> </a:t>
            </a:r>
            <a:r>
              <a:rPr lang="ru-RU" sz="3200" dirty="0" err="1"/>
              <a:t>односи</a:t>
            </a:r>
            <a:r>
              <a:rPr lang="ru-RU" sz="3200" dirty="0" smtClean="0"/>
              <a:t>.</a:t>
            </a:r>
          </a:p>
          <a:p>
            <a:r>
              <a:rPr lang="ru-RU" sz="3200" dirty="0" err="1"/>
              <a:t>Ако</a:t>
            </a:r>
            <a:r>
              <a:rPr lang="ru-RU" sz="3200" dirty="0"/>
              <a:t> </a:t>
            </a:r>
            <a:r>
              <a:rPr lang="ru-RU" sz="3200" dirty="0" err="1"/>
              <a:t>бисмо</a:t>
            </a:r>
            <a:r>
              <a:rPr lang="ru-RU" sz="3200" dirty="0"/>
              <a:t> </a:t>
            </a:r>
            <a:r>
              <a:rPr lang="ru-RU" sz="3200" dirty="0" err="1"/>
              <a:t>рекли</a:t>
            </a:r>
            <a:r>
              <a:rPr lang="ru-RU" sz="3200" dirty="0"/>
              <a:t> да се </a:t>
            </a:r>
            <a:r>
              <a:rPr lang="ru-RU" sz="3200" dirty="0" err="1"/>
              <a:t>данас</a:t>
            </a:r>
            <a:r>
              <a:rPr lang="ru-RU" sz="3200" dirty="0"/>
              <a:t> </a:t>
            </a:r>
            <a:r>
              <a:rPr lang="ru-RU" sz="3200" dirty="0" err="1"/>
              <a:t>друштво</a:t>
            </a:r>
            <a:r>
              <a:rPr lang="ru-RU" sz="3200" dirty="0"/>
              <a:t> </a:t>
            </a:r>
            <a:r>
              <a:rPr lang="ru-RU" sz="3200" b="1" dirty="0" err="1"/>
              <a:t>контрактуализује</a:t>
            </a:r>
            <a:r>
              <a:rPr lang="ru-RU" sz="3200" dirty="0"/>
              <a:t> </a:t>
            </a:r>
            <a:r>
              <a:rPr lang="ru-RU" sz="3200" dirty="0" err="1"/>
              <a:t>онда</a:t>
            </a:r>
            <a:r>
              <a:rPr lang="ru-RU" sz="3200" dirty="0"/>
              <a:t> под </a:t>
            </a:r>
            <a:r>
              <a:rPr lang="ru-RU" sz="3200" dirty="0" err="1"/>
              <a:t>тим</a:t>
            </a:r>
            <a:r>
              <a:rPr lang="ru-RU" sz="3200" dirty="0"/>
              <a:t> </a:t>
            </a:r>
            <a:r>
              <a:rPr lang="ru-RU" sz="3200" dirty="0" err="1"/>
              <a:t>подразумевамо</a:t>
            </a:r>
            <a:r>
              <a:rPr lang="ru-RU" sz="3200" dirty="0"/>
              <a:t> </a:t>
            </a:r>
            <a:r>
              <a:rPr lang="ru-RU" sz="3200" dirty="0" err="1"/>
              <a:t>смањење</a:t>
            </a:r>
            <a:r>
              <a:rPr lang="ru-RU" sz="3200" dirty="0"/>
              <a:t> </a:t>
            </a:r>
            <a:r>
              <a:rPr lang="ru-RU" sz="3200" dirty="0" err="1"/>
              <a:t>броја</a:t>
            </a:r>
            <a:r>
              <a:rPr lang="ru-RU" sz="3200" dirty="0"/>
              <a:t> </a:t>
            </a:r>
            <a:r>
              <a:rPr lang="ru-RU" sz="3200" dirty="0" err="1"/>
              <a:t>односа</a:t>
            </a:r>
            <a:r>
              <a:rPr lang="ru-RU" sz="3200" dirty="0"/>
              <a:t> </a:t>
            </a:r>
            <a:r>
              <a:rPr lang="ru-RU" sz="3200" dirty="0" err="1"/>
              <a:t>који</a:t>
            </a:r>
            <a:r>
              <a:rPr lang="ru-RU" sz="3200" dirty="0"/>
              <a:t> су </a:t>
            </a:r>
            <a:r>
              <a:rPr lang="ru-RU" sz="3200" dirty="0" err="1"/>
              <a:t>прописани</a:t>
            </a:r>
            <a:r>
              <a:rPr lang="ru-RU" sz="3200" dirty="0"/>
              <a:t> законом у </a:t>
            </a:r>
            <a:r>
              <a:rPr lang="ru-RU" sz="3200" dirty="0" err="1"/>
              <a:t>корист</a:t>
            </a:r>
            <a:r>
              <a:rPr lang="ru-RU" sz="3200" dirty="0"/>
              <a:t> </a:t>
            </a:r>
            <a:r>
              <a:rPr lang="ru-RU" sz="3200" dirty="0" err="1"/>
              <a:t>оних</a:t>
            </a:r>
            <a:r>
              <a:rPr lang="ru-RU" sz="3200" dirty="0"/>
              <a:t> на </a:t>
            </a:r>
            <a:r>
              <a:rPr lang="ru-RU" sz="3200" dirty="0" err="1"/>
              <a:t>које</a:t>
            </a:r>
            <a:r>
              <a:rPr lang="ru-RU" sz="3200" dirty="0"/>
              <a:t> </a:t>
            </a:r>
            <a:r>
              <a:rPr lang="ru-RU" sz="3200" dirty="0" err="1"/>
              <a:t>смо</a:t>
            </a:r>
            <a:r>
              <a:rPr lang="ru-RU" sz="3200" dirty="0"/>
              <a:t> сами пристали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41868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Хенри </a:t>
            </a:r>
            <a:r>
              <a:rPr lang="sr-Cyrl-R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Мејн</a:t>
            </a: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У </a:t>
            </a:r>
            <a:r>
              <a:rPr lang="ru-RU" sz="3200" dirty="0" err="1"/>
              <a:t>својој</a:t>
            </a:r>
            <a:r>
              <a:rPr lang="ru-RU" sz="3200" dirty="0"/>
              <a:t> </a:t>
            </a:r>
            <a:r>
              <a:rPr lang="ru-RU" sz="3200" dirty="0" err="1"/>
              <a:t>познатој</a:t>
            </a:r>
            <a:r>
              <a:rPr lang="ru-RU" sz="3200" dirty="0"/>
              <a:t> </a:t>
            </a:r>
            <a:r>
              <a:rPr lang="ru-RU" sz="3200" dirty="0" err="1"/>
              <a:t>књизи</a:t>
            </a:r>
            <a:r>
              <a:rPr lang="ru-RU" sz="3200" dirty="0"/>
              <a:t> </a:t>
            </a:r>
            <a:r>
              <a:rPr lang="ru-RU" sz="3200" dirty="0" err="1"/>
              <a:t>публикованој</a:t>
            </a:r>
            <a:r>
              <a:rPr lang="ru-RU" sz="3200" dirty="0"/>
              <a:t> 1861. године </a:t>
            </a:r>
            <a:r>
              <a:rPr lang="sr-Latn-RS" sz="3200" dirty="0" smtClean="0"/>
              <a:t>(„</a:t>
            </a:r>
            <a:r>
              <a:rPr lang="sr-Cyrl-RS" sz="3200" dirty="0" smtClean="0"/>
              <a:t>Старо право“</a:t>
            </a:r>
            <a:r>
              <a:rPr lang="sr-Latn-RS" sz="3200" dirty="0" smtClean="0"/>
              <a:t> </a:t>
            </a:r>
            <a:r>
              <a:rPr lang="sr-Cyrl-RS" sz="3200" dirty="0" smtClean="0"/>
              <a:t> - </a:t>
            </a:r>
            <a:r>
              <a:rPr lang="sr-Latn-RS" sz="3200" dirty="0" err="1" smtClean="0"/>
              <a:t>Ancient</a:t>
            </a:r>
            <a:r>
              <a:rPr lang="sr-Latn-RS" sz="3200" dirty="0" smtClean="0"/>
              <a:t> </a:t>
            </a:r>
            <a:r>
              <a:rPr lang="sr-Latn-RS" sz="3200" dirty="0" err="1"/>
              <a:t>Law</a:t>
            </a:r>
            <a:r>
              <a:rPr lang="sr-Latn-RS" sz="3200" dirty="0" smtClean="0"/>
              <a:t>)</a:t>
            </a:r>
            <a:r>
              <a:rPr lang="sr-Cyrl-RS" sz="3200" dirty="0" smtClean="0"/>
              <a:t> </a:t>
            </a:r>
            <a:r>
              <a:rPr lang="ru-RU" sz="3200" dirty="0" err="1" smtClean="0"/>
              <a:t>британски</a:t>
            </a:r>
            <a:r>
              <a:rPr lang="ru-RU" sz="3200" dirty="0" smtClean="0"/>
              <a:t> </a:t>
            </a:r>
            <a:r>
              <a:rPr lang="ru-RU" sz="3200" dirty="0" err="1"/>
              <a:t>правник</a:t>
            </a:r>
            <a:r>
              <a:rPr lang="ru-RU" sz="3200" dirty="0"/>
              <a:t> и </a:t>
            </a:r>
            <a:r>
              <a:rPr lang="ru-RU" sz="3200" dirty="0" err="1"/>
              <a:t>историчар</a:t>
            </a:r>
            <a:r>
              <a:rPr lang="ru-RU" sz="3200" dirty="0"/>
              <a:t> Хенри </a:t>
            </a:r>
            <a:r>
              <a:rPr lang="ru-RU" sz="3200" dirty="0" err="1"/>
              <a:t>Мејн</a:t>
            </a:r>
            <a:r>
              <a:rPr lang="ru-RU" sz="3200" dirty="0"/>
              <a:t> 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интерпретирао</a:t>
            </a:r>
            <a:r>
              <a:rPr lang="ru-RU" sz="3200" dirty="0"/>
              <a:t> </a:t>
            </a:r>
            <a:r>
              <a:rPr lang="ru-RU" sz="3200" dirty="0" err="1"/>
              <a:t>целокупну</a:t>
            </a:r>
            <a:r>
              <a:rPr lang="ru-RU" sz="3200" dirty="0"/>
              <a:t> </a:t>
            </a:r>
            <a:r>
              <a:rPr lang="ru-RU" sz="3200" dirty="0" err="1"/>
              <a:t>историју</a:t>
            </a:r>
            <a:r>
              <a:rPr lang="ru-RU" sz="3200" dirty="0"/>
              <a:t> Запада </a:t>
            </a:r>
            <a:r>
              <a:rPr lang="ru-RU" sz="3200" dirty="0" err="1"/>
              <a:t>као</a:t>
            </a:r>
            <a:r>
              <a:rPr lang="ru-RU" sz="3200" dirty="0"/>
              <a:t> </a:t>
            </a:r>
            <a:r>
              <a:rPr lang="ru-RU" sz="3200" dirty="0" err="1"/>
              <a:t>прелазак</a:t>
            </a:r>
            <a:r>
              <a:rPr lang="ru-RU" sz="3200" dirty="0"/>
              <a:t> од статуса на уговор, </a:t>
            </a:r>
            <a:r>
              <a:rPr lang="ru-RU" sz="3200" dirty="0" err="1"/>
              <a:t>сматрајући</a:t>
            </a:r>
            <a:r>
              <a:rPr lang="ru-RU" sz="3200" dirty="0"/>
              <a:t> да </a:t>
            </a:r>
            <a:r>
              <a:rPr lang="ru-RU" sz="3200" dirty="0" err="1"/>
              <a:t>је</a:t>
            </a:r>
            <a:r>
              <a:rPr lang="ru-RU" sz="3200" dirty="0"/>
              <a:t> </a:t>
            </a:r>
            <a:r>
              <a:rPr lang="ru-RU" sz="3200" dirty="0" err="1"/>
              <a:t>контрактуализација</a:t>
            </a:r>
            <a:r>
              <a:rPr lang="ru-RU" sz="3200" dirty="0"/>
              <a:t> </a:t>
            </a:r>
            <a:r>
              <a:rPr lang="ru-RU" sz="3200" dirty="0" err="1"/>
              <a:t>законитост</a:t>
            </a:r>
            <a:r>
              <a:rPr lang="ru-RU" sz="3200" dirty="0"/>
              <a:t> </a:t>
            </a:r>
            <a:r>
              <a:rPr lang="ru-RU" sz="3200" dirty="0" err="1"/>
              <a:t>развоја</a:t>
            </a:r>
            <a:r>
              <a:rPr lang="ru-RU" sz="3200" dirty="0"/>
              <a:t> </a:t>
            </a:r>
            <a:r>
              <a:rPr lang="ru-RU" sz="3200" dirty="0" err="1"/>
              <a:t>правног</a:t>
            </a:r>
            <a:r>
              <a:rPr lang="ru-RU" sz="3200" dirty="0"/>
              <a:t> </a:t>
            </a:r>
            <a:r>
              <a:rPr lang="ru-RU" sz="3200" dirty="0" err="1" smtClean="0"/>
              <a:t>поретка</a:t>
            </a: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val="3776971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 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2026</Words>
  <Application>Microsoft Office PowerPoint</Application>
  <PresentationFormat>Široki ekran</PresentationFormat>
  <Paragraphs>109</Paragraphs>
  <Slides>33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3</vt:i4>
      </vt:variant>
      <vt:variant>
        <vt:lpstr>Naslovi slajdova</vt:lpstr>
      </vt:variant>
      <vt:variant>
        <vt:i4>33</vt:i4>
      </vt:variant>
    </vt:vector>
  </HeadingPairs>
  <TitlesOfParts>
    <vt:vector size="40" baseType="lpstr">
      <vt:lpstr>Arial</vt:lpstr>
      <vt:lpstr>Calibri</vt:lpstr>
      <vt:lpstr>Calibri Light</vt:lpstr>
      <vt:lpstr>Times New Roman</vt:lpstr>
      <vt:lpstr>Office tema</vt:lpstr>
      <vt:lpstr>Office Theme</vt:lpstr>
      <vt:lpstr>1_Office Theme</vt:lpstr>
      <vt:lpstr>Уговорно породично право</vt:lpstr>
      <vt:lpstr>УГОВОРНО ПОРОДИЧНО ПРАВО</vt:lpstr>
      <vt:lpstr>О уговорима -уопште </vt:lpstr>
      <vt:lpstr>Померање тежишта заштите</vt:lpstr>
      <vt:lpstr>Аутономија воље</vt:lpstr>
      <vt:lpstr>Слобода уговарања</vt:lpstr>
      <vt:lpstr>Нуклеарна породица</vt:lpstr>
      <vt:lpstr>Закон и уговор </vt:lpstr>
      <vt:lpstr>Хенри Мејн </vt:lpstr>
      <vt:lpstr>PowerPoint prezentacija</vt:lpstr>
      <vt:lpstr>Контрактуализација породичног права</vt:lpstr>
      <vt:lpstr>Уговори о свакодневним питањима</vt:lpstr>
      <vt:lpstr>PowerPoint prezentacija</vt:lpstr>
      <vt:lpstr>Оно од чега човек постаје завистан, то је дата реч</vt:lpstr>
      <vt:lpstr>"Pacta sunt servanda", </vt:lpstr>
      <vt:lpstr>Ранија одбојност према уговорима</vt:lpstr>
      <vt:lpstr>Појава уговора у различитим областима права</vt:lpstr>
      <vt:lpstr>Појава уговора у породичном праву</vt:lpstr>
      <vt:lpstr>Увођење уговорног модела</vt:lpstr>
      <vt:lpstr>Умножавање споразума</vt:lpstr>
      <vt:lpstr>Приватизација породице</vt:lpstr>
      <vt:lpstr>Улога државе</vt:lpstr>
      <vt:lpstr>ЕВОЛУЦИЈА ПОРОДИЦЕ</vt:lpstr>
      <vt:lpstr>Индивидуа у традиционалној породици</vt:lpstr>
      <vt:lpstr>Породица крајем  XX и почетком XXI века</vt:lpstr>
      <vt:lpstr>Брак све мање институција</vt:lpstr>
      <vt:lpstr>Различити облици породице</vt:lpstr>
      <vt:lpstr>Индивидуа је у првом плану</vt:lpstr>
      <vt:lpstr>Број бракова се смањује</vt:lpstr>
      <vt:lpstr>Све већи значај инд.воље</vt:lpstr>
      <vt:lpstr>Шира породица </vt:lpstr>
      <vt:lpstr>Не штити се породица веч индивидуаа</vt:lpstr>
      <vt:lpstr>Фактори еволуције породице данас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Уговорно породично право</dc:title>
  <dc:creator>zponjava@gmail.com</dc:creator>
  <cp:lastModifiedBy>zponjava@gmail.com</cp:lastModifiedBy>
  <cp:revision>9</cp:revision>
  <dcterms:created xsi:type="dcterms:W3CDTF">2020-04-07T10:37:05Z</dcterms:created>
  <dcterms:modified xsi:type="dcterms:W3CDTF">2020-04-07T12:50:27Z</dcterms:modified>
</cp:coreProperties>
</file>