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9" r:id="rId9"/>
    <p:sldId id="290" r:id="rId10"/>
    <p:sldId id="291" r:id="rId11"/>
    <p:sldId id="267" r:id="rId12"/>
    <p:sldId id="296" r:id="rId13"/>
    <p:sldId id="292" r:id="rId14"/>
    <p:sldId id="269" r:id="rId15"/>
    <p:sldId id="270" r:id="rId16"/>
    <p:sldId id="293" r:id="rId17"/>
    <p:sldId id="273" r:id="rId18"/>
    <p:sldId id="274" r:id="rId19"/>
    <p:sldId id="275" r:id="rId20"/>
    <p:sldId id="29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5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7C8A7-556E-4A00-86DC-002D4EAACFB8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C4676-8492-4555-8E28-B03E272C05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567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C4676-8492-4555-8E28-B03E272C05C7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064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0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739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0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651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7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228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0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867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3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455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7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651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77EEF9-12B2-485F-966E-D909C95DF155}" type="datetimeFigureOut">
              <a:rPr lang="sr-Latn-RS" smtClean="0"/>
              <a:t>16.6.2020.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137359-7C5D-4A5C-BDD2-362F51AF1FD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711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75D415C6-AEB5-4E28-B562-59A423B1C8B5}"/>
              </a:ext>
            </a:extLst>
          </p:cNvPr>
          <p:cNvSpPr/>
          <p:nvPr/>
        </p:nvSpPr>
        <p:spPr>
          <a:xfrm>
            <a:off x="3609966" y="3199963"/>
            <a:ext cx="4972067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4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брачни уговор</a:t>
            </a:r>
            <a:endParaRPr kumimoji="0" lang="sr-Latn-R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0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Шта</a:t>
            </a:r>
            <a:r>
              <a:rPr lang="ru-RU" dirty="0"/>
              <a:t> треба знати у </a:t>
            </a:r>
            <a:r>
              <a:rPr lang="ru-RU" dirty="0" err="1"/>
              <a:t>погледу</a:t>
            </a:r>
            <a:r>
              <a:rPr lang="ru-RU" dirty="0"/>
              <a:t> </a:t>
            </a:r>
            <a:r>
              <a:rPr lang="ru-RU" dirty="0" err="1"/>
              <a:t>редоследа</a:t>
            </a:r>
            <a:r>
              <a:rPr lang="ru-RU" dirty="0"/>
              <a:t>  </a:t>
            </a:r>
            <a:r>
              <a:rPr lang="ru-RU" dirty="0" err="1"/>
              <a:t>састављања</a:t>
            </a:r>
            <a:r>
              <a:rPr lang="ru-RU" dirty="0"/>
              <a:t> </a:t>
            </a:r>
            <a:r>
              <a:rPr lang="ru-RU" dirty="0" err="1"/>
              <a:t>брачног</a:t>
            </a:r>
            <a:r>
              <a:rPr lang="ru-RU" dirty="0"/>
              <a:t> уговора:</a:t>
            </a:r>
            <a:br>
              <a:rPr lang="ru-RU" dirty="0"/>
            </a:b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прво</a:t>
            </a:r>
            <a:r>
              <a:rPr lang="ru-RU" dirty="0"/>
              <a:t> </a:t>
            </a:r>
            <a:r>
              <a:rPr lang="ru-RU" dirty="0" err="1"/>
              <a:t>направити</a:t>
            </a:r>
            <a:r>
              <a:rPr lang="ru-RU" dirty="0"/>
              <a:t>  </a:t>
            </a:r>
            <a:r>
              <a:rPr lang="ru-RU" dirty="0" err="1"/>
              <a:t>нацрт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, </a:t>
            </a:r>
            <a:r>
              <a:rPr lang="ru-RU" dirty="0" err="1"/>
              <a:t>подразумева</a:t>
            </a:r>
            <a:r>
              <a:rPr lang="ru-RU" dirty="0"/>
              <a:t> се, </a:t>
            </a:r>
            <a:r>
              <a:rPr lang="ru-RU" dirty="0" err="1"/>
              <a:t>задовољавајући</a:t>
            </a:r>
            <a:r>
              <a:rPr lang="ru-RU" dirty="0"/>
              <a:t> за обе стране</a:t>
            </a:r>
          </a:p>
          <a:p>
            <a:r>
              <a:rPr lang="ru-RU" dirty="0"/>
              <a:t>потом треба </a:t>
            </a:r>
            <a:r>
              <a:rPr lang="ru-RU" dirty="0" err="1"/>
              <a:t>отићи</a:t>
            </a:r>
            <a:r>
              <a:rPr lang="ru-RU" dirty="0"/>
              <a:t> до </a:t>
            </a:r>
            <a:r>
              <a:rPr lang="ru-RU" dirty="0" err="1"/>
              <a:t>јавног</a:t>
            </a:r>
            <a:r>
              <a:rPr lang="ru-RU" dirty="0"/>
              <a:t> </a:t>
            </a:r>
            <a:r>
              <a:rPr lang="ru-RU" dirty="0" err="1"/>
              <a:t>бележника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</a:t>
            </a:r>
            <a:r>
              <a:rPr lang="ru-RU" dirty="0" err="1"/>
              <a:t>ће</a:t>
            </a:r>
            <a:r>
              <a:rPr lang="ru-RU" dirty="0"/>
              <a:t> да </a:t>
            </a:r>
            <a:r>
              <a:rPr lang="ru-RU" dirty="0" err="1"/>
              <a:t>солемнизује</a:t>
            </a:r>
            <a:r>
              <a:rPr lang="ru-RU" dirty="0"/>
              <a:t> уговор</a:t>
            </a:r>
          </a:p>
          <a:p>
            <a:r>
              <a:rPr lang="ru-RU" dirty="0" err="1"/>
              <a:t>ако</a:t>
            </a:r>
            <a:r>
              <a:rPr lang="ru-RU" dirty="0"/>
              <a:t> су уговором </a:t>
            </a:r>
            <a:r>
              <a:rPr lang="ru-RU" dirty="0" err="1"/>
              <a:t>прописане</a:t>
            </a:r>
            <a:r>
              <a:rPr lang="ru-RU" dirty="0"/>
              <a:t> </a:t>
            </a:r>
            <a:r>
              <a:rPr lang="ru-RU" dirty="0" err="1"/>
              <a:t>непокретности</a:t>
            </a:r>
            <a:r>
              <a:rPr lang="ru-RU" dirty="0"/>
              <a:t>, он се </a:t>
            </a:r>
            <a:r>
              <a:rPr lang="ru-RU" dirty="0" err="1"/>
              <a:t>уписује</a:t>
            </a:r>
            <a:r>
              <a:rPr lang="ru-RU" dirty="0"/>
              <a:t>,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већ</a:t>
            </a:r>
            <a:r>
              <a:rPr lang="ru-RU" dirty="0"/>
              <a:t> </a:t>
            </a:r>
            <a:r>
              <a:rPr lang="ru-RU" dirty="0" err="1"/>
              <a:t>претпостављате</a:t>
            </a:r>
            <a:r>
              <a:rPr lang="ru-RU" dirty="0"/>
              <a:t> у </a:t>
            </a:r>
            <a:r>
              <a:rPr lang="ru-RU" dirty="0" err="1"/>
              <a:t>Катастар</a:t>
            </a:r>
            <a:r>
              <a:rPr lang="ru-RU" dirty="0"/>
              <a:t> </a:t>
            </a:r>
            <a:r>
              <a:rPr lang="ru-RU" dirty="0" err="1"/>
              <a:t>непокретности</a:t>
            </a:r>
            <a:r>
              <a:rPr lang="ru-RU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015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44B467F1-CCFA-4C3D-9E7A-D84A0D850D8C}"/>
              </a:ext>
            </a:extLst>
          </p:cNvPr>
          <p:cNvSpPr/>
          <p:nvPr/>
        </p:nvSpPr>
        <p:spPr>
          <a:xfrm>
            <a:off x="928468" y="1997839"/>
            <a:ext cx="96223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ични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прохтеви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у брачном уговору</a:t>
            </a:r>
          </a:p>
          <a:p>
            <a:pPr lvl="0" algn="just"/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оно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што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сте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видели 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холивудским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филмовима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заборавите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одмах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У нашем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правном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систему се не могу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уврстити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ставке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којима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ту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није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место.</a:t>
            </a:r>
          </a:p>
          <a:p>
            <a:pPr lvl="0" algn="just"/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Банални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примери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супружник не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сме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да се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угоји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одређени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број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килограма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у току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брачне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заједнице</a:t>
            </a:r>
            <a:endParaRPr lang="ru-RU" sz="32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случају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неверства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један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супружник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одређује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обавезе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оног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другог</a:t>
            </a:r>
            <a:endParaRPr lang="ru-RU" sz="32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Способност странака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Настаје сагласном изјавом воља уговорних страна</a:t>
            </a:r>
          </a:p>
          <a:p>
            <a:r>
              <a:rPr lang="sr-Cyrl-RS" sz="3200" dirty="0"/>
              <a:t>Способност закључења – “</a:t>
            </a:r>
            <a:r>
              <a:rPr lang="sr-Latn-RS" sz="3200" dirty="0" err="1"/>
              <a:t>Habilis</a:t>
            </a:r>
            <a:r>
              <a:rPr lang="sr-Latn-RS" sz="3200" dirty="0"/>
              <a:t> ad </a:t>
            </a:r>
            <a:r>
              <a:rPr lang="sr-Latn-RS" sz="3200" dirty="0" err="1"/>
              <a:t>nuptias</a:t>
            </a:r>
            <a:r>
              <a:rPr lang="sr-Latn-RS" sz="3200" dirty="0"/>
              <a:t>, </a:t>
            </a:r>
            <a:r>
              <a:rPr lang="sr-Latn-RS" sz="3200" dirty="0" err="1"/>
              <a:t>habilis</a:t>
            </a:r>
            <a:r>
              <a:rPr lang="sr-Latn-RS" sz="3200" dirty="0"/>
              <a:t> ad </a:t>
            </a:r>
            <a:r>
              <a:rPr lang="sr-Latn-RS" sz="3200" dirty="0" err="1"/>
              <a:t>pacta</a:t>
            </a:r>
            <a:r>
              <a:rPr lang="sr-Latn-RS" sz="3200" dirty="0"/>
              <a:t> </a:t>
            </a:r>
            <a:r>
              <a:rPr lang="sr-Latn-RS" sz="3200" dirty="0" err="1"/>
              <a:t>nuptialia</a:t>
            </a:r>
            <a:r>
              <a:rPr lang="sr-Latn-RS" sz="3200" dirty="0"/>
              <a:t>”</a:t>
            </a: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67663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Формални услови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(1) </a:t>
            </a:r>
            <a:r>
              <a:rPr lang="ru-RU" dirty="0" err="1"/>
              <a:t>Надлежност</a:t>
            </a:r>
            <a:r>
              <a:rPr lang="ru-RU" dirty="0"/>
              <a:t>. – </a:t>
            </a:r>
            <a:r>
              <a:rPr lang="ru-RU" dirty="0" err="1"/>
              <a:t>Брачни</a:t>
            </a:r>
            <a:r>
              <a:rPr lang="ru-RU" dirty="0"/>
              <a:t> уговор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нејавну</a:t>
            </a:r>
            <a:r>
              <a:rPr lang="ru-RU" dirty="0"/>
              <a:t> </a:t>
            </a:r>
            <a:r>
              <a:rPr lang="ru-RU" dirty="0" err="1"/>
              <a:t>исправу</a:t>
            </a:r>
            <a:r>
              <a:rPr lang="ru-RU" dirty="0"/>
              <a:t> </a:t>
            </a:r>
            <a:r>
              <a:rPr lang="ru-RU" dirty="0" err="1"/>
              <a:t>супружници</a:t>
            </a:r>
            <a:r>
              <a:rPr lang="ru-RU" dirty="0"/>
              <a:t> могу да </a:t>
            </a:r>
            <a:r>
              <a:rPr lang="ru-RU" dirty="0" err="1"/>
              <a:t>саставе</a:t>
            </a:r>
            <a:r>
              <a:rPr lang="ru-RU" dirty="0"/>
              <a:t> сами или уз </a:t>
            </a:r>
            <a:r>
              <a:rPr lang="ru-RU" dirty="0" err="1"/>
              <a:t>помоћ</a:t>
            </a:r>
            <a:r>
              <a:rPr lang="ru-RU" dirty="0"/>
              <a:t> адвоката. </a:t>
            </a:r>
            <a:r>
              <a:rPr lang="ru-RU" dirty="0" err="1"/>
              <a:t>Међутим</a:t>
            </a:r>
            <a:r>
              <a:rPr lang="ru-RU" dirty="0"/>
              <a:t>, да би </a:t>
            </a:r>
            <a:r>
              <a:rPr lang="ru-RU" dirty="0" err="1"/>
              <a:t>добио</a:t>
            </a:r>
            <a:r>
              <a:rPr lang="ru-RU" dirty="0"/>
              <a:t> </a:t>
            </a:r>
            <a:r>
              <a:rPr lang="ru-RU" dirty="0" err="1"/>
              <a:t>карактеристике</a:t>
            </a:r>
            <a:r>
              <a:rPr lang="ru-RU" dirty="0"/>
              <a:t> </a:t>
            </a:r>
            <a:r>
              <a:rPr lang="ru-RU" dirty="0" err="1"/>
              <a:t>јавне</a:t>
            </a:r>
            <a:r>
              <a:rPr lang="ru-RU" dirty="0"/>
              <a:t> </a:t>
            </a:r>
            <a:r>
              <a:rPr lang="ru-RU" dirty="0" err="1"/>
              <a:t>исправе</a:t>
            </a:r>
            <a:r>
              <a:rPr lang="ru-RU" dirty="0"/>
              <a:t> и да би </a:t>
            </a:r>
            <a:r>
              <a:rPr lang="ru-RU" dirty="0" err="1"/>
              <a:t>могао</a:t>
            </a:r>
            <a:r>
              <a:rPr lang="ru-RU" dirty="0"/>
              <a:t> да послужи </a:t>
            </a:r>
            <a:r>
              <a:rPr lang="ru-RU" dirty="0" err="1"/>
              <a:t>као</a:t>
            </a:r>
            <a:r>
              <a:rPr lang="ru-RU" dirty="0"/>
              <a:t> основ за </a:t>
            </a:r>
            <a:r>
              <a:rPr lang="ru-RU" dirty="0" err="1"/>
              <a:t>упис</a:t>
            </a:r>
            <a:r>
              <a:rPr lang="ru-RU" dirty="0"/>
              <a:t> у </a:t>
            </a:r>
            <a:r>
              <a:rPr lang="ru-RU" dirty="0" err="1"/>
              <a:t>јавни</a:t>
            </a:r>
            <a:r>
              <a:rPr lang="ru-RU" dirty="0"/>
              <a:t> </a:t>
            </a:r>
            <a:r>
              <a:rPr lang="ru-RU" dirty="0" err="1"/>
              <a:t>регистар</a:t>
            </a:r>
            <a:r>
              <a:rPr lang="ru-RU" dirty="0"/>
              <a:t> </a:t>
            </a:r>
            <a:r>
              <a:rPr lang="ru-RU" dirty="0" err="1"/>
              <a:t>непокретности</a:t>
            </a:r>
            <a:r>
              <a:rPr lang="ru-RU" dirty="0"/>
              <a:t>, треба да га </a:t>
            </a:r>
            <a:r>
              <a:rPr lang="ru-RU" dirty="0" err="1"/>
              <a:t>овери</a:t>
            </a:r>
            <a:r>
              <a:rPr lang="ru-RU" dirty="0"/>
              <a:t> (</a:t>
            </a:r>
            <a:r>
              <a:rPr lang="ru-RU" dirty="0" err="1"/>
              <a:t>солемнизује</a:t>
            </a:r>
            <a:r>
              <a:rPr lang="ru-RU" dirty="0"/>
              <a:t>) </a:t>
            </a:r>
            <a:r>
              <a:rPr lang="ru-RU" dirty="0" err="1"/>
              <a:t>јавни</a:t>
            </a:r>
            <a:r>
              <a:rPr lang="ru-RU" dirty="0"/>
              <a:t> </a:t>
            </a:r>
            <a:r>
              <a:rPr lang="ru-RU" dirty="0" err="1"/>
              <a:t>бележник</a:t>
            </a:r>
            <a:r>
              <a:rPr lang="ru-RU" dirty="0"/>
              <a:t> (</a:t>
            </a:r>
            <a:r>
              <a:rPr lang="ru-RU" dirty="0" err="1"/>
              <a:t>нотар</a:t>
            </a:r>
            <a:r>
              <a:rPr lang="ru-RU" dirty="0"/>
              <a:t>). </a:t>
            </a:r>
          </a:p>
          <a:p>
            <a:r>
              <a:rPr lang="ru-RU" dirty="0"/>
              <a:t>Приликом </a:t>
            </a:r>
            <a:r>
              <a:rPr lang="ru-RU" dirty="0" err="1"/>
              <a:t>овере</a:t>
            </a:r>
            <a:r>
              <a:rPr lang="ru-RU" dirty="0"/>
              <a:t> (</a:t>
            </a:r>
            <a:r>
              <a:rPr lang="ru-RU" dirty="0" err="1"/>
              <a:t>солемнизације</a:t>
            </a:r>
            <a:r>
              <a:rPr lang="ru-RU" dirty="0"/>
              <a:t>) уговора </a:t>
            </a:r>
            <a:r>
              <a:rPr lang="ru-RU" dirty="0" err="1"/>
              <a:t>јавни</a:t>
            </a:r>
            <a:r>
              <a:rPr lang="ru-RU" dirty="0"/>
              <a:t> </a:t>
            </a:r>
            <a:r>
              <a:rPr lang="ru-RU" dirty="0" err="1"/>
              <a:t>бележник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дужан</a:t>
            </a:r>
            <a:r>
              <a:rPr lang="ru-RU" dirty="0"/>
              <a:t> да </a:t>
            </a:r>
            <a:r>
              <a:rPr lang="ru-RU" dirty="0" err="1"/>
              <a:t>уговорне</a:t>
            </a:r>
            <a:r>
              <a:rPr lang="ru-RU" dirty="0"/>
              <a:t> стране нарочито </a:t>
            </a:r>
            <a:r>
              <a:rPr lang="ru-RU" dirty="0" err="1"/>
              <a:t>упозори</a:t>
            </a:r>
            <a:r>
              <a:rPr lang="ru-RU" dirty="0"/>
              <a:t> на </a:t>
            </a:r>
            <a:r>
              <a:rPr lang="ru-RU" dirty="0" err="1"/>
              <a:t>последице</a:t>
            </a:r>
            <a:r>
              <a:rPr lang="ru-RU" dirty="0"/>
              <a:t> </a:t>
            </a:r>
            <a:r>
              <a:rPr lang="ru-RU" dirty="0" err="1"/>
              <a:t>његовог</a:t>
            </a:r>
            <a:r>
              <a:rPr lang="ru-RU" dirty="0"/>
              <a:t> </a:t>
            </a:r>
            <a:r>
              <a:rPr lang="ru-RU" dirty="0" err="1"/>
              <a:t>закључења</a:t>
            </a:r>
            <a:r>
              <a:rPr lang="ru-RU" dirty="0"/>
              <a:t>, </a:t>
            </a:r>
            <a:r>
              <a:rPr lang="ru-RU" dirty="0" err="1"/>
              <a:t>односно</a:t>
            </a:r>
            <a:r>
              <a:rPr lang="ru-RU" dirty="0"/>
              <a:t> на то да се </a:t>
            </a:r>
            <a:r>
              <a:rPr lang="ru-RU" dirty="0" err="1"/>
              <a:t>њиме</a:t>
            </a:r>
            <a:r>
              <a:rPr lang="ru-RU" dirty="0"/>
              <a:t> </a:t>
            </a:r>
            <a:r>
              <a:rPr lang="ru-RU" dirty="0" err="1"/>
              <a:t>искључује</a:t>
            </a:r>
            <a:r>
              <a:rPr lang="ru-RU" dirty="0"/>
              <a:t> режим </a:t>
            </a:r>
            <a:r>
              <a:rPr lang="ru-RU" dirty="0" err="1"/>
              <a:t>заједничке</a:t>
            </a:r>
            <a:r>
              <a:rPr lang="ru-RU" dirty="0"/>
              <a:t> </a:t>
            </a:r>
            <a:r>
              <a:rPr lang="ru-RU" dirty="0" err="1"/>
              <a:t>имовине</a:t>
            </a:r>
            <a:r>
              <a:rPr lang="ru-RU" dirty="0"/>
              <a:t>, о чему </a:t>
            </a:r>
            <a:r>
              <a:rPr lang="ru-RU" dirty="0" err="1"/>
              <a:t>ставља</a:t>
            </a:r>
            <a:r>
              <a:rPr lang="ru-RU" dirty="0"/>
              <a:t> </a:t>
            </a:r>
            <a:r>
              <a:rPr lang="ru-RU" dirty="0" err="1"/>
              <a:t>напомену</a:t>
            </a:r>
            <a:r>
              <a:rPr lang="ru-RU" dirty="0"/>
              <a:t> у клаузулу о </a:t>
            </a:r>
            <a:r>
              <a:rPr lang="ru-RU" dirty="0" err="1"/>
              <a:t>потврђивању</a:t>
            </a:r>
            <a:r>
              <a:rPr lang="ru-RU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8553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Солемнизација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Члан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93а  (Закон о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јавном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бележништву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Потврђивање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исправе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врши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се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стављањем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клаузуле о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потврђивању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солемнизациона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клаузула)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која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услов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пуноважност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правног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посла. </a:t>
            </a:r>
          </a:p>
          <a:p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Солемнизационом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клаузулом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јавни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бележник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потврђује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странкама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његовом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присуству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прочитана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исправа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да су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оне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изјавиле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да та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исправа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свему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потпуно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одговара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њиховој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вољи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и да су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својеручно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потписале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0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Формални услови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93ђ Закона 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бележништву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бележник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објасни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странкама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смисао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посла, да им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испита да ли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дозвољен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супротности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поретком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обичајима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раније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 суд при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утврди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испуњени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бележник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решењем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одбија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15991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(2) Начин закључења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Овером уговора </a:t>
            </a:r>
            <a:r>
              <a:rPr lang="ru-RU" dirty="0" err="1"/>
              <a:t>јавни</a:t>
            </a:r>
            <a:r>
              <a:rPr lang="ru-RU" dirty="0"/>
              <a:t> </a:t>
            </a:r>
            <a:r>
              <a:rPr lang="ru-RU" dirty="0" err="1"/>
              <a:t>бележник</a:t>
            </a:r>
            <a:r>
              <a:rPr lang="ru-RU" dirty="0"/>
              <a:t> </a:t>
            </a:r>
            <a:r>
              <a:rPr lang="ru-RU" dirty="0" err="1"/>
              <a:t>потврђује</a:t>
            </a:r>
            <a:r>
              <a:rPr lang="ru-RU" dirty="0"/>
              <a:t> да </a:t>
            </a:r>
            <a:r>
              <a:rPr lang="ru-RU" dirty="0" err="1"/>
              <a:t>садржина</a:t>
            </a:r>
            <a:r>
              <a:rPr lang="ru-RU" dirty="0"/>
              <a:t> </a:t>
            </a:r>
            <a:r>
              <a:rPr lang="ru-RU" dirty="0" err="1"/>
              <a:t>исправе</a:t>
            </a:r>
            <a:r>
              <a:rPr lang="ru-RU" dirty="0"/>
              <a:t> </a:t>
            </a:r>
            <a:r>
              <a:rPr lang="ru-RU" dirty="0" err="1"/>
              <a:t>одговара</a:t>
            </a:r>
            <a:r>
              <a:rPr lang="ru-RU" dirty="0"/>
              <a:t> </a:t>
            </a:r>
            <a:r>
              <a:rPr lang="ru-RU" dirty="0" err="1"/>
              <a:t>вољи</a:t>
            </a:r>
            <a:r>
              <a:rPr lang="ru-RU" dirty="0"/>
              <a:t> </a:t>
            </a:r>
            <a:r>
              <a:rPr lang="ru-RU" dirty="0" err="1"/>
              <a:t>уговорних</a:t>
            </a:r>
            <a:r>
              <a:rPr lang="ru-RU" dirty="0"/>
              <a:t> страна и да су га </a:t>
            </a:r>
            <a:r>
              <a:rPr lang="ru-RU" dirty="0" err="1"/>
              <a:t>оне</a:t>
            </a:r>
            <a:r>
              <a:rPr lang="ru-RU" dirty="0"/>
              <a:t> </a:t>
            </a:r>
            <a:r>
              <a:rPr lang="ru-RU" dirty="0" err="1"/>
              <a:t>својеручно</a:t>
            </a:r>
            <a:r>
              <a:rPr lang="ru-RU" dirty="0"/>
              <a:t> </a:t>
            </a:r>
            <a:r>
              <a:rPr lang="ru-RU" dirty="0" err="1"/>
              <a:t>потписале</a:t>
            </a:r>
            <a:r>
              <a:rPr lang="ru-RU" dirty="0"/>
              <a:t>. Потребно </a:t>
            </a:r>
            <a:r>
              <a:rPr lang="ru-RU" dirty="0" err="1"/>
              <a:t>је</a:t>
            </a:r>
            <a:r>
              <a:rPr lang="ru-RU" dirty="0"/>
              <a:t> лично </a:t>
            </a:r>
            <a:r>
              <a:rPr lang="ru-RU" dirty="0" err="1"/>
              <a:t>присуство</a:t>
            </a:r>
            <a:r>
              <a:rPr lang="ru-RU" dirty="0"/>
              <a:t> обе </a:t>
            </a:r>
            <a:r>
              <a:rPr lang="ru-RU" dirty="0" err="1"/>
              <a:t>уговорне</a:t>
            </a:r>
            <a:r>
              <a:rPr lang="ru-RU" dirty="0"/>
              <a:t> стране – супружника </a:t>
            </a:r>
            <a:r>
              <a:rPr lang="ru-RU" dirty="0" err="1"/>
              <a:t>односно</a:t>
            </a:r>
            <a:r>
              <a:rPr lang="ru-RU" dirty="0"/>
              <a:t> </a:t>
            </a:r>
            <a:r>
              <a:rPr lang="ru-RU" dirty="0" err="1"/>
              <a:t>будућих</a:t>
            </a:r>
            <a:r>
              <a:rPr lang="ru-RU" dirty="0"/>
              <a:t> супружника. </a:t>
            </a:r>
            <a:r>
              <a:rPr lang="ru-RU" dirty="0" err="1"/>
              <a:t>Изузетно</a:t>
            </a:r>
            <a:r>
              <a:rPr lang="ru-RU" dirty="0"/>
              <a:t>, </a:t>
            </a:r>
            <a:r>
              <a:rPr lang="ru-RU" dirty="0" err="1"/>
              <a:t>једног</a:t>
            </a:r>
            <a:r>
              <a:rPr lang="ru-RU" dirty="0"/>
              <a:t> или оба супружника </a:t>
            </a:r>
            <a:r>
              <a:rPr lang="ru-RU" dirty="0" err="1"/>
              <a:t>може</a:t>
            </a:r>
            <a:r>
              <a:rPr lang="ru-RU" dirty="0"/>
              <a:t> да заступа </a:t>
            </a:r>
            <a:r>
              <a:rPr lang="ru-RU" dirty="0" err="1"/>
              <a:t>пуномоћник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специјалним</a:t>
            </a:r>
            <a:r>
              <a:rPr lang="ru-RU" dirty="0"/>
              <a:t> </a:t>
            </a:r>
            <a:r>
              <a:rPr lang="ru-RU" dirty="0" err="1"/>
              <a:t>пуномоћјем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Ако</a:t>
            </a:r>
            <a:r>
              <a:rPr lang="ru-RU" dirty="0"/>
              <a:t> се </a:t>
            </a:r>
            <a:r>
              <a:rPr lang="ru-RU" dirty="0" err="1"/>
              <a:t>брачни</a:t>
            </a:r>
            <a:r>
              <a:rPr lang="ru-RU" dirty="0"/>
              <a:t> уговор </a:t>
            </a:r>
            <a:r>
              <a:rPr lang="ru-RU" dirty="0" err="1"/>
              <a:t>односи</a:t>
            </a:r>
            <a:r>
              <a:rPr lang="ru-RU" dirty="0"/>
              <a:t> на </a:t>
            </a:r>
            <a:r>
              <a:rPr lang="ru-RU" dirty="0" err="1"/>
              <a:t>непокретности</a:t>
            </a:r>
            <a:r>
              <a:rPr lang="ru-RU" dirty="0"/>
              <a:t>, </a:t>
            </a:r>
            <a:r>
              <a:rPr lang="ru-RU" dirty="0" err="1"/>
              <a:t>доставља</a:t>
            </a:r>
            <a:r>
              <a:rPr lang="ru-RU" dirty="0"/>
              <a:t> се </a:t>
            </a:r>
            <a:r>
              <a:rPr lang="ru-RU" dirty="0" err="1"/>
              <a:t>јавном</a:t>
            </a:r>
            <a:r>
              <a:rPr lang="ru-RU" dirty="0"/>
              <a:t> регистру права на </a:t>
            </a:r>
            <a:r>
              <a:rPr lang="ru-RU" dirty="0" err="1"/>
              <a:t>непокретностима</a:t>
            </a:r>
            <a:r>
              <a:rPr lang="ru-RU" dirty="0"/>
              <a:t> ради </a:t>
            </a:r>
            <a:r>
              <a:rPr lang="ru-RU" dirty="0" err="1"/>
              <a:t>уписа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овај</a:t>
            </a:r>
            <a:r>
              <a:rPr lang="ru-RU" dirty="0"/>
              <a:t> начин </a:t>
            </a:r>
            <a:r>
              <a:rPr lang="ru-RU" dirty="0" err="1"/>
              <a:t>пружа</a:t>
            </a:r>
            <a:r>
              <a:rPr lang="ru-RU" dirty="0"/>
              <a:t> се </a:t>
            </a:r>
            <a:r>
              <a:rPr lang="ru-RU" dirty="0" err="1"/>
              <a:t>могућност</a:t>
            </a:r>
            <a:r>
              <a:rPr lang="ru-RU" dirty="0"/>
              <a:t> </a:t>
            </a:r>
            <a:r>
              <a:rPr lang="ru-RU" dirty="0" err="1"/>
              <a:t>трећим</a:t>
            </a:r>
            <a:r>
              <a:rPr lang="ru-RU" dirty="0"/>
              <a:t> </a:t>
            </a:r>
            <a:r>
              <a:rPr lang="ru-RU" dirty="0" err="1"/>
              <a:t>лицима</a:t>
            </a:r>
            <a:r>
              <a:rPr lang="ru-RU" dirty="0"/>
              <a:t> да се </a:t>
            </a:r>
            <a:r>
              <a:rPr lang="ru-RU" dirty="0" err="1"/>
              <a:t>упознају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садржином</a:t>
            </a:r>
            <a:r>
              <a:rPr lang="ru-RU" dirty="0"/>
              <a:t> </a:t>
            </a:r>
            <a:r>
              <a:rPr lang="ru-RU" dirty="0" err="1"/>
              <a:t>овог</a:t>
            </a:r>
            <a:r>
              <a:rPr lang="ru-RU" dirty="0"/>
              <a:t> уговора,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врло</a:t>
            </a:r>
            <a:r>
              <a:rPr lang="ru-RU" dirty="0"/>
              <a:t> битно за </a:t>
            </a:r>
            <a:r>
              <a:rPr lang="ru-RU" dirty="0" err="1"/>
              <a:t>сигурност</a:t>
            </a:r>
            <a:r>
              <a:rPr lang="ru-RU" dirty="0"/>
              <a:t> </a:t>
            </a:r>
            <a:r>
              <a:rPr lang="ru-RU" dirty="0" err="1"/>
              <a:t>правног</a:t>
            </a:r>
            <a:r>
              <a:rPr lang="ru-RU" dirty="0"/>
              <a:t> </a:t>
            </a:r>
            <a:r>
              <a:rPr lang="ru-RU" dirty="0" err="1"/>
              <a:t>промета</a:t>
            </a:r>
            <a:r>
              <a:rPr lang="ru-RU" dirty="0"/>
              <a:t>. Без </a:t>
            </a:r>
            <a:r>
              <a:rPr lang="ru-RU" dirty="0" err="1"/>
              <a:t>познавања</a:t>
            </a:r>
            <a:r>
              <a:rPr lang="ru-RU" dirty="0"/>
              <a:t> </a:t>
            </a:r>
            <a:r>
              <a:rPr lang="ru-RU" dirty="0" err="1"/>
              <a:t>имовинског</a:t>
            </a:r>
            <a:r>
              <a:rPr lang="ru-RU" dirty="0"/>
              <a:t> режима </a:t>
            </a:r>
            <a:r>
              <a:rPr lang="ru-RU" dirty="0" err="1"/>
              <a:t>између</a:t>
            </a:r>
            <a:r>
              <a:rPr lang="ru-RU" dirty="0"/>
              <a:t> супружника с </a:t>
            </a:r>
            <a:r>
              <a:rPr lang="ru-RU" dirty="0" err="1"/>
              <a:t>којима</a:t>
            </a:r>
            <a:r>
              <a:rPr lang="ru-RU" dirty="0"/>
              <a:t> </a:t>
            </a:r>
            <a:r>
              <a:rPr lang="ru-RU" dirty="0" err="1"/>
              <a:t>ступају</a:t>
            </a:r>
            <a:r>
              <a:rPr lang="ru-RU" dirty="0"/>
              <a:t> у </a:t>
            </a:r>
            <a:r>
              <a:rPr lang="ru-RU" dirty="0" err="1"/>
              <a:t>правне</a:t>
            </a:r>
            <a:r>
              <a:rPr lang="ru-RU" dirty="0"/>
              <a:t> </a:t>
            </a:r>
            <a:r>
              <a:rPr lang="ru-RU" dirty="0" err="1"/>
              <a:t>односе</a:t>
            </a:r>
            <a:r>
              <a:rPr lang="ru-RU" dirty="0"/>
              <a:t>, </a:t>
            </a:r>
            <a:r>
              <a:rPr lang="ru-RU" dirty="0" err="1"/>
              <a:t>трећа</a:t>
            </a:r>
            <a:r>
              <a:rPr lang="ru-RU" dirty="0"/>
              <a:t> лица </a:t>
            </a:r>
            <a:r>
              <a:rPr lang="ru-RU" dirty="0" err="1"/>
              <a:t>рескирају</a:t>
            </a:r>
            <a:r>
              <a:rPr lang="ru-RU" dirty="0"/>
              <a:t> да </a:t>
            </a:r>
            <a:r>
              <a:rPr lang="ru-RU" dirty="0" err="1"/>
              <a:t>закључе</a:t>
            </a:r>
            <a:r>
              <a:rPr lang="ru-RU" dirty="0"/>
              <a:t> </a:t>
            </a:r>
            <a:r>
              <a:rPr lang="ru-RU" dirty="0" err="1"/>
              <a:t>ништав</a:t>
            </a:r>
            <a:r>
              <a:rPr lang="ru-RU" dirty="0"/>
              <a:t> акт.</a:t>
            </a:r>
          </a:p>
          <a:p>
            <a:endParaRPr lang="ru-RU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5504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C815CD-0E6F-4A88-86F9-66AB0CBE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789384E-A48C-486C-8A5D-B885D2C9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огуће </a:t>
            </a:r>
            <a:r>
              <a:rPr lang="sr-Cyrl-C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замислити брачни уговор са особинама </a:t>
            </a:r>
            <a:r>
              <a:rPr lang="sr-Cyrl-C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зеленашког</a:t>
            </a:r>
            <a:r>
              <a:rPr lang="sr-Cyrl-C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посла. </a:t>
            </a:r>
            <a:endParaRPr lang="sr-Cyrl-C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су овлашћења нотара у том случају?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F4C5C2-BBF6-4B99-A2A6-FF0D97CE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Карактеристике</a:t>
            </a:r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2DEE51B-6C37-4F8E-9BB3-FA0345387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именовани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</a:t>
            </a:r>
          </a:p>
          <a:p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двострано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(по правилу)</a:t>
            </a:r>
          </a:p>
          <a:p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алеаторан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(</a:t>
            </a:r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односи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будућу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имовину</a:t>
            </a:r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sr-Latn-RS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уговор </a:t>
            </a:r>
            <a:r>
              <a:rPr lang="sr-Latn-RS" altLang="sr-Latn-RS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intuitu</a:t>
            </a:r>
            <a:r>
              <a:rPr lang="sr-Latn-RS" altLang="sr-Latn-RS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sr-Latn-RS" sz="44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personae</a:t>
            </a:r>
            <a:endParaRPr lang="ru-RU" altLang="sr-Latn-RS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sr-Latn-RS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акцесоран</a:t>
            </a:r>
            <a:endParaRPr lang="ru-RU" altLang="sr-Latn-RS" sz="4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87318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B75043-519E-43C6-9A18-6DC0F8BB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00062"/>
            <a:ext cx="12019546" cy="1325563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Престанак брачног уговора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5FFC03F-6BCA-4CE6-A500-BF1023E19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 и правним путем</a:t>
            </a:r>
          </a:p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: смрт</a:t>
            </a:r>
          </a:p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Правни : разводом или поништењем брака , и</a:t>
            </a:r>
          </a:p>
          <a:p>
            <a:pPr marL="0" indent="0">
              <a:buNone/>
            </a:pP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аскидом </a:t>
            </a:r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поништењем брачног уговора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FC01CF98-815D-4248-BF28-B8B755D99C0C}"/>
              </a:ext>
            </a:extLst>
          </p:cNvPr>
          <p:cNvSpPr/>
          <p:nvPr/>
        </p:nvSpPr>
        <p:spPr>
          <a:xfrm>
            <a:off x="942535" y="2274838"/>
            <a:ext cx="10635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Питање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регулисања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брачних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односно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ванбрачних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имовинскоправних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спада у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ред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најсложенијих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породичном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праву. </a:t>
            </a:r>
            <a:endParaRPr lang="ru-RU" sz="28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Разлоге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ово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треба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тражити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категорији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лица на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ова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материја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али и у самом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постоји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међу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супружницима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Треба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истаћи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овде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није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реч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о простом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имовинском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какав иначе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постоји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међу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обичним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уговорним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странама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већ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о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пре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свега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прожет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емотивним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спонама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81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Престанак брака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Будући да је брачни уговор акцесоран уз брак сасвим је природно да престаје кад и брак (разводом или поништењем).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8180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E65F43-341B-4FED-A6F4-5EC33EAE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 уговора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D6A7A2A-6537-48FD-A72F-D4261158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ПЗ нема посебне одредбе о престанку. Примењују се општа правила из ЗОО која се односе на раскид уговора</a:t>
            </a:r>
          </a:p>
          <a:p>
            <a:pPr algn="just"/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Споразумни и једнострани</a:t>
            </a:r>
          </a:p>
          <a:p>
            <a:pPr algn="just"/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Будући да у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 настаје сагласном изјавом воља два лица (супружника)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на 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 начин може и престати: сагласном изјавом воља. </a:t>
            </a:r>
            <a:endParaRPr lang="bg-BG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раскида у овом случају је иста као и у случају његовог закључења.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1048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Једнострани раскид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ЗОО чл.124 и даље:</a:t>
            </a: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 због неиспуњења</a:t>
            </a: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промењених околности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Clausula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rebus sic </a:t>
            </a:r>
            <a:r>
              <a:rPr lang="sr-Latn-R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stantibus</a:t>
            </a:r>
            <a:endParaRPr lang="sr-Cyrl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Немогућност испуњења</a:t>
            </a:r>
          </a:p>
          <a:p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294421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 због неиспуњења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претпоставком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обавезујући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брачном уговору могла 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једнострани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 потребно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стекну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претпоставке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поштује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уговора. Он уговор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испунио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 супружнику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накнадни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примерен рок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испуњење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0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 због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промењених околности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Clausula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rebus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stantibus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Брачни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раскинут 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разлога само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будућу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само у том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подложан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утицају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промењених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1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1B46F1-E92C-4F9F-90A0-34BDFA36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Једнострани раскид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E9F920D-B776-431C-A6EC-5A71C01E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једностраном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изјавом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воље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овереном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Једнострани 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 се може остварити 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једино путем 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тужбе парничном суду једног супружника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доноси одлуку о раскиду након чије правноснажности се сматра да је брачни уговор раскинут. </a:t>
            </a:r>
          </a:p>
        </p:txBody>
      </p:sp>
    </p:spTree>
    <p:extLst>
      <p:ext uri="{BB962C8B-B14F-4D97-AF65-F5344CB8AC3E}">
        <p14:creationId xmlns:p14="http://schemas.microsoft.com/office/powerpoint/2010/main" val="53099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427620-24A5-4789-9B4C-1FAA6420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Поништење брачног уговора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FAB7C35-73A4-40AE-9581-A6807511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Брачни уговор престаје поништењем ако је ништав или рушљив.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члану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облигационом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супротан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поретку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принудним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обичајима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бити проглашен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ништавим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у целости или само његове поједине одредбе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Брачни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сагласности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закључење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поседовали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пуноважно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закључење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прописаној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састављен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писменом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облику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оверен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јавног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бележника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2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7EC53-2AB3-4A6D-8C02-2E46FD52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Рушљивост</a:t>
            </a:r>
            <a:r>
              <a:rPr lang="sr-Cyrl-R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</a:t>
            </a:r>
            <a:endParaRPr lang="sr-Latn-R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6E7A9AD-3210-4B51-9FF8-805CF311B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Рушљивост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брачног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уговора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постоји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случају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постојања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мана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воље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код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уговарача</a:t>
            </a:r>
            <a:r>
              <a:rPr lang="en-US" sz="44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endParaRPr lang="sr-Latn-RS" sz="4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9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 раскид:</a:t>
            </a:r>
            <a:endParaRPr lang="sr-Latn-R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5400" dirty="0" smtClean="0"/>
              <a:t>Пример: </a:t>
            </a:r>
            <a:r>
              <a:rPr lang="sr-Cyrl-CS" sz="5400" dirty="0" smtClean="0"/>
              <a:t>ВРХОВНИ </a:t>
            </a:r>
            <a:r>
              <a:rPr lang="sr-Cyrl-CS" sz="5400" dirty="0"/>
              <a:t>КАСАЦИОНИ СУД, Рев </a:t>
            </a:r>
            <a:r>
              <a:rPr lang="sr-Cyrl-CS" sz="5400" dirty="0" smtClean="0"/>
              <a:t>200/2014  (Брачни уговор ВКС)</a:t>
            </a:r>
            <a:endParaRPr lang="sr-Latn-RS" sz="5400" dirty="0"/>
          </a:p>
          <a:p>
            <a:r>
              <a:rPr lang="sr-Cyrl-CS" sz="5400" dirty="0"/>
              <a:t>29.12.2015. година, Београд</a:t>
            </a:r>
            <a:endParaRPr lang="sr-Latn-RS" sz="5400" dirty="0"/>
          </a:p>
          <a:p>
            <a:endParaRPr lang="sr-Latn-RS" sz="5400" dirty="0"/>
          </a:p>
        </p:txBody>
      </p:sp>
    </p:spTree>
    <p:extLst>
      <p:ext uri="{BB962C8B-B14F-4D97-AF65-F5344CB8AC3E}">
        <p14:creationId xmlns:p14="http://schemas.microsoft.com/office/powerpoint/2010/main" val="1173634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Пример за поништење:</a:t>
            </a:r>
            <a:endParaRPr lang="sr-Latn-RS" sz="60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4000" dirty="0"/>
              <a:t>АПЕЛАЦИОНИ СУД У НОВОМ САДУ</a:t>
            </a:r>
            <a:endParaRPr lang="sr-Latn-RS" sz="4000" dirty="0"/>
          </a:p>
          <a:p>
            <a:r>
              <a:rPr lang="sr-Cyrl-CS" sz="4000" dirty="0" err="1"/>
              <a:t>Гж</a:t>
            </a:r>
            <a:r>
              <a:rPr lang="sr-Cyrl-CS" sz="4000" dirty="0"/>
              <a:t>. </a:t>
            </a:r>
            <a:r>
              <a:rPr lang="sr-Cyrl-CS" sz="4000" dirty="0" smtClean="0"/>
              <a:t>3308/14</a:t>
            </a:r>
            <a:r>
              <a:rPr lang="sr-Latn-RS" sz="4000" dirty="0" smtClean="0"/>
              <a:t> </a:t>
            </a:r>
            <a:r>
              <a:rPr lang="sr-Latn-RS" sz="4000" dirty="0" err="1" smtClean="0"/>
              <a:t>bracni</a:t>
            </a:r>
            <a:r>
              <a:rPr lang="sr-Latn-RS" sz="4000" dirty="0" smtClean="0"/>
              <a:t> </a:t>
            </a:r>
            <a:r>
              <a:rPr lang="sr-Latn-RS" sz="4000" dirty="0" err="1" smtClean="0"/>
              <a:t>ugovor,nasleđivanje</a:t>
            </a:r>
            <a:endParaRPr lang="sr-Latn-RS" sz="4000" dirty="0"/>
          </a:p>
          <a:p>
            <a:r>
              <a:rPr lang="sr-Cyrl-CS" sz="4000" dirty="0"/>
              <a:t>Дана: 18.03.2015. године</a:t>
            </a:r>
            <a:endParaRPr lang="sr-Latn-RS" sz="40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6195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11350C9B-CC54-49E1-B2D4-7E80A455E065}"/>
              </a:ext>
            </a:extLst>
          </p:cNvPr>
          <p:cNvSpPr/>
          <p:nvPr/>
        </p:nvSpPr>
        <p:spPr>
          <a:xfrm>
            <a:off x="1420837" y="1582341"/>
            <a:ext cx="939721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Иако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почетку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многи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тога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нису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ни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свесни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имовински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супружника,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односно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ванбрачних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партнера,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представлјају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саставни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део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сваке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брачне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ванбрачне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везе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Супружници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односно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ванбрачни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ретко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размишљају</a:t>
            </a:r>
            <a:r>
              <a:rPr lang="ru-RU" sz="2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имовинскоправним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аспектима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свог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нарочито у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време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када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су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складни и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када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међу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њима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нема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никаквих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конфликата</a:t>
            </a:r>
            <a:r>
              <a:rPr lang="ru-RU" sz="2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Када</a:t>
            </a:r>
            <a:r>
              <a:rPr lang="ru-RU" sz="2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се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поремете,када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дође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до развода брака или до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престанка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заједничког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живота у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ванбрачној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заједници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расправљање</a:t>
            </a:r>
            <a:r>
              <a:rPr lang="ru-RU" sz="2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имовинских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међу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ранијим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партнерима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преноси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се на суд,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чиме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започињу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дуготрајни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скупи и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понекад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врло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исцрпљујући</a:t>
            </a:r>
            <a:r>
              <a:rPr lang="ru-RU" sz="2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судски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спорови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који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се по правилу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завршавају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незадовољством</a:t>
            </a:r>
            <a:r>
              <a:rPr lang="ru-RU" sz="24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обеју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странака</a:t>
            </a:r>
            <a:r>
              <a:rPr lang="ru-RU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	</a:t>
            </a:r>
          </a:p>
          <a:p>
            <a:pPr lvl="0" algn="just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12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Дејство престанка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Спорно питање</a:t>
            </a: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се промене правила ЗОО онда се поништавају последице од почетка.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делује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ретроактивно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уговор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брачног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успостављање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законског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имовинског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 за супружнике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65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Дејство престанка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Споразумни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раскид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уговора по правилу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делује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будућност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Уговорне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стране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ослобађају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обавеза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које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нису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извршене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до момента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раскида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Дакле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један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није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уопште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извршен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раскид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имати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ретроактивно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дејство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делимично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извршен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раскид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деловати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ex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nunc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Вољом</a:t>
            </a:r>
            <a:r>
              <a:rPr lang="ru-RU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уговорних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страна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раскиду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могуће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ретроактивно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дејство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 ком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случају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долази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реституције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међутим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, природа неких уговора (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трајним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извршењем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обавеза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што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често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бити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случај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брачним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уговором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налагаће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раскид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делује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убудуће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трајања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Сама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чињеница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супружници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имају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слободу у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погледу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тога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хоће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ли или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неће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закључити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брачни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уговор,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када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ге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закључити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како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њиме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регулисати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своје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имовинске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односе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упућује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на то, да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брачни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 у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погледу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свог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постојања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утиче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постојање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брака. </a:t>
            </a:r>
            <a:endParaRPr lang="ru-RU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Па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пошто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могуће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закључен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споразумно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мењати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раскинути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новирати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, било би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изгледа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могуће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овај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 и </a:t>
            </a:r>
            <a:r>
              <a:rPr lang="ru-R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ограничити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 роком</a:t>
            </a:r>
            <a:endParaRPr lang="sr-Latn-R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77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ли се закључити са роком трајања?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Немачком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прву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по правилу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допуштено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уговарање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уз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услов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и рок</a:t>
            </a:r>
            <a:r>
              <a:rPr lang="ru-RU" sz="3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“.</a:t>
            </a:r>
          </a:p>
          <a:p>
            <a:r>
              <a:rPr lang="ru-RU" sz="3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Ако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би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брачни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уговор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могао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бити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закључен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одређено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време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тада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би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истеком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рока уговор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престао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да производи </a:t>
            </a:r>
            <a:r>
              <a:rPr lang="ru-RU" sz="3200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дејства</a:t>
            </a:r>
            <a:r>
              <a:rPr lang="ru-RU" sz="3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Од тог момента на супружнике би се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примењивао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законски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имовински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режим, уз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могућност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поновног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уговорног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регулисања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међусобних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имовинских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односа</a:t>
            </a:r>
            <a:r>
              <a:rPr lang="ru-RU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endParaRPr lang="sr-Latn-RS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2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Најчешћи приговори на начин регулисања овог уговора у ПЗ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ПЗ </a:t>
            </a:r>
            <a:r>
              <a:rPr lang="ru-RU" dirty="0" err="1" smtClean="0"/>
              <a:t>нису</a:t>
            </a:r>
            <a:r>
              <a:rPr lang="ru-RU" dirty="0" smtClean="0"/>
              <a:t> </a:t>
            </a:r>
            <a:r>
              <a:rPr lang="ru-RU" dirty="0" err="1"/>
              <a:t>назначени</a:t>
            </a:r>
            <a:r>
              <a:rPr lang="ru-RU" dirty="0"/>
              <a:t> </a:t>
            </a:r>
            <a:r>
              <a:rPr lang="ru-RU" dirty="0" err="1"/>
              <a:t>типови</a:t>
            </a:r>
            <a:r>
              <a:rPr lang="ru-RU" dirty="0"/>
              <a:t> уговора</a:t>
            </a:r>
          </a:p>
          <a:p>
            <a:r>
              <a:rPr lang="ru-RU" dirty="0"/>
              <a:t>Нема </a:t>
            </a:r>
            <a:r>
              <a:rPr lang="ru-RU" dirty="0" err="1"/>
              <a:t>заштите</a:t>
            </a:r>
            <a:r>
              <a:rPr lang="ru-RU" dirty="0"/>
              <a:t> </a:t>
            </a:r>
            <a:r>
              <a:rPr lang="ru-RU" dirty="0" err="1"/>
              <a:t>слабије</a:t>
            </a:r>
            <a:r>
              <a:rPr lang="ru-RU" dirty="0"/>
              <a:t> стране</a:t>
            </a:r>
          </a:p>
          <a:p>
            <a:r>
              <a:rPr lang="ru-RU" dirty="0" err="1"/>
              <a:t>Нeдостају</a:t>
            </a:r>
            <a:r>
              <a:rPr lang="ru-RU" dirty="0"/>
              <a:t> правила о </a:t>
            </a:r>
            <a:r>
              <a:rPr lang="ru-RU" dirty="0" err="1"/>
              <a:t>престанку</a:t>
            </a:r>
            <a:r>
              <a:rPr lang="ru-RU" dirty="0"/>
              <a:t> и </a:t>
            </a:r>
            <a:r>
              <a:rPr lang="ru-RU" dirty="0" err="1"/>
              <a:t>последицама</a:t>
            </a:r>
            <a:r>
              <a:rPr lang="ru-RU" dirty="0"/>
              <a:t> </a:t>
            </a:r>
            <a:r>
              <a:rPr lang="ru-RU" dirty="0" err="1"/>
              <a:t>престанка</a:t>
            </a:r>
            <a:endParaRPr lang="ru-RU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3754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B5396ABD-98DB-498A-BB3E-37DD98FC1D29}"/>
              </a:ext>
            </a:extLst>
          </p:cNvPr>
          <p:cNvSpPr/>
          <p:nvPr/>
        </p:nvSpPr>
        <p:spPr>
          <a:xfrm>
            <a:off x="581891" y="2274838"/>
            <a:ext cx="108481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sr-Cyrl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Закључење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брачног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уговора отвара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могућност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будући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 пре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заснивања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заједнице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живота или током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њеног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трајања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уреде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своје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имовинске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прилагоде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их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својим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стварним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потребама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интересима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време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док су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међу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њима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још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увек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складни. </a:t>
            </a: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Циљ</a:t>
            </a:r>
            <a:r>
              <a:rPr lang="ru-RU" sz="28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оваквог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уговарања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састоји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се у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правној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сигурности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самих партнера и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трећих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лица, али и у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спречавању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непотребног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умањења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проузрокованог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плаћањем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накнада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вођење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судских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спорова</a:t>
            </a:r>
            <a:r>
              <a:rPr lang="ru-RU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8567BCAF-88F7-46C6-AE4B-AC5D37176487}"/>
              </a:ext>
            </a:extLst>
          </p:cNvPr>
          <p:cNvSpPr/>
          <p:nvPr/>
        </p:nvSpPr>
        <p:spPr>
          <a:xfrm>
            <a:off x="1167617" y="1720840"/>
            <a:ext cx="104009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Може се разумети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отпор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који постоји према овој врсти уговора који треба да се склопи у моменту када љубав цвета и када један супружник треба да буде глас разума и изговори реченицу „хајде да склопимо брачни уговор да се не бисмо свађали када се разведемо”. 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Најчешћа и природна реакција оног другог супружника је „ти немаш поверења у мене”. Али, овде није реч о поверењу већ о превенцији сукоба након развода и о томе да брачни уговор држи емоције и присебност под контролом. 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3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F9A5CA5E-5C5C-4A57-BF04-0D7AB8D6D6B1}"/>
              </a:ext>
            </a:extLst>
          </p:cNvPr>
          <p:cNvSpPr/>
          <p:nvPr/>
        </p:nvSpPr>
        <p:spPr>
          <a:xfrm>
            <a:off x="1333841" y="2431795"/>
            <a:ext cx="8556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Иако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сви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парови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верују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да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ће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живети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срећно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задовољно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краја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живота,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реалност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да се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сваки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четврти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брак 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Србији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разведе</a:t>
            </a:r>
            <a:r>
              <a:rPr lang="sr-Latn-RS" sz="24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Kао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што истиче Радбрух, иако је љубав пролазна, свака нова љубав верује за себе да је вечита. И стога, она са својом пролазношћу одбија правно везивање, док својим захтевом да буде вечита управо жели да се веже и да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буде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sl-S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везан</a:t>
            </a:r>
            <a:r>
              <a:rPr kumimoji="0" lang="sr-Cyrl-R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5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0C6423A7-33CC-46F6-A8E1-D77F80196CE0}"/>
              </a:ext>
            </a:extLst>
          </p:cNvPr>
          <p:cNvSpPr/>
          <p:nvPr/>
        </p:nvSpPr>
        <p:spPr>
          <a:xfrm>
            <a:off x="809397" y="890338"/>
            <a:ext cx="10704824" cy="406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r-Latn-RS" sz="3200" dirty="0" smtClean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err="1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Брачни</a:t>
            </a:r>
            <a:r>
              <a:rPr lang="ru-RU" sz="3200" dirty="0" smtClean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другови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аутономни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уређивању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својих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имовинских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односа,могу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их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уредити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како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им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најбоље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одговара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одступајући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потпуности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или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деломично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од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одредби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Породичног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закона,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према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којима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коју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брачни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друг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тренутку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склапања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брака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његова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властита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док су на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имовини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коју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су стекли радом за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време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трајања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брака (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брачна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тековина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њихова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заједничка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имовина</a:t>
            </a:r>
            <a:r>
              <a:rPr lang="ru-RU" sz="32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endParaRPr kumimoji="0" lang="sr-Latn-R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7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Границе уговарања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Породичним</a:t>
            </a:r>
            <a:r>
              <a:rPr lang="ru-RU" dirty="0" smtClean="0"/>
              <a:t> законом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одређен</a:t>
            </a:r>
            <a:r>
              <a:rPr lang="ru-RU" dirty="0"/>
              <a:t> предмет </a:t>
            </a:r>
            <a:r>
              <a:rPr lang="ru-RU" dirty="0" err="1"/>
              <a:t>брачног</a:t>
            </a:r>
            <a:r>
              <a:rPr lang="ru-RU" dirty="0"/>
              <a:t> уговора, те би </a:t>
            </a:r>
            <a:r>
              <a:rPr lang="ru-RU" dirty="0" err="1"/>
              <a:t>сваки</a:t>
            </a:r>
            <a:r>
              <a:rPr lang="ru-RU" dirty="0"/>
              <a:t> </a:t>
            </a:r>
            <a:r>
              <a:rPr lang="ru-RU" dirty="0" err="1"/>
              <a:t>споразум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</a:t>
            </a:r>
            <a:r>
              <a:rPr lang="ru-RU" dirty="0" err="1"/>
              <a:t>није</a:t>
            </a:r>
            <a:r>
              <a:rPr lang="ru-RU" dirty="0"/>
              <a:t> </a:t>
            </a:r>
            <a:r>
              <a:rPr lang="ru-RU" dirty="0" err="1"/>
              <a:t>противан</a:t>
            </a:r>
            <a:r>
              <a:rPr lang="ru-RU" dirty="0"/>
              <a:t> </a:t>
            </a:r>
            <a:r>
              <a:rPr lang="ru-RU" dirty="0" err="1"/>
              <a:t>присилним</a:t>
            </a:r>
            <a:r>
              <a:rPr lang="ru-RU" dirty="0"/>
              <a:t>, </a:t>
            </a:r>
            <a:r>
              <a:rPr lang="ru-RU" dirty="0" err="1"/>
              <a:t>принудним</a:t>
            </a:r>
            <a:r>
              <a:rPr lang="ru-RU" dirty="0"/>
              <a:t> </a:t>
            </a:r>
            <a:r>
              <a:rPr lang="ru-RU" dirty="0" err="1"/>
              <a:t>прописима</a:t>
            </a:r>
            <a:r>
              <a:rPr lang="ru-RU" dirty="0"/>
              <a:t>, </a:t>
            </a:r>
            <a:r>
              <a:rPr lang="ru-RU" dirty="0" err="1"/>
              <a:t>био</a:t>
            </a:r>
            <a:r>
              <a:rPr lang="ru-RU" dirty="0"/>
              <a:t> </a:t>
            </a:r>
            <a:r>
              <a:rPr lang="ru-RU" dirty="0" err="1"/>
              <a:t>допуштен</a:t>
            </a:r>
            <a:r>
              <a:rPr lang="ru-RU" dirty="0"/>
              <a:t>. (чл.103.ЗОО)</a:t>
            </a:r>
          </a:p>
          <a:p>
            <a:r>
              <a:rPr lang="ru-RU" dirty="0"/>
              <a:t>Уговор </a:t>
            </a:r>
            <a:r>
              <a:rPr lang="ru-RU" dirty="0" err="1"/>
              <a:t>који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противан</a:t>
            </a:r>
            <a:r>
              <a:rPr lang="ru-RU" dirty="0"/>
              <a:t> </a:t>
            </a:r>
            <a:r>
              <a:rPr lang="ru-RU" dirty="0" err="1"/>
              <a:t>принудним</a:t>
            </a:r>
            <a:r>
              <a:rPr lang="ru-RU" dirty="0"/>
              <a:t> </a:t>
            </a:r>
            <a:r>
              <a:rPr lang="ru-RU" dirty="0" err="1"/>
              <a:t>прописима</a:t>
            </a:r>
            <a:r>
              <a:rPr lang="ru-RU" dirty="0"/>
              <a:t>, </a:t>
            </a:r>
            <a:r>
              <a:rPr lang="ru-RU" dirty="0" err="1"/>
              <a:t>јавном</a:t>
            </a:r>
            <a:r>
              <a:rPr lang="ru-RU" dirty="0"/>
              <a:t> </a:t>
            </a:r>
            <a:r>
              <a:rPr lang="ru-RU" dirty="0" err="1"/>
              <a:t>поретку</a:t>
            </a:r>
            <a:r>
              <a:rPr lang="ru-RU" dirty="0"/>
              <a:t> или </a:t>
            </a:r>
            <a:r>
              <a:rPr lang="ru-RU" dirty="0" err="1"/>
              <a:t>добрим</a:t>
            </a:r>
            <a:r>
              <a:rPr lang="ru-RU" dirty="0"/>
              <a:t> </a:t>
            </a:r>
            <a:r>
              <a:rPr lang="ru-RU" dirty="0" err="1"/>
              <a:t>обичајима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ништав</a:t>
            </a:r>
            <a:r>
              <a:rPr lang="ru-RU" dirty="0"/>
              <a:t>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циљ</a:t>
            </a:r>
            <a:r>
              <a:rPr lang="ru-RU" dirty="0"/>
              <a:t> </a:t>
            </a:r>
            <a:r>
              <a:rPr lang="ru-RU" dirty="0" err="1"/>
              <a:t>повређеног</a:t>
            </a:r>
            <a:r>
              <a:rPr lang="ru-RU" dirty="0"/>
              <a:t> правила не </a:t>
            </a:r>
            <a:r>
              <a:rPr lang="ru-RU" dirty="0" err="1"/>
              <a:t>упућује</a:t>
            </a:r>
            <a:r>
              <a:rPr lang="ru-RU" dirty="0"/>
              <a:t> на </a:t>
            </a:r>
            <a:r>
              <a:rPr lang="ru-RU" dirty="0" err="1"/>
              <a:t>неку</a:t>
            </a:r>
            <a:r>
              <a:rPr lang="ru-RU" dirty="0"/>
              <a:t> другу </a:t>
            </a:r>
            <a:r>
              <a:rPr lang="ru-RU" dirty="0" err="1"/>
              <a:t>санкцију</a:t>
            </a:r>
            <a:r>
              <a:rPr lang="ru-RU" dirty="0"/>
              <a:t> или </a:t>
            </a:r>
            <a:r>
              <a:rPr lang="ru-RU" dirty="0" err="1"/>
              <a:t>ако</a:t>
            </a:r>
            <a:r>
              <a:rPr lang="ru-RU" dirty="0"/>
              <a:t> закон у </a:t>
            </a:r>
            <a:r>
              <a:rPr lang="ru-RU" dirty="0" err="1"/>
              <a:t>одређеном</a:t>
            </a:r>
            <a:r>
              <a:rPr lang="ru-RU" dirty="0"/>
              <a:t> </a:t>
            </a:r>
            <a:r>
              <a:rPr lang="ru-RU" dirty="0" err="1"/>
              <a:t>случају</a:t>
            </a:r>
            <a:r>
              <a:rPr lang="ru-RU" dirty="0"/>
              <a:t> не </a:t>
            </a:r>
            <a:r>
              <a:rPr lang="ru-RU" dirty="0" err="1"/>
              <a:t>прописује</a:t>
            </a:r>
            <a:r>
              <a:rPr lang="ru-RU" dirty="0"/>
              <a:t>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друго</a:t>
            </a:r>
            <a:r>
              <a:rPr lang="ru-RU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9394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Која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</a:t>
            </a:r>
            <a:r>
              <a:rPr lang="ru-RU" dirty="0" err="1"/>
              <a:t>сврха</a:t>
            </a:r>
            <a:r>
              <a:rPr lang="ru-RU" dirty="0"/>
              <a:t> </a:t>
            </a:r>
            <a:r>
              <a:rPr lang="ru-RU" dirty="0" err="1"/>
              <a:t>брачног</a:t>
            </a:r>
            <a:r>
              <a:rPr lang="ru-RU" dirty="0"/>
              <a:t> уговора?</a:t>
            </a:r>
            <a:br>
              <a:rPr lang="ru-RU" dirty="0"/>
            </a:b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потешкоће</a:t>
            </a:r>
            <a:r>
              <a:rPr lang="ru-RU" dirty="0"/>
              <a:t> у току развода су </a:t>
            </a:r>
            <a:r>
              <a:rPr lang="ru-RU" dirty="0" err="1"/>
              <a:t>минималне</a:t>
            </a:r>
            <a:endParaRPr lang="ru-RU" dirty="0"/>
          </a:p>
          <a:p>
            <a:r>
              <a:rPr lang="ru-RU" dirty="0" err="1"/>
              <a:t>разграничава</a:t>
            </a:r>
            <a:r>
              <a:rPr lang="ru-RU" dirty="0"/>
              <a:t> се </a:t>
            </a:r>
            <a:r>
              <a:rPr lang="ru-RU" dirty="0" err="1"/>
              <a:t>посебна</a:t>
            </a:r>
            <a:r>
              <a:rPr lang="ru-RU" dirty="0"/>
              <a:t> </a:t>
            </a:r>
            <a:r>
              <a:rPr lang="ru-RU" dirty="0" err="1"/>
              <a:t>имовина</a:t>
            </a:r>
            <a:r>
              <a:rPr lang="ru-RU" dirty="0"/>
              <a:t> супружника</a:t>
            </a:r>
          </a:p>
          <a:p>
            <a:r>
              <a:rPr lang="ru-RU" dirty="0" err="1"/>
              <a:t>увек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важно </a:t>
            </a:r>
            <a:r>
              <a:rPr lang="ru-RU" dirty="0" err="1"/>
              <a:t>заштитити</a:t>
            </a:r>
            <a:r>
              <a:rPr lang="ru-RU" dirty="0"/>
              <a:t> </a:t>
            </a:r>
            <a:r>
              <a:rPr lang="ru-RU" dirty="0" err="1"/>
              <a:t>индивидуална</a:t>
            </a:r>
            <a:r>
              <a:rPr lang="ru-RU" dirty="0"/>
              <a:t> права</a:t>
            </a:r>
          </a:p>
          <a:p>
            <a:r>
              <a:rPr lang="ru-RU" dirty="0" err="1"/>
              <a:t>боље</a:t>
            </a:r>
            <a:r>
              <a:rPr lang="ru-RU" dirty="0"/>
              <a:t> </a:t>
            </a:r>
            <a:r>
              <a:rPr lang="ru-RU" dirty="0" err="1"/>
              <a:t>спречити</a:t>
            </a:r>
            <a:r>
              <a:rPr lang="ru-RU" dirty="0"/>
              <a:t> него </a:t>
            </a:r>
            <a:r>
              <a:rPr lang="ru-RU" dirty="0" err="1"/>
              <a:t>лечити</a:t>
            </a:r>
            <a:r>
              <a:rPr lang="ru-RU" dirty="0"/>
              <a:t> – </a:t>
            </a:r>
            <a:r>
              <a:rPr lang="ru-RU" dirty="0" err="1"/>
              <a:t>судска</a:t>
            </a:r>
            <a:r>
              <a:rPr lang="ru-RU" dirty="0"/>
              <a:t> </a:t>
            </a:r>
            <a:r>
              <a:rPr lang="ru-RU" dirty="0" err="1"/>
              <a:t>пракса</a:t>
            </a:r>
            <a:r>
              <a:rPr lang="ru-RU" dirty="0"/>
              <a:t> </a:t>
            </a:r>
            <a:r>
              <a:rPr lang="ru-RU" dirty="0" err="1"/>
              <a:t>је</a:t>
            </a:r>
            <a:r>
              <a:rPr lang="ru-RU" dirty="0"/>
              <a:t> показала да се разводом </a:t>
            </a:r>
            <a:r>
              <a:rPr lang="ru-RU" dirty="0" err="1"/>
              <a:t>брачни</a:t>
            </a:r>
            <a:r>
              <a:rPr lang="ru-RU" dirty="0"/>
              <a:t> </a:t>
            </a:r>
            <a:r>
              <a:rPr lang="ru-RU" dirty="0" err="1"/>
              <a:t>односи</a:t>
            </a:r>
            <a:r>
              <a:rPr lang="ru-RU" dirty="0"/>
              <a:t> </a:t>
            </a:r>
            <a:r>
              <a:rPr lang="ru-RU" dirty="0" err="1"/>
              <a:t>погоршавају</a:t>
            </a:r>
            <a:r>
              <a:rPr lang="ru-RU" dirty="0"/>
              <a:t>. Стога, </a:t>
            </a:r>
            <a:r>
              <a:rPr lang="ru-RU" dirty="0" err="1"/>
              <a:t>састављањем</a:t>
            </a:r>
            <a:r>
              <a:rPr lang="ru-RU" dirty="0"/>
              <a:t> и </a:t>
            </a:r>
            <a:r>
              <a:rPr lang="ru-RU" dirty="0" err="1"/>
              <a:t>потписивањем</a:t>
            </a:r>
            <a:r>
              <a:rPr lang="ru-RU" dirty="0"/>
              <a:t> </a:t>
            </a:r>
            <a:r>
              <a:rPr lang="ru-RU" dirty="0" err="1"/>
              <a:t>оваквог</a:t>
            </a:r>
            <a:r>
              <a:rPr lang="ru-RU" dirty="0"/>
              <a:t> уговора, </a:t>
            </a:r>
            <a:r>
              <a:rPr lang="ru-RU" dirty="0" err="1"/>
              <a:t>супружници</a:t>
            </a:r>
            <a:r>
              <a:rPr lang="ru-RU" dirty="0"/>
              <a:t> би складно и </a:t>
            </a:r>
            <a:r>
              <a:rPr lang="ru-RU" dirty="0" err="1"/>
              <a:t>достојанствено</a:t>
            </a:r>
            <a:r>
              <a:rPr lang="ru-RU" dirty="0"/>
              <a:t> </a:t>
            </a:r>
            <a:r>
              <a:rPr lang="ru-RU" dirty="0" err="1"/>
              <a:t>завршили</a:t>
            </a:r>
            <a:r>
              <a:rPr lang="ru-RU" dirty="0"/>
              <a:t> брак.</a:t>
            </a:r>
          </a:p>
          <a:p>
            <a:r>
              <a:rPr lang="ru-RU" dirty="0" err="1"/>
              <a:t>Закључак</a:t>
            </a:r>
            <a:r>
              <a:rPr lang="ru-RU" dirty="0"/>
              <a:t>: </a:t>
            </a:r>
            <a:r>
              <a:rPr lang="ru-RU" dirty="0" err="1"/>
              <a:t>Потписивањем</a:t>
            </a:r>
            <a:r>
              <a:rPr lang="ru-RU" dirty="0"/>
              <a:t> </a:t>
            </a:r>
            <a:r>
              <a:rPr lang="ru-RU" dirty="0" err="1"/>
              <a:t>овог</a:t>
            </a:r>
            <a:r>
              <a:rPr lang="ru-RU" dirty="0"/>
              <a:t> </a:t>
            </a:r>
            <a:r>
              <a:rPr lang="ru-RU" dirty="0" smtClean="0"/>
              <a:t>уговора </a:t>
            </a:r>
            <a:r>
              <a:rPr lang="ru-RU" dirty="0" err="1" smtClean="0"/>
              <a:t>жели</a:t>
            </a:r>
            <a:r>
              <a:rPr lang="ru-RU" dirty="0" smtClean="0"/>
              <a:t> се:</a:t>
            </a:r>
            <a:endParaRPr lang="ru-RU" dirty="0"/>
          </a:p>
          <a:p>
            <a:r>
              <a:rPr lang="ru-RU" dirty="0" err="1"/>
              <a:t>избећи</a:t>
            </a:r>
            <a:r>
              <a:rPr lang="ru-RU" dirty="0"/>
              <a:t> </a:t>
            </a:r>
            <a:r>
              <a:rPr lang="ru-RU" dirty="0" err="1"/>
              <a:t>касније</a:t>
            </a:r>
            <a:r>
              <a:rPr lang="ru-RU" dirty="0"/>
              <a:t> </a:t>
            </a:r>
            <a:r>
              <a:rPr lang="ru-RU" dirty="0" err="1"/>
              <a:t>спорове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су </a:t>
            </a:r>
            <a:r>
              <a:rPr lang="ru-RU" dirty="0" err="1"/>
              <a:t>везани</a:t>
            </a:r>
            <a:r>
              <a:rPr lang="ru-RU" dirty="0"/>
              <a:t> за </a:t>
            </a:r>
            <a:r>
              <a:rPr lang="ru-RU" dirty="0" err="1"/>
              <a:t>доприносе</a:t>
            </a:r>
            <a:r>
              <a:rPr lang="ru-RU" dirty="0"/>
              <a:t> супружника у </a:t>
            </a:r>
            <a:r>
              <a:rPr lang="ru-RU" dirty="0" err="1"/>
              <a:t>заједничкој</a:t>
            </a:r>
            <a:r>
              <a:rPr lang="ru-RU" dirty="0"/>
              <a:t> </a:t>
            </a:r>
            <a:r>
              <a:rPr lang="ru-RU" dirty="0" err="1"/>
              <a:t>имовини</a:t>
            </a:r>
            <a:endParaRPr lang="ru-RU" dirty="0"/>
          </a:p>
          <a:p>
            <a:r>
              <a:rPr lang="ru-RU" dirty="0" err="1"/>
              <a:t>регулисати</a:t>
            </a:r>
            <a:r>
              <a:rPr lang="ru-RU" dirty="0"/>
              <a:t> </a:t>
            </a:r>
            <a:r>
              <a:rPr lang="ru-RU" dirty="0" err="1"/>
              <a:t>свако</a:t>
            </a:r>
            <a:r>
              <a:rPr lang="ru-RU" dirty="0"/>
              <a:t> </a:t>
            </a:r>
            <a:r>
              <a:rPr lang="ru-RU" dirty="0" err="1"/>
              <a:t>могуће</a:t>
            </a:r>
            <a:r>
              <a:rPr lang="ru-RU" dirty="0"/>
              <a:t> </a:t>
            </a:r>
            <a:r>
              <a:rPr lang="ru-RU" dirty="0" err="1"/>
              <a:t>оспоравање</a:t>
            </a:r>
            <a:r>
              <a:rPr lang="ru-RU" dirty="0"/>
              <a:t> </a:t>
            </a:r>
            <a:r>
              <a:rPr lang="ru-RU" dirty="0" err="1"/>
              <a:t>посебне</a:t>
            </a:r>
            <a:r>
              <a:rPr lang="ru-RU" dirty="0"/>
              <a:t> </a:t>
            </a:r>
            <a:r>
              <a:rPr lang="ru-RU" dirty="0" err="1"/>
              <a:t>имовине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77050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1556</Words>
  <Application>Microsoft Office PowerPoint</Application>
  <PresentationFormat>Široki ekran</PresentationFormat>
  <Paragraphs>122</Paragraphs>
  <Slides>34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Times New Roman</vt:lpstr>
      <vt:lpstr>Organski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Границе уговарања</vt:lpstr>
      <vt:lpstr>Која је сврха брачног уговора? </vt:lpstr>
      <vt:lpstr>Шта треба знати у погледу редоследа  састављања брачног уговора: </vt:lpstr>
      <vt:lpstr>PowerPoint prezentacija</vt:lpstr>
      <vt:lpstr>Способност странака</vt:lpstr>
      <vt:lpstr>Формални услови</vt:lpstr>
      <vt:lpstr>Солемнизација</vt:lpstr>
      <vt:lpstr>Формални услови</vt:lpstr>
      <vt:lpstr>(2) Начин закључења</vt:lpstr>
      <vt:lpstr>Пример</vt:lpstr>
      <vt:lpstr>Карактеристике</vt:lpstr>
      <vt:lpstr>Престанак брачног уговора</vt:lpstr>
      <vt:lpstr>Престанак брака</vt:lpstr>
      <vt:lpstr>Раскид уговора</vt:lpstr>
      <vt:lpstr>Једнострани раскид</vt:lpstr>
      <vt:lpstr>Раскид због неиспуњења </vt:lpstr>
      <vt:lpstr>Раскид због промењених околности </vt:lpstr>
      <vt:lpstr>Једнострани раскид</vt:lpstr>
      <vt:lpstr>Поништење брачног уговора</vt:lpstr>
      <vt:lpstr>Рушљивост уговора</vt:lpstr>
      <vt:lpstr>Пример за раскид:</vt:lpstr>
      <vt:lpstr>Пример за поништење:</vt:lpstr>
      <vt:lpstr>Дејство престанка</vt:lpstr>
      <vt:lpstr>Дејство престанка</vt:lpstr>
      <vt:lpstr>Може ли се закључити са роком трајања?</vt:lpstr>
      <vt:lpstr>Може ли се закључити са роком трајања?</vt:lpstr>
      <vt:lpstr>Најчешћи приговори на начин регулисања овог уговора у ПЗ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zponjava@gmail.com</dc:creator>
  <cp:lastModifiedBy>zponjava@gmail.com</cp:lastModifiedBy>
  <cp:revision>7</cp:revision>
  <dcterms:created xsi:type="dcterms:W3CDTF">2020-06-16T05:27:41Z</dcterms:created>
  <dcterms:modified xsi:type="dcterms:W3CDTF">2020-06-16T19:43:10Z</dcterms:modified>
</cp:coreProperties>
</file>