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8" r:id="rId3"/>
    <p:sldId id="259" r:id="rId4"/>
    <p:sldId id="262" r:id="rId5"/>
    <p:sldId id="265" r:id="rId6"/>
    <p:sldId id="264" r:id="rId7"/>
    <p:sldId id="260" r:id="rId8"/>
    <p:sldId id="261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RS" smtClean="0"/>
              <a:t>Kliknite da biste uredili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2B000A4-8B60-4243-A344-A7EBA9B32C94}" type="datetimeFigureOut">
              <a:rPr lang="sr-Latn-RS" smtClean="0"/>
              <a:t>8.4.2020.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E3F1CBC-259B-46F6-B986-BB4D94387DEA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85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 smtClean="0"/>
              <a:t>Kliknite na ikonu i dodajte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000A4-8B60-4243-A344-A7EBA9B32C94}" type="datetimeFigureOut">
              <a:rPr lang="sr-Latn-RS" smtClean="0"/>
              <a:t>8.4.2020.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F1CBC-259B-46F6-B986-BB4D94387DE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65298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nat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000A4-8B60-4243-A344-A7EBA9B32C94}" type="datetimeFigureOut">
              <a:rPr lang="sr-Latn-RS" smtClean="0"/>
              <a:t>8.4.2020.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F1CBC-259B-46F6-B986-BB4D94387DEA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607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000A4-8B60-4243-A344-A7EBA9B32C94}" type="datetimeFigureOut">
              <a:rPr lang="sr-Latn-RS" smtClean="0"/>
              <a:t>8.4.2020.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F1CBC-259B-46F6-B986-BB4D94387DE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398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000A4-8B60-4243-A344-A7EBA9B32C94}" type="datetimeFigureOut">
              <a:rPr lang="sr-Latn-RS" smtClean="0"/>
              <a:t>8.4.2020.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F1CBC-259B-46F6-B986-BB4D94387DE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67852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ponuđenim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000A4-8B60-4243-A344-A7EBA9B32C94}" type="datetimeFigureOut">
              <a:rPr lang="sr-Latn-RS" smtClean="0"/>
              <a:t>8.4.2020.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F1CBC-259B-46F6-B986-BB4D94387DE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405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čno ili neta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000A4-8B60-4243-A344-A7EBA9B32C94}" type="datetimeFigureOut">
              <a:rPr lang="sr-Latn-RS" smtClean="0"/>
              <a:t>8.4.2020.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F1CBC-259B-46F6-B986-BB4D94387DEA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201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000A4-8B60-4243-A344-A7EBA9B32C94}" type="datetimeFigureOut">
              <a:rPr lang="sr-Latn-RS" smtClean="0"/>
              <a:t>8.4.2020.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F1CBC-259B-46F6-B986-BB4D94387DEA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534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000A4-8B60-4243-A344-A7EBA9B32C94}" type="datetimeFigureOut">
              <a:rPr lang="sr-Latn-RS" smtClean="0"/>
              <a:t>8.4.2020.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F1CBC-259B-46F6-B986-BB4D94387DEA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246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000A4-8B60-4243-A344-A7EBA9B32C94}" type="datetimeFigureOut">
              <a:rPr lang="sr-Latn-RS" smtClean="0"/>
              <a:t>8.4.2020.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F1CBC-259B-46F6-B986-BB4D94387DE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70797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000A4-8B60-4243-A344-A7EBA9B32C94}" type="datetimeFigureOut">
              <a:rPr lang="sr-Latn-RS" smtClean="0"/>
              <a:t>8.4.2020.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F1CBC-259B-46F6-B986-BB4D94387DEA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206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000A4-8B60-4243-A344-A7EBA9B32C94}" type="datetimeFigureOut">
              <a:rPr lang="sr-Latn-RS" smtClean="0"/>
              <a:t>8.4.2020.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F1CBC-259B-46F6-B986-BB4D94387DE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86243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000A4-8B60-4243-A344-A7EBA9B32C94}" type="datetimeFigureOut">
              <a:rPr lang="sr-Latn-RS" smtClean="0"/>
              <a:t>8.4.2020.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F1CBC-259B-46F6-B986-BB4D94387DEA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928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000A4-8B60-4243-A344-A7EBA9B32C94}" type="datetimeFigureOut">
              <a:rPr lang="sr-Latn-RS" smtClean="0"/>
              <a:t>8.4.2020.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F1CBC-259B-46F6-B986-BB4D94387DEA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993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000A4-8B60-4243-A344-A7EBA9B32C94}" type="datetimeFigureOut">
              <a:rPr lang="sr-Latn-RS" smtClean="0"/>
              <a:t>8.4.2020.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F1CBC-259B-46F6-B986-BB4D94387DE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08150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000A4-8B60-4243-A344-A7EBA9B32C94}" type="datetimeFigureOut">
              <a:rPr lang="sr-Latn-RS" smtClean="0"/>
              <a:t>8.4.2020.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F1CBC-259B-46F6-B986-BB4D94387DEA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568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 smtClean="0"/>
              <a:t>Kliknite na ikonu i dodajte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000A4-8B60-4243-A344-A7EBA9B32C94}" type="datetimeFigureOut">
              <a:rPr lang="sr-Latn-RS" smtClean="0"/>
              <a:t>8.4.2020.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F1CBC-259B-46F6-B986-BB4D94387DE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21839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2B000A4-8B60-4243-A344-A7EBA9B32C94}" type="datetimeFigureOut">
              <a:rPr lang="sr-Latn-RS" smtClean="0"/>
              <a:t>8.4.2020.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E3F1CBC-259B-46F6-B986-BB4D94387DE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80357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Дефиниција породице</a:t>
            </a:r>
            <a:endParaRPr lang="sr-Latn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dirty="0" smtClean="0"/>
              <a:t>На први поглед свакоме је јасно шта је породица, будући да већина у њој живи</a:t>
            </a:r>
          </a:p>
          <a:p>
            <a:r>
              <a:rPr lang="sr-Cyrl-RS" dirty="0" smtClean="0"/>
              <a:t>Породични закон Р. Србије само по свом називу говори о породици. У суштини он нормира породичне односе  индивидуа (брачне, родитељске, имовинске или личне природе).</a:t>
            </a:r>
          </a:p>
          <a:p>
            <a:r>
              <a:rPr lang="sr-Cyrl-RS" dirty="0" smtClean="0"/>
              <a:t>Породични закон не дефинише породицу.</a:t>
            </a:r>
          </a:p>
          <a:p>
            <a:r>
              <a:rPr lang="sr-Cyrl-RS" dirty="0" smtClean="0"/>
              <a:t>И у упоредном праву ретке су земље које у својим законима дефинишу породицу.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97897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/>
              <a:t>Породица</a:t>
            </a:r>
            <a:r>
              <a:rPr lang="ru-RU" dirty="0"/>
              <a:t> </a:t>
            </a:r>
            <a:r>
              <a:rPr lang="ru-RU" dirty="0" err="1"/>
              <a:t>није</a:t>
            </a:r>
            <a:r>
              <a:rPr lang="ru-RU" dirty="0"/>
              <a:t>, </a:t>
            </a:r>
            <a:r>
              <a:rPr lang="ru-RU" dirty="0" err="1"/>
              <a:t>према</a:t>
            </a:r>
            <a:r>
              <a:rPr lang="ru-RU" dirty="0"/>
              <a:t> томе, </a:t>
            </a:r>
            <a:r>
              <a:rPr lang="ru-RU" dirty="0" err="1"/>
              <a:t>засебна</a:t>
            </a:r>
            <a:r>
              <a:rPr lang="ru-RU" dirty="0"/>
              <a:t> </a:t>
            </a:r>
            <a:r>
              <a:rPr lang="ru-RU" dirty="0" err="1"/>
              <a:t>правна</a:t>
            </a:r>
            <a:r>
              <a:rPr lang="ru-RU" dirty="0"/>
              <a:t> </a:t>
            </a:r>
            <a:r>
              <a:rPr lang="ru-RU" dirty="0" err="1"/>
              <a:t>установа</a:t>
            </a:r>
            <a:r>
              <a:rPr lang="ru-RU" dirty="0"/>
              <a:t>, нити </a:t>
            </a:r>
            <a:r>
              <a:rPr lang="ru-RU" dirty="0" err="1"/>
              <a:t>јој</a:t>
            </a:r>
            <a:r>
              <a:rPr lang="ru-RU" dirty="0"/>
              <a:t> </a:t>
            </a:r>
            <a:r>
              <a:rPr lang="ru-RU" dirty="0" err="1"/>
              <a:t>је</a:t>
            </a:r>
            <a:r>
              <a:rPr lang="ru-RU" dirty="0"/>
              <a:t> у нашем праву </a:t>
            </a:r>
            <a:r>
              <a:rPr lang="ru-RU" dirty="0" err="1"/>
              <a:t>признат</a:t>
            </a:r>
            <a:r>
              <a:rPr lang="ru-RU" dirty="0"/>
              <a:t> </a:t>
            </a:r>
            <a:r>
              <a:rPr lang="ru-RU" dirty="0" err="1"/>
              <a:t>правни</a:t>
            </a:r>
            <a:r>
              <a:rPr lang="ru-RU" dirty="0"/>
              <a:t> </a:t>
            </a:r>
            <a:r>
              <a:rPr lang="ru-RU" dirty="0" err="1"/>
              <a:t>субјективитет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Породични</a:t>
            </a:r>
            <a:r>
              <a:rPr lang="ru-RU" dirty="0" smtClean="0"/>
              <a:t> закон РС </a:t>
            </a:r>
            <a:r>
              <a:rPr lang="ru-RU" dirty="0" err="1" smtClean="0"/>
              <a:t>познаје</a:t>
            </a:r>
            <a:r>
              <a:rPr lang="ru-RU" dirty="0" smtClean="0"/>
              <a:t> </a:t>
            </a:r>
            <a:r>
              <a:rPr lang="ru-RU" dirty="0"/>
              <a:t>само лица и </a:t>
            </a:r>
            <a:r>
              <a:rPr lang="ru-RU" dirty="0" err="1"/>
              <a:t>радње</a:t>
            </a:r>
            <a:r>
              <a:rPr lang="ru-RU" dirty="0"/>
              <a:t> или </a:t>
            </a:r>
            <a:r>
              <a:rPr lang="ru-RU" dirty="0" err="1"/>
              <a:t>чињенице</a:t>
            </a:r>
            <a:r>
              <a:rPr lang="ru-RU" dirty="0"/>
              <a:t> </a:t>
            </a:r>
            <a:r>
              <a:rPr lang="ru-RU" dirty="0" err="1"/>
              <a:t>које</a:t>
            </a:r>
            <a:r>
              <a:rPr lang="ru-RU" dirty="0"/>
              <a:t> су </a:t>
            </a:r>
            <a:r>
              <a:rPr lang="ru-RU" dirty="0" err="1"/>
              <a:t>креатори</a:t>
            </a:r>
            <a:r>
              <a:rPr lang="ru-RU" dirty="0"/>
              <a:t> </a:t>
            </a:r>
            <a:r>
              <a:rPr lang="ru-RU" dirty="0" err="1"/>
              <a:t>односа</a:t>
            </a:r>
            <a:r>
              <a:rPr lang="ru-RU" dirty="0"/>
              <a:t>. </a:t>
            </a:r>
            <a:r>
              <a:rPr lang="ru-RU" dirty="0" err="1"/>
              <a:t>Породица</a:t>
            </a:r>
            <a:r>
              <a:rPr lang="ru-RU" dirty="0"/>
              <a:t> </a:t>
            </a:r>
            <a:r>
              <a:rPr lang="ru-RU" dirty="0" err="1"/>
              <a:t>настаје</a:t>
            </a:r>
            <a:r>
              <a:rPr lang="ru-RU" dirty="0"/>
              <a:t> из </a:t>
            </a:r>
            <a:r>
              <a:rPr lang="ru-RU" dirty="0" err="1"/>
              <a:t>индивидуалних</a:t>
            </a:r>
            <a:r>
              <a:rPr lang="ru-RU" dirty="0"/>
              <a:t> </a:t>
            </a:r>
            <a:r>
              <a:rPr lang="ru-RU" dirty="0" err="1"/>
              <a:t>односа</a:t>
            </a:r>
            <a:r>
              <a:rPr lang="ru-RU" dirty="0"/>
              <a:t>: </a:t>
            </a:r>
            <a:r>
              <a:rPr lang="ru-RU" dirty="0" err="1"/>
              <a:t>однос</a:t>
            </a:r>
            <a:r>
              <a:rPr lang="ru-RU" dirty="0"/>
              <a:t> два лица </a:t>
            </a:r>
            <a:r>
              <a:rPr lang="ru-RU" dirty="0" err="1"/>
              <a:t>који</a:t>
            </a:r>
            <a:r>
              <a:rPr lang="ru-RU" dirty="0"/>
              <a:t> </a:t>
            </a:r>
            <a:r>
              <a:rPr lang="ru-RU" dirty="0" err="1"/>
              <a:t>ствара</a:t>
            </a:r>
            <a:r>
              <a:rPr lang="ru-RU" dirty="0"/>
              <a:t> брак, </a:t>
            </a:r>
            <a:r>
              <a:rPr lang="ru-RU" dirty="0" err="1"/>
              <a:t>однос</a:t>
            </a:r>
            <a:r>
              <a:rPr lang="ru-RU" dirty="0"/>
              <a:t> сродства </a:t>
            </a:r>
            <a:r>
              <a:rPr lang="ru-RU" dirty="0" err="1"/>
              <a:t>који</a:t>
            </a:r>
            <a:r>
              <a:rPr lang="ru-RU" dirty="0"/>
              <a:t> </a:t>
            </a:r>
            <a:r>
              <a:rPr lang="ru-RU" dirty="0" err="1"/>
              <a:t>настаје</a:t>
            </a:r>
            <a:r>
              <a:rPr lang="ru-RU" dirty="0"/>
              <a:t> </a:t>
            </a:r>
            <a:r>
              <a:rPr lang="ru-RU" dirty="0" err="1"/>
              <a:t>рођењем</a:t>
            </a:r>
            <a:r>
              <a:rPr lang="ru-RU" dirty="0"/>
              <a:t> или из </a:t>
            </a:r>
            <a:r>
              <a:rPr lang="ru-RU" dirty="0" err="1"/>
              <a:t>правног</a:t>
            </a:r>
            <a:r>
              <a:rPr lang="ru-RU" dirty="0"/>
              <a:t> </a:t>
            </a:r>
            <a:r>
              <a:rPr lang="ru-RU" dirty="0" smtClean="0"/>
              <a:t>акта (</a:t>
            </a:r>
            <a:r>
              <a:rPr lang="ru-RU" dirty="0" err="1" smtClean="0"/>
              <a:t>усвојење</a:t>
            </a:r>
            <a:r>
              <a:rPr lang="ru-RU" dirty="0" smtClean="0"/>
              <a:t>), </a:t>
            </a:r>
            <a:r>
              <a:rPr lang="ru-RU" dirty="0" err="1"/>
              <a:t>итд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/>
              <a:t>Класичан</a:t>
            </a:r>
            <a:r>
              <a:rPr lang="ru-RU" dirty="0"/>
              <a:t>, </a:t>
            </a:r>
            <a:r>
              <a:rPr lang="ru-RU" dirty="0" err="1"/>
              <a:t>легални</a:t>
            </a:r>
            <a:r>
              <a:rPr lang="ru-RU" dirty="0"/>
              <a:t>, концепт </a:t>
            </a:r>
            <a:r>
              <a:rPr lang="ru-RU" dirty="0" err="1"/>
              <a:t>породице</a:t>
            </a:r>
            <a:r>
              <a:rPr lang="ru-RU" dirty="0"/>
              <a:t> </a:t>
            </a:r>
            <a:r>
              <a:rPr lang="ru-RU" dirty="0" err="1"/>
              <a:t>је</a:t>
            </a:r>
            <a:r>
              <a:rPr lang="ru-RU" dirty="0"/>
              <a:t> заснован на </a:t>
            </a:r>
            <a:r>
              <a:rPr lang="ru-RU" dirty="0" err="1"/>
              <a:t>комбинацији</a:t>
            </a:r>
            <a:r>
              <a:rPr lang="ru-RU" dirty="0"/>
              <a:t> </a:t>
            </a:r>
            <a:r>
              <a:rPr lang="ru-RU" dirty="0" err="1"/>
              <a:t>двеју</a:t>
            </a:r>
            <a:r>
              <a:rPr lang="ru-RU" dirty="0"/>
              <a:t> </a:t>
            </a:r>
            <a:r>
              <a:rPr lang="ru-RU" dirty="0" err="1"/>
              <a:t>идеја</a:t>
            </a:r>
            <a:r>
              <a:rPr lang="ru-RU" dirty="0"/>
              <a:t>: брака и сродства. </a:t>
            </a:r>
            <a:r>
              <a:rPr lang="ru-RU" dirty="0" err="1"/>
              <a:t>Породични</a:t>
            </a:r>
            <a:r>
              <a:rPr lang="ru-RU" dirty="0"/>
              <a:t> закон </a:t>
            </a:r>
            <a:r>
              <a:rPr lang="ru-RU" dirty="0" err="1"/>
              <a:t>је</a:t>
            </a:r>
            <a:r>
              <a:rPr lang="ru-RU" dirty="0"/>
              <a:t> </a:t>
            </a:r>
            <a:r>
              <a:rPr lang="ru-RU" dirty="0" err="1"/>
              <a:t>регулисао</a:t>
            </a:r>
            <a:r>
              <a:rPr lang="ru-RU" dirty="0"/>
              <a:t> </a:t>
            </a:r>
            <a:r>
              <a:rPr lang="ru-RU" dirty="0" err="1"/>
              <a:t>већину</a:t>
            </a:r>
            <a:r>
              <a:rPr lang="ru-RU" dirty="0"/>
              <a:t> </a:t>
            </a:r>
            <a:r>
              <a:rPr lang="ru-RU" dirty="0" err="1"/>
              <a:t>питања</a:t>
            </a:r>
            <a:r>
              <a:rPr lang="ru-RU" dirty="0"/>
              <a:t> </a:t>
            </a:r>
            <a:r>
              <a:rPr lang="ru-RU" dirty="0" err="1"/>
              <a:t>која</a:t>
            </a:r>
            <a:r>
              <a:rPr lang="ru-RU" dirty="0"/>
              <a:t> су </a:t>
            </a:r>
            <a:r>
              <a:rPr lang="ru-RU" dirty="0" err="1"/>
              <a:t>везана</a:t>
            </a:r>
            <a:r>
              <a:rPr lang="ru-RU" dirty="0"/>
              <a:t> за </a:t>
            </a:r>
            <a:r>
              <a:rPr lang="ru-RU" dirty="0" err="1"/>
              <a:t>њих</a:t>
            </a:r>
            <a:r>
              <a:rPr lang="ru-RU" dirty="0"/>
              <a:t>. </a:t>
            </a:r>
            <a:r>
              <a:rPr lang="ru-RU" dirty="0" smtClean="0"/>
              <a:t>Основу, </a:t>
            </a:r>
            <a:r>
              <a:rPr lang="ru-RU" dirty="0" err="1" smtClean="0"/>
              <a:t>већине</a:t>
            </a:r>
            <a:r>
              <a:rPr lang="ru-RU" dirty="0" smtClean="0"/>
              <a:t>, </a:t>
            </a:r>
            <a:r>
              <a:rPr lang="ru-RU" dirty="0" err="1" smtClean="0"/>
              <a:t>породица</a:t>
            </a:r>
            <a:r>
              <a:rPr lang="ru-RU" dirty="0" smtClean="0"/>
              <a:t> </a:t>
            </a:r>
            <a:r>
              <a:rPr lang="ru-RU" dirty="0"/>
              <a:t>чини пар, </a:t>
            </a:r>
            <a:r>
              <a:rPr lang="ru-RU" dirty="0" err="1"/>
              <a:t>мушкарац</a:t>
            </a:r>
            <a:r>
              <a:rPr lang="ru-RU" dirty="0"/>
              <a:t> и жена. </a:t>
            </a:r>
            <a:r>
              <a:rPr lang="ru-RU" dirty="0" err="1"/>
              <a:t>Овоме</a:t>
            </a:r>
            <a:r>
              <a:rPr lang="ru-RU" dirty="0"/>
              <a:t> треба </a:t>
            </a:r>
            <a:r>
              <a:rPr lang="ru-RU" dirty="0" err="1"/>
              <a:t>додати</a:t>
            </a:r>
            <a:r>
              <a:rPr lang="ru-RU" dirty="0"/>
              <a:t> </a:t>
            </a:r>
            <a:r>
              <a:rPr lang="ru-RU" dirty="0" err="1"/>
              <a:t>децу</a:t>
            </a:r>
            <a:r>
              <a:rPr lang="ru-RU" dirty="0"/>
              <a:t>, </a:t>
            </a:r>
            <a:r>
              <a:rPr lang="ru-RU" dirty="0" err="1"/>
              <a:t>која</a:t>
            </a:r>
            <a:r>
              <a:rPr lang="ru-RU" dirty="0"/>
              <a:t> се </a:t>
            </a:r>
            <a:r>
              <a:rPr lang="ru-RU" dirty="0" err="1"/>
              <a:t>рађају</a:t>
            </a:r>
            <a:r>
              <a:rPr lang="ru-RU" dirty="0"/>
              <a:t> од </a:t>
            </a:r>
            <a:r>
              <a:rPr lang="ru-RU" dirty="0" err="1"/>
              <a:t>једног</a:t>
            </a:r>
            <a:r>
              <a:rPr lang="ru-RU" dirty="0"/>
              <a:t> пара и </a:t>
            </a:r>
            <a:r>
              <a:rPr lang="ru-RU" dirty="0" err="1"/>
              <a:t>која</a:t>
            </a:r>
            <a:r>
              <a:rPr lang="ru-RU" dirty="0"/>
              <a:t> </a:t>
            </a:r>
            <a:r>
              <a:rPr lang="ru-RU" dirty="0" err="1"/>
              <a:t>имају</a:t>
            </a:r>
            <a:r>
              <a:rPr lang="ru-RU" dirty="0"/>
              <a:t> </a:t>
            </a:r>
            <a:r>
              <a:rPr lang="ru-RU" dirty="0" err="1"/>
              <a:t>оца</a:t>
            </a:r>
            <a:r>
              <a:rPr lang="ru-RU" dirty="0"/>
              <a:t> и </a:t>
            </a:r>
            <a:r>
              <a:rPr lang="ru-RU" dirty="0" err="1"/>
              <a:t>мајку</a:t>
            </a:r>
            <a:r>
              <a:rPr lang="ru-RU" dirty="0"/>
              <a:t>. </a:t>
            </a:r>
            <a:r>
              <a:rPr lang="ru-RU" dirty="0" err="1"/>
              <a:t>Према</a:t>
            </a:r>
            <a:r>
              <a:rPr lang="ru-RU" dirty="0"/>
              <a:t> томе, </a:t>
            </a:r>
            <a:r>
              <a:rPr lang="ru-RU" dirty="0" err="1"/>
              <a:t>заједница</a:t>
            </a:r>
            <a:r>
              <a:rPr lang="ru-RU" dirty="0"/>
              <a:t> </a:t>
            </a:r>
            <a:r>
              <a:rPr lang="ru-RU" dirty="0" err="1"/>
              <a:t>мушкарца</a:t>
            </a:r>
            <a:r>
              <a:rPr lang="ru-RU" dirty="0"/>
              <a:t> и жене (брак) и сродство су основа </a:t>
            </a:r>
            <a:r>
              <a:rPr lang="ru-RU" dirty="0" err="1" smtClean="0"/>
              <a:t>породице</a:t>
            </a:r>
            <a:r>
              <a:rPr lang="ru-RU" dirty="0" smtClean="0"/>
              <a:t>, али не и </a:t>
            </a:r>
            <a:r>
              <a:rPr lang="ru-RU" dirty="0" err="1" smtClean="0"/>
              <a:t>сваке</a:t>
            </a:r>
            <a:r>
              <a:rPr lang="ru-RU" dirty="0" smtClean="0"/>
              <a:t>!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042380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Породице постоји без пара (мушкарца и жене)</a:t>
            </a:r>
            <a:endParaRPr lang="sr-Latn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r-Cyrl-RS" dirty="0" smtClean="0"/>
              <a:t>Јер, постоје породице и без пара (мушкарца и жене у браку или ванбрачној заједници). То су </a:t>
            </a:r>
            <a:r>
              <a:rPr lang="sr-Cyrl-RS" dirty="0" err="1" smtClean="0"/>
              <a:t>једнородитељске</a:t>
            </a:r>
            <a:r>
              <a:rPr lang="sr-Cyrl-RS" dirty="0" smtClean="0"/>
              <a:t> породице (</a:t>
            </a:r>
            <a:r>
              <a:rPr lang="sr-Cyrl-RS" dirty="0" err="1" smtClean="0"/>
              <a:t>монопаренталне</a:t>
            </a:r>
            <a:r>
              <a:rPr lang="sr-Cyrl-RS" dirty="0" smtClean="0"/>
              <a:t>). Настају после престанка заједнице живота услед смрти или развода, али могу настати циљано, унапред.</a:t>
            </a:r>
          </a:p>
          <a:p>
            <a:r>
              <a:rPr lang="sr-Cyrl-RS" dirty="0" smtClean="0"/>
              <a:t>Закон о </a:t>
            </a:r>
            <a:r>
              <a:rPr lang="sr-Cyrl-RS" dirty="0" err="1" smtClean="0"/>
              <a:t>биомедицински</a:t>
            </a:r>
            <a:r>
              <a:rPr lang="sr-Cyrl-RS" dirty="0" smtClean="0"/>
              <a:t> </a:t>
            </a:r>
            <a:r>
              <a:rPr lang="sr-Cyrl-RS" dirty="0" err="1" smtClean="0"/>
              <a:t>потпомогнутој</a:t>
            </a:r>
            <a:r>
              <a:rPr lang="sr-Cyrl-RS" dirty="0" smtClean="0"/>
              <a:t> оплодњи РС (чл.25.ст.2) дозвољава ову оплодњу  жена које живе саме (и без утврђених медицинских разлога). </a:t>
            </a:r>
          </a:p>
          <a:p>
            <a:r>
              <a:rPr lang="sr-Cyrl-RS" dirty="0" smtClean="0"/>
              <a:t>Неке, пак, земље дозвољавају и брак лицима истог пола (нпр. Француски закон из 2013. године).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932658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Важност сродства</a:t>
            </a:r>
            <a:endParaRPr lang="sr-Latn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r-Cyrl-RS" dirty="0" smtClean="0"/>
              <a:t>Породични закон не регулише оне породичне односе који се не заснивају на сродству. Изузетак чине само одредбе којима се регулише материја заштите од насиља у породици.</a:t>
            </a:r>
          </a:p>
          <a:p>
            <a:r>
              <a:rPr lang="sr-Cyrl-RS" dirty="0" smtClean="0"/>
              <a:t>Према томе, </a:t>
            </a:r>
            <a:r>
              <a:rPr lang="ru-RU" dirty="0" err="1" smtClean="0"/>
              <a:t>породица</a:t>
            </a:r>
            <a:r>
              <a:rPr lang="ru-RU" dirty="0" smtClean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постојати</a:t>
            </a:r>
            <a:r>
              <a:rPr lang="ru-RU" dirty="0"/>
              <a:t> и без брака, и без </a:t>
            </a:r>
            <a:r>
              <a:rPr lang="ru-RU" dirty="0" err="1"/>
              <a:t>ванбрачне</a:t>
            </a:r>
            <a:r>
              <a:rPr lang="ru-RU" dirty="0"/>
              <a:t> </a:t>
            </a:r>
            <a:r>
              <a:rPr lang="ru-RU" dirty="0" err="1"/>
              <a:t>заједнице</a:t>
            </a:r>
            <a:r>
              <a:rPr lang="ru-RU" dirty="0"/>
              <a:t>, али тек </a:t>
            </a:r>
            <a:r>
              <a:rPr lang="ru-RU" dirty="0" err="1"/>
              <a:t>долазак</a:t>
            </a:r>
            <a:r>
              <a:rPr lang="ru-RU" dirty="0"/>
              <a:t> </a:t>
            </a:r>
            <a:r>
              <a:rPr lang="ru-RU" dirty="0" err="1"/>
              <a:t>деце</a:t>
            </a:r>
            <a:r>
              <a:rPr lang="ru-RU" dirty="0"/>
              <a:t>, или </a:t>
            </a:r>
            <a:r>
              <a:rPr lang="ru-RU" dirty="0" err="1"/>
              <a:t>прецизније</a:t>
            </a:r>
            <a:r>
              <a:rPr lang="ru-RU" dirty="0"/>
              <a:t>, </a:t>
            </a:r>
            <a:r>
              <a:rPr lang="ru-RU" dirty="0" err="1"/>
              <a:t>успостављање</a:t>
            </a:r>
            <a:r>
              <a:rPr lang="ru-RU" dirty="0"/>
              <a:t> </a:t>
            </a:r>
            <a:r>
              <a:rPr lang="ru-RU" dirty="0" err="1"/>
              <a:t>родитељскоправног</a:t>
            </a:r>
            <a:r>
              <a:rPr lang="ru-RU" dirty="0"/>
              <a:t> </a:t>
            </a:r>
            <a:r>
              <a:rPr lang="ru-RU" dirty="0" err="1"/>
              <a:t>односа</a:t>
            </a:r>
            <a:r>
              <a:rPr lang="ru-RU" dirty="0"/>
              <a:t>, </a:t>
            </a:r>
            <a:r>
              <a:rPr lang="ru-RU" dirty="0" err="1"/>
              <a:t>тј</a:t>
            </a:r>
            <a:r>
              <a:rPr lang="ru-RU" dirty="0"/>
              <a:t>. сродства,  </a:t>
            </a:r>
            <a:r>
              <a:rPr lang="ru-RU" dirty="0" err="1"/>
              <a:t>је</a:t>
            </a:r>
            <a:r>
              <a:rPr lang="ru-RU" dirty="0"/>
              <a:t> </a:t>
            </a:r>
            <a:r>
              <a:rPr lang="ru-RU" dirty="0" err="1"/>
              <a:t>чињеница</a:t>
            </a:r>
            <a:r>
              <a:rPr lang="ru-RU" dirty="0"/>
              <a:t> </a:t>
            </a:r>
            <a:r>
              <a:rPr lang="ru-RU" dirty="0" err="1"/>
              <a:t>која</a:t>
            </a:r>
            <a:r>
              <a:rPr lang="ru-RU" dirty="0"/>
              <a:t> </a:t>
            </a:r>
            <a:r>
              <a:rPr lang="ru-RU" dirty="0" err="1"/>
              <a:t>ствара</a:t>
            </a:r>
            <a:r>
              <a:rPr lang="ru-RU" dirty="0"/>
              <a:t> </a:t>
            </a:r>
            <a:r>
              <a:rPr lang="ru-RU" dirty="0" err="1" smtClean="0"/>
              <a:t>породицу</a:t>
            </a:r>
            <a:r>
              <a:rPr lang="ru-RU" dirty="0" smtClean="0"/>
              <a:t>.</a:t>
            </a:r>
          </a:p>
          <a:p>
            <a:r>
              <a:rPr lang="ru-RU" dirty="0" err="1"/>
              <a:t>Уобичајено</a:t>
            </a:r>
            <a:r>
              <a:rPr lang="ru-RU" dirty="0"/>
              <a:t> се </a:t>
            </a:r>
            <a:r>
              <a:rPr lang="ru-RU" dirty="0" err="1"/>
              <a:t>истиче</a:t>
            </a:r>
            <a:r>
              <a:rPr lang="ru-RU" dirty="0"/>
              <a:t> да нема </a:t>
            </a:r>
            <a:r>
              <a:rPr lang="ru-RU" dirty="0" err="1"/>
              <a:t>породице</a:t>
            </a:r>
            <a:r>
              <a:rPr lang="ru-RU" dirty="0"/>
              <a:t> без сродства,  </a:t>
            </a:r>
            <a:r>
              <a:rPr lang="ru-RU" dirty="0" err="1"/>
              <a:t>премда</a:t>
            </a:r>
            <a:r>
              <a:rPr lang="ru-RU" dirty="0"/>
              <a:t> </a:t>
            </a:r>
            <a:r>
              <a:rPr lang="ru-RU" dirty="0" err="1"/>
              <a:t>је</a:t>
            </a:r>
            <a:r>
              <a:rPr lang="ru-RU" dirty="0"/>
              <a:t> оно </a:t>
            </a:r>
            <a:r>
              <a:rPr lang="ru-RU" dirty="0" err="1"/>
              <a:t>старије</a:t>
            </a:r>
            <a:r>
              <a:rPr lang="ru-RU" dirty="0"/>
              <a:t> од </a:t>
            </a:r>
            <a:r>
              <a:rPr lang="ru-RU" dirty="0" err="1"/>
              <a:t>породице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151491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Сродство као правни однос</a:t>
            </a:r>
            <a:endParaRPr lang="sr-Latn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Некада</a:t>
            </a:r>
            <a:r>
              <a:rPr lang="ru-RU" dirty="0"/>
              <a:t> се </a:t>
            </a:r>
            <a:r>
              <a:rPr lang="ru-RU" dirty="0" err="1"/>
              <a:t>обим</a:t>
            </a:r>
            <a:r>
              <a:rPr lang="ru-RU" dirty="0"/>
              <a:t> сродства </a:t>
            </a:r>
            <a:r>
              <a:rPr lang="ru-RU" dirty="0" err="1"/>
              <a:t>поклапао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обимом</a:t>
            </a:r>
            <a:r>
              <a:rPr lang="ru-RU" dirty="0"/>
              <a:t> </a:t>
            </a:r>
            <a:r>
              <a:rPr lang="ru-RU" dirty="0" err="1"/>
              <a:t>породице</a:t>
            </a:r>
            <a:r>
              <a:rPr lang="ru-RU" dirty="0"/>
              <a:t> </a:t>
            </a:r>
            <a:r>
              <a:rPr lang="ru-RU" dirty="0" err="1"/>
              <a:t>што</a:t>
            </a:r>
            <a:r>
              <a:rPr lang="ru-RU" dirty="0"/>
              <a:t> </a:t>
            </a:r>
            <a:r>
              <a:rPr lang="ru-RU" dirty="0" err="1"/>
              <a:t>данас</a:t>
            </a:r>
            <a:r>
              <a:rPr lang="ru-RU" dirty="0"/>
              <a:t> </a:t>
            </a:r>
            <a:r>
              <a:rPr lang="ru-RU" dirty="0" err="1"/>
              <a:t>није</a:t>
            </a:r>
            <a:r>
              <a:rPr lang="ru-RU" dirty="0"/>
              <a:t> </a:t>
            </a:r>
            <a:r>
              <a:rPr lang="ru-RU" dirty="0" err="1"/>
              <a:t>случај</a:t>
            </a:r>
            <a:r>
              <a:rPr lang="ru-RU" dirty="0"/>
              <a:t>. </a:t>
            </a:r>
            <a:r>
              <a:rPr lang="ru-RU" dirty="0" err="1"/>
              <a:t>Породица</a:t>
            </a:r>
            <a:r>
              <a:rPr lang="ru-RU" dirty="0"/>
              <a:t> се </a:t>
            </a:r>
            <a:r>
              <a:rPr lang="ru-RU" dirty="0" err="1"/>
              <a:t>смањила</a:t>
            </a:r>
            <a:r>
              <a:rPr lang="ru-RU" dirty="0"/>
              <a:t>, </a:t>
            </a:r>
            <a:r>
              <a:rPr lang="ru-RU" dirty="0" err="1"/>
              <a:t>обухватајући</a:t>
            </a:r>
            <a:r>
              <a:rPr lang="ru-RU" dirty="0"/>
              <a:t> само </a:t>
            </a:r>
            <a:r>
              <a:rPr lang="ru-RU" dirty="0" err="1"/>
              <a:t>најужи</a:t>
            </a:r>
            <a:r>
              <a:rPr lang="ru-RU" dirty="0"/>
              <a:t> круг </a:t>
            </a:r>
            <a:r>
              <a:rPr lang="ru-RU" dirty="0" smtClean="0"/>
              <a:t>сродника.</a:t>
            </a:r>
          </a:p>
          <a:p>
            <a:r>
              <a:rPr lang="ru-RU" dirty="0"/>
              <a:t>Сродство се </a:t>
            </a:r>
            <a:r>
              <a:rPr lang="ru-RU" dirty="0" err="1"/>
              <a:t>заснива</a:t>
            </a:r>
            <a:r>
              <a:rPr lang="ru-RU" dirty="0"/>
              <a:t> на </a:t>
            </a:r>
            <a:r>
              <a:rPr lang="ru-RU" dirty="0" err="1"/>
              <a:t>односу</a:t>
            </a:r>
            <a:r>
              <a:rPr lang="ru-RU" dirty="0"/>
              <a:t> </a:t>
            </a:r>
            <a:r>
              <a:rPr lang="ru-RU" dirty="0" err="1"/>
              <a:t>који</a:t>
            </a:r>
            <a:r>
              <a:rPr lang="ru-RU" dirty="0"/>
              <a:t> </a:t>
            </a:r>
            <a:r>
              <a:rPr lang="ru-RU" dirty="0" err="1"/>
              <a:t>је</a:t>
            </a:r>
            <a:r>
              <a:rPr lang="ru-RU" dirty="0"/>
              <a:t> правом </a:t>
            </a:r>
            <a:r>
              <a:rPr lang="ru-RU" dirty="0" err="1"/>
              <a:t>установљен</a:t>
            </a:r>
            <a:r>
              <a:rPr lang="ru-RU" dirty="0"/>
              <a:t> и </a:t>
            </a:r>
            <a:r>
              <a:rPr lang="ru-RU" dirty="0" err="1" smtClean="0"/>
              <a:t>признат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Тако</a:t>
            </a:r>
            <a:r>
              <a:rPr lang="ru-RU" dirty="0" smtClean="0"/>
              <a:t>, </a:t>
            </a:r>
            <a:r>
              <a:rPr lang="ru-RU" dirty="0" err="1" smtClean="0"/>
              <a:t>нпр</a:t>
            </a:r>
            <a:r>
              <a:rPr lang="ru-RU" dirty="0"/>
              <a:t>. </a:t>
            </a:r>
            <a:r>
              <a:rPr lang="ru-RU" dirty="0" smtClean="0"/>
              <a:t>и. </a:t>
            </a:r>
            <a:r>
              <a:rPr lang="ru-RU" dirty="0" err="1" smtClean="0"/>
              <a:t>биолошки</a:t>
            </a:r>
            <a:r>
              <a:rPr lang="ru-RU" dirty="0" smtClean="0"/>
              <a:t> </a:t>
            </a:r>
            <a:r>
              <a:rPr lang="ru-RU" dirty="0" err="1"/>
              <a:t>однос</a:t>
            </a:r>
            <a:r>
              <a:rPr lang="ru-RU" dirty="0"/>
              <a:t> </a:t>
            </a:r>
            <a:r>
              <a:rPr lang="ru-RU" dirty="0" err="1"/>
              <a:t>настао</a:t>
            </a:r>
            <a:r>
              <a:rPr lang="ru-RU" dirty="0"/>
              <a:t> </a:t>
            </a:r>
            <a:r>
              <a:rPr lang="ru-RU" dirty="0" err="1"/>
              <a:t>зачећем</a:t>
            </a:r>
            <a:r>
              <a:rPr lang="ru-RU" dirty="0"/>
              <a:t> и </a:t>
            </a:r>
            <a:r>
              <a:rPr lang="ru-RU" dirty="0" err="1"/>
              <a:t>рађањем</a:t>
            </a:r>
            <a:r>
              <a:rPr lang="ru-RU" dirty="0"/>
              <a:t> </a:t>
            </a:r>
            <a:r>
              <a:rPr lang="ru-RU" dirty="0" err="1"/>
              <a:t>није</a:t>
            </a:r>
            <a:r>
              <a:rPr lang="ru-RU" dirty="0"/>
              <a:t> </a:t>
            </a:r>
            <a:r>
              <a:rPr lang="ru-RU" dirty="0" err="1"/>
              <a:t>довољан</a:t>
            </a:r>
            <a:r>
              <a:rPr lang="ru-RU" dirty="0"/>
              <a:t> да </a:t>
            </a:r>
            <a:r>
              <a:rPr lang="ru-RU" dirty="0" err="1"/>
              <a:t>заснује</a:t>
            </a:r>
            <a:r>
              <a:rPr lang="ru-RU" dirty="0"/>
              <a:t> </a:t>
            </a:r>
            <a:r>
              <a:rPr lang="ru-RU" dirty="0" err="1"/>
              <a:t>сроднички</a:t>
            </a:r>
            <a:r>
              <a:rPr lang="ru-RU" dirty="0"/>
              <a:t> </a:t>
            </a:r>
            <a:r>
              <a:rPr lang="ru-RU" dirty="0" err="1"/>
              <a:t>однос</a:t>
            </a:r>
            <a:r>
              <a:rPr lang="ru-RU" dirty="0"/>
              <a:t> </a:t>
            </a:r>
            <a:r>
              <a:rPr lang="ru-RU" dirty="0" err="1"/>
              <a:t>између</a:t>
            </a:r>
            <a:r>
              <a:rPr lang="ru-RU" dirty="0"/>
              <a:t>  два лица. Потребно </a:t>
            </a:r>
            <a:r>
              <a:rPr lang="ru-RU" dirty="0" err="1"/>
              <a:t>је</a:t>
            </a:r>
            <a:r>
              <a:rPr lang="ru-RU" dirty="0"/>
              <a:t> да </a:t>
            </a:r>
            <a:r>
              <a:rPr lang="ru-RU" dirty="0" err="1"/>
              <a:t>постоје</a:t>
            </a:r>
            <a:r>
              <a:rPr lang="ru-RU" dirty="0"/>
              <a:t> </a:t>
            </a:r>
            <a:r>
              <a:rPr lang="ru-RU" dirty="0" err="1"/>
              <a:t>правна</a:t>
            </a:r>
            <a:r>
              <a:rPr lang="ru-RU" dirty="0"/>
              <a:t> правила за </a:t>
            </a:r>
            <a:r>
              <a:rPr lang="ru-RU" dirty="0" err="1"/>
              <a:t>установљење</a:t>
            </a:r>
            <a:r>
              <a:rPr lang="ru-RU" dirty="0"/>
              <a:t> </a:t>
            </a:r>
            <a:r>
              <a:rPr lang="ru-RU" dirty="0" err="1"/>
              <a:t>правног</a:t>
            </a:r>
            <a:r>
              <a:rPr lang="ru-RU" dirty="0"/>
              <a:t> </a:t>
            </a:r>
            <a:r>
              <a:rPr lang="ru-RU" dirty="0" err="1"/>
              <a:t>односа</a:t>
            </a:r>
            <a:r>
              <a:rPr lang="ru-RU" dirty="0"/>
              <a:t> </a:t>
            </a:r>
            <a:r>
              <a:rPr lang="ru-RU" dirty="0" err="1"/>
              <a:t>између</a:t>
            </a:r>
            <a:r>
              <a:rPr lang="ru-RU" dirty="0"/>
              <a:t> </a:t>
            </a:r>
            <a:r>
              <a:rPr lang="ru-RU" dirty="0" err="1" smtClean="0"/>
              <a:t>њих</a:t>
            </a:r>
            <a:r>
              <a:rPr lang="ru-RU" dirty="0" smtClean="0"/>
              <a:t>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673804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Покушај дефинисања</a:t>
            </a:r>
            <a:endParaRPr lang="sr-Latn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За </a:t>
            </a:r>
            <a:r>
              <a:rPr lang="ru-RU" dirty="0" err="1"/>
              <a:t>почетак</a:t>
            </a:r>
            <a:r>
              <a:rPr lang="ru-RU" dirty="0"/>
              <a:t> треба </a:t>
            </a:r>
            <a:r>
              <a:rPr lang="ru-RU" dirty="0" err="1"/>
              <a:t>рећи</a:t>
            </a:r>
            <a:r>
              <a:rPr lang="ru-RU" dirty="0"/>
              <a:t> да </a:t>
            </a:r>
            <a:r>
              <a:rPr lang="ru-RU" dirty="0" err="1"/>
              <a:t>је</a:t>
            </a:r>
            <a:r>
              <a:rPr lang="ru-RU" dirty="0"/>
              <a:t> </a:t>
            </a:r>
            <a:r>
              <a:rPr lang="ru-RU" dirty="0" err="1"/>
              <a:t>породица</a:t>
            </a:r>
            <a:r>
              <a:rPr lang="ru-RU" dirty="0"/>
              <a:t> </a:t>
            </a:r>
            <a:r>
              <a:rPr lang="ru-RU" dirty="0" err="1"/>
              <a:t>заједница</a:t>
            </a:r>
            <a:r>
              <a:rPr lang="ru-RU" dirty="0"/>
              <a:t> </a:t>
            </a:r>
            <a:r>
              <a:rPr lang="ru-RU" dirty="0" err="1"/>
              <a:t>више</a:t>
            </a:r>
            <a:r>
              <a:rPr lang="ru-RU" dirty="0"/>
              <a:t> лица. Али се </a:t>
            </a:r>
            <a:r>
              <a:rPr lang="ru-RU" dirty="0" err="1"/>
              <a:t>поставља</a:t>
            </a:r>
            <a:r>
              <a:rPr lang="ru-RU" dirty="0"/>
              <a:t> </a:t>
            </a:r>
            <a:r>
              <a:rPr lang="ru-RU" dirty="0" err="1"/>
              <a:t>питање</a:t>
            </a:r>
            <a:r>
              <a:rPr lang="ru-RU" dirty="0"/>
              <a:t> </a:t>
            </a:r>
            <a:r>
              <a:rPr lang="ru-RU" dirty="0" err="1"/>
              <a:t>њене</a:t>
            </a:r>
            <a:r>
              <a:rPr lang="ru-RU" dirty="0"/>
              <a:t> величине и структуре</a:t>
            </a:r>
            <a:r>
              <a:rPr lang="ru-RU" dirty="0" smtClean="0"/>
              <a:t>.</a:t>
            </a:r>
          </a:p>
          <a:p>
            <a:r>
              <a:rPr lang="ru-RU" dirty="0" err="1"/>
              <a:t>Правно</a:t>
            </a:r>
            <a:r>
              <a:rPr lang="ru-RU" dirty="0"/>
              <a:t> </a:t>
            </a:r>
            <a:r>
              <a:rPr lang="ru-RU" dirty="0" err="1"/>
              <a:t>посматрано</a:t>
            </a:r>
            <a:r>
              <a:rPr lang="ru-RU" dirty="0"/>
              <a:t>  без </a:t>
            </a:r>
            <a:r>
              <a:rPr lang="ru-RU" dirty="0" err="1"/>
              <a:t>обзира</a:t>
            </a:r>
            <a:r>
              <a:rPr lang="ru-RU" dirty="0"/>
              <a:t> на </a:t>
            </a:r>
            <a:r>
              <a:rPr lang="ru-RU" dirty="0" err="1"/>
              <a:t>обим</a:t>
            </a:r>
            <a:r>
              <a:rPr lang="ru-RU" dirty="0"/>
              <a:t>, </a:t>
            </a:r>
            <a:r>
              <a:rPr lang="ru-RU" dirty="0" err="1"/>
              <a:t>породица</a:t>
            </a:r>
            <a:r>
              <a:rPr lang="ru-RU" dirty="0"/>
              <a:t> </a:t>
            </a:r>
            <a:r>
              <a:rPr lang="ru-RU" dirty="0" err="1"/>
              <a:t>је</a:t>
            </a:r>
            <a:r>
              <a:rPr lang="ru-RU" dirty="0"/>
              <a:t> </a:t>
            </a:r>
            <a:r>
              <a:rPr lang="ru-RU" dirty="0" err="1"/>
              <a:t>увек</a:t>
            </a:r>
            <a:r>
              <a:rPr lang="ru-RU" dirty="0"/>
              <a:t> </a:t>
            </a:r>
            <a:r>
              <a:rPr lang="ru-RU" dirty="0" err="1"/>
              <a:t>група</a:t>
            </a:r>
            <a:r>
              <a:rPr lang="ru-RU" dirty="0"/>
              <a:t> лица </a:t>
            </a:r>
            <a:r>
              <a:rPr lang="ru-RU" dirty="0" err="1"/>
              <a:t>везаних</a:t>
            </a:r>
            <a:r>
              <a:rPr lang="ru-RU" dirty="0"/>
              <a:t> </a:t>
            </a:r>
            <a:r>
              <a:rPr lang="ru-RU" dirty="0" err="1"/>
              <a:t>специфичним</a:t>
            </a:r>
            <a:r>
              <a:rPr lang="ru-RU" dirty="0"/>
              <a:t>, </a:t>
            </a:r>
            <a:r>
              <a:rPr lang="ru-RU" dirty="0" err="1"/>
              <a:t>породичним</a:t>
            </a:r>
            <a:r>
              <a:rPr lang="ru-RU" dirty="0"/>
              <a:t> </a:t>
            </a:r>
            <a:r>
              <a:rPr lang="ru-RU" dirty="0" err="1" smtClean="0"/>
              <a:t>везама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Најшире</a:t>
            </a:r>
            <a:r>
              <a:rPr lang="ru-RU" dirty="0" smtClean="0"/>
              <a:t> би се могла </a:t>
            </a:r>
            <a:r>
              <a:rPr lang="ru-RU" dirty="0" err="1" smtClean="0"/>
              <a:t>дефинисати</a:t>
            </a:r>
            <a:r>
              <a:rPr lang="ru-RU" dirty="0" smtClean="0"/>
              <a:t> </a:t>
            </a:r>
            <a:r>
              <a:rPr lang="ru-RU" dirty="0" err="1" smtClean="0"/>
              <a:t>као</a:t>
            </a:r>
            <a:r>
              <a:rPr lang="ru-RU" dirty="0" smtClean="0"/>
              <a:t> </a:t>
            </a:r>
            <a:r>
              <a:rPr lang="ru-RU" dirty="0" err="1"/>
              <a:t>заједница</a:t>
            </a:r>
            <a:r>
              <a:rPr lang="ru-RU" dirty="0"/>
              <a:t> или скуп лица </a:t>
            </a:r>
            <a:r>
              <a:rPr lang="ru-RU" dirty="0" err="1"/>
              <a:t>везаних</a:t>
            </a:r>
            <a:r>
              <a:rPr lang="ru-RU" dirty="0"/>
              <a:t> браком или </a:t>
            </a:r>
            <a:r>
              <a:rPr lang="ru-RU" dirty="0" err="1"/>
              <a:t>ванбрачном</a:t>
            </a:r>
            <a:r>
              <a:rPr lang="ru-RU" dirty="0"/>
              <a:t> </a:t>
            </a:r>
            <a:r>
              <a:rPr lang="ru-RU" dirty="0" err="1"/>
              <a:t>заједницом</a:t>
            </a:r>
            <a:r>
              <a:rPr lang="ru-RU" dirty="0"/>
              <a:t> и сродством, или само сродством </a:t>
            </a:r>
            <a:r>
              <a:rPr lang="ru-RU" dirty="0" err="1"/>
              <a:t>између</a:t>
            </a:r>
            <a:r>
              <a:rPr lang="ru-RU" dirty="0"/>
              <a:t> </a:t>
            </a:r>
            <a:r>
              <a:rPr lang="ru-RU" dirty="0" err="1"/>
              <a:t>којих</a:t>
            </a:r>
            <a:r>
              <a:rPr lang="ru-RU" dirty="0"/>
              <a:t> </a:t>
            </a:r>
            <a:r>
              <a:rPr lang="ru-RU" dirty="0" err="1"/>
              <a:t>постоје</a:t>
            </a:r>
            <a:r>
              <a:rPr lang="ru-RU" dirty="0"/>
              <a:t> права и </a:t>
            </a:r>
            <a:r>
              <a:rPr lang="ru-RU" dirty="0" err="1"/>
              <a:t>обавезе</a:t>
            </a:r>
            <a:r>
              <a:rPr lang="ru-RU" dirty="0"/>
              <a:t>.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42117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Тешкоће дефинисања</a:t>
            </a:r>
            <a:endParaRPr lang="sr-Latn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Cyrl-RS" dirty="0" smtClean="0"/>
              <a:t>Закони (најчешће је то Грађански законик) већине европских земаља садрже </a:t>
            </a:r>
            <a:r>
              <a:rPr lang="sr-Cyrl-RS" dirty="0" smtClean="0"/>
              <a:t>правна правила којима регулишу односе између индивидуа унутар породице</a:t>
            </a:r>
            <a:r>
              <a:rPr lang="sr-Latn-RS" dirty="0" smtClean="0"/>
              <a:t>, </a:t>
            </a:r>
            <a:r>
              <a:rPr lang="sr-Cyrl-RS" dirty="0" smtClean="0"/>
              <a:t>али без </a:t>
            </a:r>
            <a:r>
              <a:rPr lang="sr-Cyrl-RS" dirty="0" smtClean="0"/>
              <a:t>њене дефиниције</a:t>
            </a:r>
            <a:endParaRPr lang="sr-Cyrl-RS" dirty="0" smtClean="0"/>
          </a:p>
          <a:p>
            <a:r>
              <a:rPr lang="sr-Cyrl-RS" dirty="0" smtClean="0"/>
              <a:t>Породица је уређена законима али и обичајима. Породица еволуира заједно са обичајима. Било би илузорно дефинисати породицу а да се при томе не узме у обзир временски оквир како се не би из ње искључили нова друштвена реалност.</a:t>
            </a:r>
            <a:endParaRPr lang="sr-Latn-RS" dirty="0" smtClean="0"/>
          </a:p>
          <a:p>
            <a:r>
              <a:rPr lang="sr-Cyrl-RS" dirty="0" smtClean="0"/>
              <a:t>У традиционалној концепцији породица </a:t>
            </a:r>
            <a:r>
              <a:rPr lang="sr-Cyrl-RS" dirty="0" smtClean="0"/>
              <a:t>је дефинисана </a:t>
            </a:r>
            <a:r>
              <a:rPr lang="sr-Cyrl-RS" dirty="0" smtClean="0"/>
              <a:t>као заједница лица везаних браком и сродством.</a:t>
            </a:r>
            <a:r>
              <a:rPr lang="sr-Latn-RS" dirty="0" smtClean="0"/>
              <a:t> </a:t>
            </a:r>
            <a:r>
              <a:rPr lang="sr-Cyrl-RS" dirty="0" smtClean="0"/>
              <a:t>Оваква дефиниција је недовољна у нашем времену</a:t>
            </a:r>
            <a:r>
              <a:rPr lang="sr-Cyrl-RS" dirty="0" smtClean="0"/>
              <a:t>.</a:t>
            </a:r>
          </a:p>
          <a:p>
            <a:r>
              <a:rPr lang="ru-RU" dirty="0" err="1"/>
              <a:t>Како</a:t>
            </a:r>
            <a:r>
              <a:rPr lang="ru-RU" dirty="0"/>
              <a:t> </a:t>
            </a:r>
            <a:r>
              <a:rPr lang="ru-RU" dirty="0" err="1"/>
              <a:t>је</a:t>
            </a:r>
            <a:r>
              <a:rPr lang="ru-RU" dirty="0"/>
              <a:t> </a:t>
            </a:r>
            <a:r>
              <a:rPr lang="ru-RU" dirty="0" err="1"/>
              <a:t>могуће</a:t>
            </a:r>
            <a:r>
              <a:rPr lang="ru-RU" dirty="0"/>
              <a:t> </a:t>
            </a:r>
            <a:r>
              <a:rPr lang="ru-RU" dirty="0" err="1"/>
              <a:t>говорити</a:t>
            </a:r>
            <a:r>
              <a:rPr lang="ru-RU" dirty="0"/>
              <a:t> о </a:t>
            </a:r>
            <a:r>
              <a:rPr lang="ru-RU" dirty="0" err="1"/>
              <a:t>дефиницији</a:t>
            </a:r>
            <a:r>
              <a:rPr lang="ru-RU" dirty="0"/>
              <a:t> </a:t>
            </a:r>
            <a:r>
              <a:rPr lang="ru-RU" dirty="0" err="1"/>
              <a:t>породице</a:t>
            </a:r>
            <a:r>
              <a:rPr lang="ru-RU" dirty="0"/>
              <a:t> (у </a:t>
            </a:r>
            <a:r>
              <a:rPr lang="ru-RU" dirty="0" err="1"/>
              <a:t>једнини</a:t>
            </a:r>
            <a:r>
              <a:rPr lang="ru-RU" dirty="0"/>
              <a:t>), </a:t>
            </a:r>
            <a:r>
              <a:rPr lang="ru-RU" dirty="0" err="1"/>
              <a:t>када</a:t>
            </a:r>
            <a:r>
              <a:rPr lang="ru-RU" dirty="0"/>
              <a:t> </a:t>
            </a:r>
            <a:r>
              <a:rPr lang="ru-RU" dirty="0" err="1"/>
              <a:t>постоје</a:t>
            </a:r>
            <a:r>
              <a:rPr lang="ru-RU" dirty="0"/>
              <a:t> </a:t>
            </a:r>
            <a:r>
              <a:rPr lang="ru-RU" dirty="0" err="1"/>
              <a:t>врло</a:t>
            </a:r>
            <a:r>
              <a:rPr lang="ru-RU" dirty="0"/>
              <a:t> различите </a:t>
            </a:r>
            <a:r>
              <a:rPr lang="ru-RU" dirty="0" err="1"/>
              <a:t>породице</a:t>
            </a:r>
            <a:r>
              <a:rPr lang="ru-RU" dirty="0"/>
              <a:t> (у </a:t>
            </a:r>
            <a:r>
              <a:rPr lang="ru-RU" dirty="0" err="1" smtClean="0"/>
              <a:t>множини</a:t>
            </a:r>
            <a:r>
              <a:rPr lang="ru-RU" dirty="0" smtClean="0"/>
              <a:t>). </a:t>
            </a:r>
            <a:r>
              <a:rPr lang="ru-RU" dirty="0" err="1" smtClean="0"/>
              <a:t>Тако</a:t>
            </a:r>
            <a:r>
              <a:rPr lang="ru-RU" dirty="0"/>
              <a:t>, </a:t>
            </a:r>
            <a:r>
              <a:rPr lang="ru-RU" dirty="0" err="1"/>
              <a:t>собзиром</a:t>
            </a:r>
            <a:r>
              <a:rPr lang="ru-RU" dirty="0"/>
              <a:t> на величину, </a:t>
            </a:r>
            <a:r>
              <a:rPr lang="ru-RU" dirty="0" err="1"/>
              <a:t>оне</a:t>
            </a:r>
            <a:r>
              <a:rPr lang="ru-RU" dirty="0"/>
              <a:t> су </a:t>
            </a:r>
            <a:r>
              <a:rPr lang="ru-RU" dirty="0" err="1"/>
              <a:t>мале</a:t>
            </a:r>
            <a:r>
              <a:rPr lang="ru-RU" dirty="0"/>
              <a:t> и </a:t>
            </a:r>
            <a:r>
              <a:rPr lang="ru-RU" dirty="0" err="1"/>
              <a:t>велике</a:t>
            </a:r>
            <a:r>
              <a:rPr lang="ru-RU" dirty="0"/>
              <a:t>, </a:t>
            </a:r>
            <a:r>
              <a:rPr lang="ru-RU" dirty="0" err="1"/>
              <a:t>собзиром</a:t>
            </a:r>
            <a:r>
              <a:rPr lang="ru-RU" dirty="0"/>
              <a:t> на </a:t>
            </a:r>
            <a:r>
              <a:rPr lang="ru-RU" dirty="0" err="1"/>
              <a:t>порекло</a:t>
            </a:r>
            <a:r>
              <a:rPr lang="ru-RU" dirty="0"/>
              <a:t>, </a:t>
            </a:r>
            <a:r>
              <a:rPr lang="ru-RU" dirty="0" err="1"/>
              <a:t>материнске</a:t>
            </a:r>
            <a:r>
              <a:rPr lang="ru-RU" dirty="0"/>
              <a:t> и </a:t>
            </a:r>
            <a:r>
              <a:rPr lang="ru-RU" dirty="0" err="1"/>
              <a:t>очинске</a:t>
            </a:r>
            <a:r>
              <a:rPr lang="ru-RU" dirty="0"/>
              <a:t>, </a:t>
            </a:r>
            <a:r>
              <a:rPr lang="ru-RU" dirty="0" err="1"/>
              <a:t>собзиром</a:t>
            </a:r>
            <a:r>
              <a:rPr lang="ru-RU" dirty="0"/>
              <a:t> на основ, </a:t>
            </a:r>
            <a:r>
              <a:rPr lang="ru-RU" dirty="0" err="1"/>
              <a:t>брачне</a:t>
            </a:r>
            <a:r>
              <a:rPr lang="ru-RU" dirty="0"/>
              <a:t> и </a:t>
            </a:r>
            <a:r>
              <a:rPr lang="ru-RU" dirty="0" err="1"/>
              <a:t>ванбрачне</a:t>
            </a:r>
            <a:r>
              <a:rPr lang="ru-RU" dirty="0"/>
              <a:t>, </a:t>
            </a:r>
            <a:r>
              <a:rPr lang="ru-RU" dirty="0" err="1"/>
              <a:t>собзиром</a:t>
            </a:r>
            <a:r>
              <a:rPr lang="ru-RU" dirty="0"/>
              <a:t> на </a:t>
            </a:r>
            <a:r>
              <a:rPr lang="ru-RU" dirty="0" err="1"/>
              <a:t>постојање</a:t>
            </a:r>
            <a:r>
              <a:rPr lang="ru-RU" dirty="0"/>
              <a:t> </a:t>
            </a:r>
            <a:r>
              <a:rPr lang="ru-RU" dirty="0" err="1"/>
              <a:t>родитељског</a:t>
            </a:r>
            <a:r>
              <a:rPr lang="ru-RU" dirty="0"/>
              <a:t> пара, </a:t>
            </a:r>
            <a:r>
              <a:rPr lang="ru-RU" dirty="0" err="1"/>
              <a:t>бипаренталне</a:t>
            </a:r>
            <a:r>
              <a:rPr lang="ru-RU" dirty="0"/>
              <a:t> и </a:t>
            </a:r>
            <a:r>
              <a:rPr lang="ru-RU" dirty="0" err="1"/>
              <a:t>монопаренталне</a:t>
            </a:r>
            <a:r>
              <a:rPr lang="ru-RU" dirty="0"/>
              <a:t>, </a:t>
            </a:r>
            <a:r>
              <a:rPr lang="ru-RU" dirty="0" err="1"/>
              <a:t>итд</a:t>
            </a:r>
            <a:r>
              <a:rPr lang="ru-RU" dirty="0"/>
              <a:t>.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862688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Индивидуа као основни субјект породичног права</a:t>
            </a:r>
            <a:endParaRPr lang="sr-Latn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Индивидуа, а не породица, </a:t>
            </a:r>
            <a:r>
              <a:rPr lang="sr-Cyrl-RS" dirty="0" smtClean="0"/>
              <a:t>као титулар права  данас се налази у срцу </a:t>
            </a:r>
            <a:r>
              <a:rPr lang="sr-Cyrl-RS" dirty="0" smtClean="0"/>
              <a:t> </a:t>
            </a:r>
            <a:r>
              <a:rPr lang="sr-Cyrl-RS" dirty="0" smtClean="0"/>
              <a:t>породичног права. Породица је препуштена процени индивидуа које је чине</a:t>
            </a:r>
            <a:r>
              <a:rPr lang="sr-Cyrl-RS" dirty="0" smtClean="0"/>
              <a:t>. С тога се поставља питање може ли се породица уопште дефинисати?</a:t>
            </a:r>
            <a:endParaRPr lang="sr-Cyrl-RS" dirty="0" smtClean="0"/>
          </a:p>
          <a:p>
            <a:r>
              <a:rPr lang="sr-Cyrl-RS" dirty="0" smtClean="0"/>
              <a:t>Основна (људска) права су довела до јачања прерогатива </a:t>
            </a:r>
            <a:r>
              <a:rPr lang="sr-Cyrl-RS" dirty="0" smtClean="0"/>
              <a:t>индивидуа</a:t>
            </a:r>
            <a:r>
              <a:rPr lang="sr-Cyrl-RS" dirty="0" smtClean="0"/>
              <a:t>, </a:t>
            </a:r>
            <a:r>
              <a:rPr lang="sr-Cyrl-RS" dirty="0" smtClean="0"/>
              <a:t>слабећи, </a:t>
            </a:r>
            <a:r>
              <a:rPr lang="sr-Cyrl-RS" dirty="0" smtClean="0"/>
              <a:t>у истој </a:t>
            </a:r>
            <a:r>
              <a:rPr lang="sr-Cyrl-RS" dirty="0" smtClean="0"/>
              <a:t>мери, </a:t>
            </a:r>
            <a:r>
              <a:rPr lang="sr-Cyrl-RS" dirty="0" smtClean="0"/>
              <a:t>породици као групу.</a:t>
            </a:r>
          </a:p>
          <a:p>
            <a:r>
              <a:rPr lang="sr-Cyrl-RS" dirty="0" smtClean="0"/>
              <a:t>Постајући ствар воље, </a:t>
            </a:r>
            <a:r>
              <a:rPr lang="sr-Cyrl-RS" dirty="0" smtClean="0"/>
              <a:t>ствар личног избора, породица </a:t>
            </a:r>
            <a:r>
              <a:rPr lang="sr-Cyrl-RS" dirty="0" smtClean="0"/>
              <a:t>мора водити рачуна о индивидуалним правима сваког члана групе.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918069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Потреба дефинисања</a:t>
            </a:r>
            <a:endParaRPr lang="sr-Latn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1191126" y="2478505"/>
            <a:ext cx="9705471" cy="3397363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Постојање</a:t>
            </a:r>
            <a:r>
              <a:rPr lang="ru-RU" dirty="0"/>
              <a:t> </a:t>
            </a:r>
            <a:r>
              <a:rPr lang="ru-RU" dirty="0" err="1"/>
              <a:t>врло</a:t>
            </a:r>
            <a:r>
              <a:rPr lang="ru-RU" dirty="0"/>
              <a:t> </a:t>
            </a:r>
            <a:r>
              <a:rPr lang="ru-RU" dirty="0" err="1"/>
              <a:t>различитих</a:t>
            </a:r>
            <a:r>
              <a:rPr lang="ru-RU" dirty="0"/>
              <a:t> облика </a:t>
            </a:r>
            <a:r>
              <a:rPr lang="ru-RU" dirty="0" err="1"/>
              <a:t>породице</a:t>
            </a:r>
            <a:r>
              <a:rPr lang="ru-RU" dirty="0"/>
              <a:t> </a:t>
            </a:r>
            <a:r>
              <a:rPr lang="ru-RU" dirty="0" err="1"/>
              <a:t>данас</a:t>
            </a:r>
            <a:r>
              <a:rPr lang="ru-RU" dirty="0"/>
              <a:t> </a:t>
            </a:r>
            <a:r>
              <a:rPr lang="ru-RU" dirty="0" err="1"/>
              <a:t>сведочи</a:t>
            </a:r>
            <a:r>
              <a:rPr lang="ru-RU" dirty="0"/>
              <a:t> о </a:t>
            </a:r>
            <a:r>
              <a:rPr lang="ru-RU" dirty="0" err="1"/>
              <a:t>врло</a:t>
            </a:r>
            <a:r>
              <a:rPr lang="ru-RU" dirty="0"/>
              <a:t> </a:t>
            </a:r>
            <a:r>
              <a:rPr lang="ru-RU" dirty="0" err="1"/>
              <a:t>различитим</a:t>
            </a:r>
            <a:r>
              <a:rPr lang="ru-RU" dirty="0"/>
              <a:t> </a:t>
            </a:r>
            <a:r>
              <a:rPr lang="ru-RU" dirty="0" err="1"/>
              <a:t>индивидуалним</a:t>
            </a:r>
            <a:r>
              <a:rPr lang="ru-RU" dirty="0"/>
              <a:t> </a:t>
            </a:r>
            <a:r>
              <a:rPr lang="ru-RU" dirty="0" err="1"/>
              <a:t>изборима</a:t>
            </a:r>
            <a:r>
              <a:rPr lang="ru-RU" dirty="0"/>
              <a:t>. </a:t>
            </a:r>
            <a:endParaRPr lang="sr-Latn-RS" dirty="0" smtClean="0"/>
          </a:p>
          <a:p>
            <a:r>
              <a:rPr lang="sr-Cyrl-RS" dirty="0" err="1"/>
              <a:t>П</a:t>
            </a:r>
            <a:r>
              <a:rPr lang="ru-RU" dirty="0" err="1" smtClean="0"/>
              <a:t>ородицу</a:t>
            </a:r>
            <a:r>
              <a:rPr lang="ru-RU" dirty="0" smtClean="0"/>
              <a:t> </a:t>
            </a:r>
            <a:r>
              <a:rPr lang="ru-RU" dirty="0"/>
              <a:t>чине лица </a:t>
            </a:r>
            <a:r>
              <a:rPr lang="ru-RU" dirty="0" err="1"/>
              <a:t>која</a:t>
            </a:r>
            <a:r>
              <a:rPr lang="ru-RU" dirty="0"/>
              <a:t> деле </a:t>
            </a:r>
            <a:r>
              <a:rPr lang="ru-RU" dirty="0" err="1"/>
              <a:t>сопствено</a:t>
            </a:r>
            <a:r>
              <a:rPr lang="ru-RU" dirty="0"/>
              <a:t> и </a:t>
            </a:r>
            <a:r>
              <a:rPr lang="ru-RU" dirty="0" err="1"/>
              <a:t>узајамно</a:t>
            </a:r>
            <a:r>
              <a:rPr lang="ru-RU" dirty="0"/>
              <a:t> </a:t>
            </a:r>
            <a:r>
              <a:rPr lang="ru-RU" dirty="0" err="1"/>
              <a:t>осећање</a:t>
            </a:r>
            <a:r>
              <a:rPr lang="ru-RU" dirty="0"/>
              <a:t> </a:t>
            </a:r>
            <a:r>
              <a:rPr lang="ru-RU" dirty="0" err="1"/>
              <a:t>припадности</a:t>
            </a:r>
            <a:r>
              <a:rPr lang="ru-RU" dirty="0"/>
              <a:t> </a:t>
            </a:r>
            <a:r>
              <a:rPr lang="ru-RU" dirty="0" err="1"/>
              <a:t>одређеној</a:t>
            </a:r>
            <a:r>
              <a:rPr lang="ru-RU" dirty="0"/>
              <a:t> </a:t>
            </a:r>
            <a:r>
              <a:rPr lang="ru-RU" dirty="0" err="1"/>
              <a:t>заједници</a:t>
            </a:r>
            <a:r>
              <a:rPr lang="ru-RU" dirty="0"/>
              <a:t> </a:t>
            </a:r>
            <a:r>
              <a:rPr lang="ru-RU" dirty="0" err="1"/>
              <a:t>превасходно</a:t>
            </a:r>
            <a:r>
              <a:rPr lang="ru-RU" dirty="0"/>
              <a:t> </a:t>
            </a:r>
            <a:r>
              <a:rPr lang="ru-RU" dirty="0" err="1"/>
              <a:t>заснованој</a:t>
            </a:r>
            <a:r>
              <a:rPr lang="ru-RU" dirty="0"/>
              <a:t> на </a:t>
            </a:r>
            <a:r>
              <a:rPr lang="ru-RU" dirty="0" err="1"/>
              <a:t>емотивним</a:t>
            </a:r>
            <a:r>
              <a:rPr lang="ru-RU" dirty="0"/>
              <a:t> </a:t>
            </a:r>
            <a:r>
              <a:rPr lang="ru-RU" dirty="0" err="1"/>
              <a:t>односима</a:t>
            </a:r>
            <a:r>
              <a:rPr lang="ru-RU" dirty="0"/>
              <a:t> </a:t>
            </a:r>
            <a:r>
              <a:rPr lang="ru-RU" dirty="0" err="1"/>
              <a:t>њених</a:t>
            </a:r>
            <a:r>
              <a:rPr lang="ru-RU" dirty="0"/>
              <a:t> </a:t>
            </a:r>
            <a:r>
              <a:rPr lang="ru-RU" dirty="0" err="1"/>
              <a:t>чланова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Многа</a:t>
            </a:r>
            <a:r>
              <a:rPr lang="ru-RU" dirty="0" smtClean="0"/>
              <a:t> права </a:t>
            </a:r>
            <a:r>
              <a:rPr lang="ru-RU" dirty="0" err="1" smtClean="0"/>
              <a:t>припадају</a:t>
            </a:r>
            <a:r>
              <a:rPr lang="ru-RU" dirty="0" smtClean="0"/>
              <a:t> </a:t>
            </a:r>
            <a:r>
              <a:rPr lang="ru-RU" dirty="0" err="1" smtClean="0"/>
              <a:t>појединцу</a:t>
            </a:r>
            <a:r>
              <a:rPr lang="ru-RU" dirty="0" smtClean="0"/>
              <a:t> и стога </a:t>
            </a:r>
            <a:r>
              <a:rPr lang="ru-RU" dirty="0" err="1" smtClean="0"/>
              <a:t>није</a:t>
            </a:r>
            <a:r>
              <a:rPr lang="ru-RU" dirty="0" smtClean="0"/>
              <a:t> проблем </a:t>
            </a:r>
            <a:r>
              <a:rPr lang="ru-RU" dirty="0" err="1" smtClean="0"/>
              <a:t>њену</a:t>
            </a:r>
            <a:r>
              <a:rPr lang="ru-RU" dirty="0" smtClean="0"/>
              <a:t> </a:t>
            </a:r>
            <a:r>
              <a:rPr lang="ru-RU" dirty="0" err="1" smtClean="0"/>
              <a:t>препустити</a:t>
            </a:r>
            <a:r>
              <a:rPr lang="ru-RU" dirty="0" smtClean="0"/>
              <a:t> да се сам </a:t>
            </a:r>
            <a:r>
              <a:rPr lang="ru-RU" dirty="0" err="1" smtClean="0"/>
              <a:t>одреди</a:t>
            </a:r>
            <a:r>
              <a:rPr lang="ru-RU" dirty="0" smtClean="0"/>
              <a:t>, ко </a:t>
            </a:r>
            <a:r>
              <a:rPr lang="ru-RU" dirty="0" err="1" smtClean="0"/>
              <a:t>је</a:t>
            </a:r>
            <a:r>
              <a:rPr lang="ru-RU" dirty="0" smtClean="0"/>
              <a:t> </a:t>
            </a:r>
            <a:r>
              <a:rPr lang="ru-RU" dirty="0" smtClean="0"/>
              <a:t>он; по </a:t>
            </a:r>
            <a:r>
              <a:rPr lang="ru-RU" dirty="0" err="1" smtClean="0"/>
              <a:t>националности</a:t>
            </a:r>
            <a:r>
              <a:rPr lang="ru-RU" dirty="0" smtClean="0"/>
              <a:t>, </a:t>
            </a:r>
            <a:r>
              <a:rPr lang="ru-RU" dirty="0" err="1" smtClean="0"/>
              <a:t>вери</a:t>
            </a:r>
            <a:r>
              <a:rPr lang="ru-RU" dirty="0" smtClean="0"/>
              <a:t>, </a:t>
            </a:r>
            <a:r>
              <a:rPr lang="ru-RU" dirty="0" err="1" smtClean="0"/>
              <a:t>сексуалној</a:t>
            </a:r>
            <a:r>
              <a:rPr lang="ru-RU" dirty="0" smtClean="0"/>
              <a:t> </a:t>
            </a:r>
            <a:r>
              <a:rPr lang="ru-RU" dirty="0" err="1" smtClean="0"/>
              <a:t>оријентацији</a:t>
            </a:r>
            <a:r>
              <a:rPr lang="ru-RU" dirty="0" smtClean="0"/>
              <a:t>, </a:t>
            </a:r>
            <a:r>
              <a:rPr lang="ru-RU" dirty="0" err="1" smtClean="0"/>
              <a:t>итд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Међутим</a:t>
            </a:r>
            <a:r>
              <a:rPr lang="ru-RU" dirty="0" smtClean="0"/>
              <a:t>, он ступа </a:t>
            </a:r>
            <a:r>
              <a:rPr lang="ru-RU" dirty="0" err="1" smtClean="0"/>
              <a:t>свакодневно</a:t>
            </a:r>
            <a:r>
              <a:rPr lang="ru-RU" dirty="0" smtClean="0"/>
              <a:t> у </a:t>
            </a:r>
            <a:r>
              <a:rPr lang="ru-RU" dirty="0" err="1" smtClean="0"/>
              <a:t>односе</a:t>
            </a:r>
            <a:r>
              <a:rPr lang="ru-RU" dirty="0" smtClean="0"/>
              <a:t> </a:t>
            </a:r>
            <a:r>
              <a:rPr lang="ru-RU" dirty="0" err="1" smtClean="0"/>
              <a:t>са</a:t>
            </a:r>
            <a:r>
              <a:rPr lang="ru-RU" dirty="0" smtClean="0"/>
              <a:t> другим  </a:t>
            </a:r>
            <a:r>
              <a:rPr lang="ru-RU" dirty="0" err="1" smtClean="0"/>
              <a:t>лицима</a:t>
            </a:r>
            <a:r>
              <a:rPr lang="ru-RU" dirty="0" smtClean="0"/>
              <a:t> и зато </a:t>
            </a:r>
            <a:r>
              <a:rPr lang="ru-RU" dirty="0" err="1" smtClean="0"/>
              <a:t>законодавац</a:t>
            </a:r>
            <a:r>
              <a:rPr lang="ru-RU" dirty="0" smtClean="0"/>
              <a:t> те </a:t>
            </a:r>
            <a:r>
              <a:rPr lang="ru-RU" dirty="0" err="1" smtClean="0"/>
              <a:t>друштвене</a:t>
            </a:r>
            <a:r>
              <a:rPr lang="ru-RU" dirty="0" smtClean="0"/>
              <a:t> </a:t>
            </a:r>
            <a:r>
              <a:rPr lang="ru-RU" dirty="0" err="1" smtClean="0"/>
              <a:t>односе</a:t>
            </a:r>
            <a:r>
              <a:rPr lang="ru-RU" dirty="0" smtClean="0"/>
              <a:t> мора </a:t>
            </a:r>
            <a:r>
              <a:rPr lang="ru-RU" dirty="0" err="1" smtClean="0"/>
              <a:t>уредити</a:t>
            </a:r>
            <a:r>
              <a:rPr lang="ru-RU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као</a:t>
            </a:r>
            <a:r>
              <a:rPr lang="ru-RU" dirty="0" smtClean="0"/>
              <a:t> </a:t>
            </a:r>
            <a:r>
              <a:rPr lang="ru-RU" dirty="0" err="1" smtClean="0"/>
              <a:t>правне</a:t>
            </a:r>
            <a:r>
              <a:rPr lang="ru-RU" dirty="0" smtClean="0"/>
              <a:t>).</a:t>
            </a:r>
          </a:p>
          <a:p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/>
              <a:t>друге </a:t>
            </a:r>
            <a:r>
              <a:rPr lang="ru-RU" dirty="0" smtClean="0"/>
              <a:t>стране, </a:t>
            </a:r>
            <a:r>
              <a:rPr lang="ru-RU" dirty="0" err="1"/>
              <a:t>нека</a:t>
            </a:r>
            <a:r>
              <a:rPr lang="ru-RU" dirty="0"/>
              <a:t> </a:t>
            </a:r>
            <a:r>
              <a:rPr lang="ru-RU" dirty="0" err="1"/>
              <a:t>социјална</a:t>
            </a:r>
            <a:r>
              <a:rPr lang="ru-RU" dirty="0"/>
              <a:t> или "</a:t>
            </a:r>
            <a:r>
              <a:rPr lang="ru-RU" dirty="0" err="1"/>
              <a:t>породична</a:t>
            </a:r>
            <a:r>
              <a:rPr lang="ru-RU" dirty="0"/>
              <a:t>" права </a:t>
            </a:r>
            <a:r>
              <a:rPr lang="ru-RU" dirty="0" err="1"/>
              <a:t>почивају</a:t>
            </a:r>
            <a:r>
              <a:rPr lang="ru-RU" dirty="0"/>
              <a:t> на </a:t>
            </a:r>
            <a:r>
              <a:rPr lang="ru-RU" dirty="0" err="1"/>
              <a:t>појму</a:t>
            </a:r>
            <a:r>
              <a:rPr lang="ru-RU" dirty="0"/>
              <a:t> </a:t>
            </a:r>
            <a:r>
              <a:rPr lang="ru-RU" dirty="0" err="1"/>
              <a:t>породице</a:t>
            </a:r>
            <a:r>
              <a:rPr lang="ru-RU" dirty="0"/>
              <a:t>, </a:t>
            </a:r>
            <a:r>
              <a:rPr lang="ru-RU" dirty="0" err="1" smtClean="0"/>
              <a:t>као</a:t>
            </a:r>
            <a:r>
              <a:rPr lang="ru-RU" dirty="0" smtClean="0"/>
              <a:t> </a:t>
            </a:r>
            <a:r>
              <a:rPr lang="ru-RU" dirty="0" err="1" smtClean="0"/>
              <a:t>циљне</a:t>
            </a:r>
            <a:r>
              <a:rPr lang="ru-RU" dirty="0" smtClean="0"/>
              <a:t> </a:t>
            </a:r>
            <a:r>
              <a:rPr lang="ru-RU" dirty="0" err="1"/>
              <a:t>група</a:t>
            </a:r>
            <a:r>
              <a:rPr lang="ru-RU" dirty="0"/>
              <a:t> за </a:t>
            </a:r>
            <a:r>
              <a:rPr lang="ru-RU" dirty="0" err="1"/>
              <a:t>уживање</a:t>
            </a:r>
            <a:r>
              <a:rPr lang="ru-RU" dirty="0"/>
              <a:t> </a:t>
            </a:r>
            <a:r>
              <a:rPr lang="ru-RU" dirty="0" err="1"/>
              <a:t>одређених</a:t>
            </a:r>
            <a:r>
              <a:rPr lang="ru-RU" dirty="0"/>
              <a:t> </a:t>
            </a:r>
            <a:r>
              <a:rPr lang="ru-RU" dirty="0" err="1" smtClean="0"/>
              <a:t>погодности</a:t>
            </a:r>
            <a:r>
              <a:rPr lang="ru-RU" dirty="0" smtClean="0"/>
              <a:t> (</a:t>
            </a:r>
            <a:r>
              <a:rPr lang="ru-RU" dirty="0" err="1" smtClean="0"/>
              <a:t>нпр.социјалне</a:t>
            </a:r>
            <a:r>
              <a:rPr lang="ru-RU" dirty="0" smtClean="0"/>
              <a:t> </a:t>
            </a:r>
            <a:r>
              <a:rPr lang="ru-RU" dirty="0" err="1" smtClean="0"/>
              <a:t>помоћи</a:t>
            </a:r>
            <a:r>
              <a:rPr lang="ru-RU" dirty="0" smtClean="0"/>
              <a:t>), </a:t>
            </a:r>
            <a:r>
              <a:rPr lang="ru-RU" dirty="0" err="1"/>
              <a:t>није</a:t>
            </a:r>
            <a:r>
              <a:rPr lang="ru-RU" dirty="0"/>
              <a:t> </a:t>
            </a:r>
            <a:r>
              <a:rPr lang="ru-RU" dirty="0" smtClean="0"/>
              <a:t>ли стога </a:t>
            </a:r>
            <a:r>
              <a:rPr lang="ru-RU" dirty="0" err="1" smtClean="0"/>
              <a:t>илузија</a:t>
            </a:r>
            <a:r>
              <a:rPr lang="ru-RU" dirty="0" smtClean="0"/>
              <a:t> </a:t>
            </a:r>
            <a:r>
              <a:rPr lang="ru-RU" dirty="0"/>
              <a:t>да </a:t>
            </a:r>
            <a:r>
              <a:rPr lang="ru-RU" dirty="0" err="1"/>
              <a:t>појединац</a:t>
            </a:r>
            <a:r>
              <a:rPr lang="ru-RU" dirty="0"/>
              <a:t> </a:t>
            </a:r>
            <a:r>
              <a:rPr lang="ru-RU" dirty="0" err="1"/>
              <a:t>има</a:t>
            </a:r>
            <a:r>
              <a:rPr lang="ru-RU" dirty="0"/>
              <a:t> </a:t>
            </a:r>
            <a:r>
              <a:rPr lang="ru-RU" dirty="0" err="1"/>
              <a:t>потпуну</a:t>
            </a:r>
            <a:r>
              <a:rPr lang="ru-RU" dirty="0"/>
              <a:t> слободу да </a:t>
            </a:r>
            <a:r>
              <a:rPr lang="ru-RU" dirty="0" err="1"/>
              <a:t>јој</a:t>
            </a:r>
            <a:r>
              <a:rPr lang="ru-RU" dirty="0"/>
              <a:t> приступи или </a:t>
            </a:r>
            <a:r>
              <a:rPr lang="ru-RU" dirty="0" smtClean="0"/>
              <a:t>не.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541681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Закон не регулише све породичне односе</a:t>
            </a:r>
            <a:endParaRPr lang="sr-Latn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/>
              <a:t>Другачије</a:t>
            </a:r>
            <a:r>
              <a:rPr lang="ru-RU" dirty="0"/>
              <a:t> речено, закон  </a:t>
            </a:r>
            <a:r>
              <a:rPr lang="ru-RU" dirty="0" err="1"/>
              <a:t>користи</a:t>
            </a:r>
            <a:r>
              <a:rPr lang="ru-RU" dirty="0"/>
              <a:t> </a:t>
            </a:r>
            <a:r>
              <a:rPr lang="ru-RU" dirty="0" err="1"/>
              <a:t>релационе</a:t>
            </a:r>
            <a:r>
              <a:rPr lang="ru-RU" dirty="0"/>
              <a:t> </a:t>
            </a:r>
            <a:r>
              <a:rPr lang="ru-RU" dirty="0" err="1"/>
              <a:t>појмове</a:t>
            </a:r>
            <a:r>
              <a:rPr lang="ru-RU" dirty="0"/>
              <a:t> </a:t>
            </a:r>
            <a:r>
              <a:rPr lang="ru-RU" dirty="0" err="1"/>
              <a:t>како</a:t>
            </a:r>
            <a:r>
              <a:rPr lang="ru-RU" dirty="0"/>
              <a:t> би  </a:t>
            </a:r>
            <a:r>
              <a:rPr lang="ru-RU" dirty="0" err="1"/>
              <a:t>наметнуо</a:t>
            </a:r>
            <a:r>
              <a:rPr lang="ru-RU" dirty="0"/>
              <a:t> права и </a:t>
            </a:r>
            <a:r>
              <a:rPr lang="ru-RU" dirty="0" err="1"/>
              <a:t>обавезе</a:t>
            </a:r>
            <a:r>
              <a:rPr lang="ru-RU" dirty="0"/>
              <a:t> </a:t>
            </a:r>
            <a:r>
              <a:rPr lang="ru-RU" dirty="0" err="1"/>
              <a:t>особама</a:t>
            </a:r>
            <a:r>
              <a:rPr lang="ru-RU" dirty="0"/>
              <a:t> </a:t>
            </a:r>
            <a:r>
              <a:rPr lang="ru-RU" dirty="0" err="1"/>
              <a:t>које</a:t>
            </a:r>
            <a:r>
              <a:rPr lang="ru-RU" dirty="0"/>
              <a:t> чине </a:t>
            </a:r>
            <a:r>
              <a:rPr lang="ru-RU" dirty="0" err="1"/>
              <a:t>учеснике</a:t>
            </a:r>
            <a:r>
              <a:rPr lang="ru-RU" dirty="0"/>
              <a:t> </a:t>
            </a:r>
            <a:r>
              <a:rPr lang="ru-RU" dirty="0" err="1"/>
              <a:t>једног</a:t>
            </a:r>
            <a:r>
              <a:rPr lang="ru-RU" dirty="0"/>
              <a:t> </a:t>
            </a:r>
            <a:r>
              <a:rPr lang="ru-RU" dirty="0" err="1" smtClean="0"/>
              <a:t>односа</a:t>
            </a:r>
            <a:r>
              <a:rPr lang="ru-RU" dirty="0" smtClean="0"/>
              <a:t>.</a:t>
            </a:r>
          </a:p>
          <a:p>
            <a:r>
              <a:rPr lang="ru-RU" dirty="0"/>
              <a:t>Закон </a:t>
            </a:r>
            <a:r>
              <a:rPr lang="ru-RU" dirty="0" err="1"/>
              <a:t>пружа</a:t>
            </a:r>
            <a:r>
              <a:rPr lang="ru-RU" dirty="0"/>
              <a:t> </a:t>
            </a:r>
            <a:r>
              <a:rPr lang="ru-RU" dirty="0" err="1"/>
              <a:t>заштиту</a:t>
            </a:r>
            <a:r>
              <a:rPr lang="ru-RU" dirty="0"/>
              <a:t> </a:t>
            </a:r>
            <a:r>
              <a:rPr lang="ru-RU" dirty="0" err="1"/>
              <a:t>ограниченом</a:t>
            </a:r>
            <a:r>
              <a:rPr lang="ru-RU" dirty="0"/>
              <a:t> </a:t>
            </a:r>
            <a:r>
              <a:rPr lang="ru-RU" dirty="0" err="1"/>
              <a:t>броју</a:t>
            </a:r>
            <a:r>
              <a:rPr lang="ru-RU" dirty="0"/>
              <a:t> </a:t>
            </a:r>
            <a:r>
              <a:rPr lang="ru-RU" dirty="0" err="1"/>
              <a:t>односа</a:t>
            </a:r>
            <a:r>
              <a:rPr lang="ru-RU" dirty="0"/>
              <a:t> </a:t>
            </a:r>
            <a:r>
              <a:rPr lang="ru-RU" dirty="0" err="1"/>
              <a:t>који</a:t>
            </a:r>
            <a:r>
              <a:rPr lang="ru-RU" dirty="0"/>
              <a:t> би се могли </a:t>
            </a:r>
            <a:r>
              <a:rPr lang="ru-RU" dirty="0" err="1"/>
              <a:t>квалификовати</a:t>
            </a:r>
            <a:r>
              <a:rPr lang="ru-RU" dirty="0"/>
              <a:t> </a:t>
            </a:r>
            <a:r>
              <a:rPr lang="ru-RU" dirty="0" err="1"/>
              <a:t>као</a:t>
            </a:r>
            <a:r>
              <a:rPr lang="ru-RU" dirty="0"/>
              <a:t> "</a:t>
            </a:r>
            <a:r>
              <a:rPr lang="ru-RU" dirty="0" err="1"/>
              <a:t>породични</a:t>
            </a:r>
            <a:r>
              <a:rPr lang="ru-RU" dirty="0"/>
              <a:t>". </a:t>
            </a:r>
            <a:endParaRPr lang="ru-RU" dirty="0" smtClean="0"/>
          </a:p>
          <a:p>
            <a:r>
              <a:rPr lang="ru-RU" dirty="0" err="1" smtClean="0"/>
              <a:t>Неке</a:t>
            </a:r>
            <a:r>
              <a:rPr lang="ru-RU" dirty="0" smtClean="0"/>
              <a:t> </a:t>
            </a:r>
            <a:r>
              <a:rPr lang="ru-RU" dirty="0" err="1" smtClean="0"/>
              <a:t>односе</a:t>
            </a:r>
            <a:r>
              <a:rPr lang="ru-RU" dirty="0" smtClean="0"/>
              <a:t> </a:t>
            </a:r>
            <a:r>
              <a:rPr lang="ru-RU" dirty="0" err="1" smtClean="0"/>
              <a:t>уопште</a:t>
            </a:r>
            <a:r>
              <a:rPr lang="ru-RU" dirty="0" smtClean="0"/>
              <a:t> не </a:t>
            </a:r>
            <a:r>
              <a:rPr lang="ru-RU" dirty="0" err="1" smtClean="0"/>
              <a:t>дефинише</a:t>
            </a:r>
            <a:r>
              <a:rPr lang="ru-RU" dirty="0" smtClean="0"/>
              <a:t>, </a:t>
            </a:r>
            <a:r>
              <a:rPr lang="ru-RU" dirty="0" err="1" smtClean="0"/>
              <a:t>као</a:t>
            </a:r>
            <a:r>
              <a:rPr lang="ru-RU" dirty="0" smtClean="0"/>
              <a:t> </a:t>
            </a:r>
            <a:r>
              <a:rPr lang="ru-RU" dirty="0" err="1" smtClean="0"/>
              <a:t>што</a:t>
            </a:r>
            <a:r>
              <a:rPr lang="ru-RU" dirty="0" smtClean="0"/>
              <a:t> </a:t>
            </a:r>
            <a:r>
              <a:rPr lang="ru-RU" dirty="0" err="1" smtClean="0"/>
              <a:t>је</a:t>
            </a:r>
            <a:r>
              <a:rPr lang="ru-RU" dirty="0" smtClean="0"/>
              <a:t> </a:t>
            </a:r>
            <a:r>
              <a:rPr lang="ru-RU" dirty="0" err="1" smtClean="0"/>
              <a:t>случај</a:t>
            </a:r>
            <a:r>
              <a:rPr lang="ru-RU" dirty="0" smtClean="0"/>
              <a:t>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 err="1" smtClean="0"/>
              <a:t>оним</a:t>
            </a:r>
            <a:r>
              <a:rPr lang="ru-RU" dirty="0" smtClean="0"/>
              <a:t> из шире </a:t>
            </a:r>
            <a:r>
              <a:rPr lang="ru-RU" dirty="0" err="1" smtClean="0"/>
              <a:t>породице</a:t>
            </a:r>
            <a:r>
              <a:rPr lang="ru-RU" dirty="0" smtClean="0"/>
              <a:t>, где се </a:t>
            </a:r>
            <a:r>
              <a:rPr lang="ru-RU" dirty="0" err="1" smtClean="0"/>
              <a:t>уређују</a:t>
            </a:r>
            <a:r>
              <a:rPr lang="ru-RU" dirty="0" smtClean="0"/>
              <a:t> само </a:t>
            </a:r>
            <a:r>
              <a:rPr lang="ru-RU" dirty="0" err="1" smtClean="0"/>
              <a:t>имовински</a:t>
            </a:r>
            <a:r>
              <a:rPr lang="ru-RU" dirty="0" smtClean="0"/>
              <a:t>, не и </a:t>
            </a:r>
            <a:r>
              <a:rPr lang="ru-RU" dirty="0" err="1" smtClean="0"/>
              <a:t>лични</a:t>
            </a:r>
            <a:r>
              <a:rPr lang="ru-RU" dirty="0" smtClean="0"/>
              <a:t> </a:t>
            </a:r>
            <a:r>
              <a:rPr lang="ru-RU" dirty="0" err="1" smtClean="0"/>
              <a:t>односи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</a:t>
            </a:r>
            <a:r>
              <a:rPr lang="ru-RU" dirty="0" err="1" smtClean="0"/>
              <a:t>сваком</a:t>
            </a:r>
            <a:r>
              <a:rPr lang="ru-RU" dirty="0" smtClean="0"/>
              <a:t> </a:t>
            </a:r>
            <a:r>
              <a:rPr lang="ru-RU" dirty="0" err="1" smtClean="0"/>
              <a:t>случају</a:t>
            </a:r>
            <a:r>
              <a:rPr lang="ru-RU" dirty="0" smtClean="0"/>
              <a:t> закон не </a:t>
            </a:r>
            <a:r>
              <a:rPr lang="ru-RU" dirty="0" err="1" smtClean="0"/>
              <a:t>регулише</a:t>
            </a:r>
            <a:r>
              <a:rPr lang="ru-RU" dirty="0" smtClean="0"/>
              <a:t>  </a:t>
            </a:r>
            <a:r>
              <a:rPr lang="ru-RU" dirty="0" err="1" smtClean="0"/>
              <a:t>односе</a:t>
            </a:r>
            <a:r>
              <a:rPr lang="ru-RU" dirty="0" smtClean="0"/>
              <a:t> </a:t>
            </a:r>
            <a:r>
              <a:rPr lang="ru-RU" dirty="0" err="1" smtClean="0"/>
              <a:t>који</a:t>
            </a:r>
            <a:r>
              <a:rPr lang="ru-RU" dirty="0" smtClean="0"/>
              <a:t> се не </a:t>
            </a:r>
            <a:r>
              <a:rPr lang="ru-RU" dirty="0" err="1" smtClean="0"/>
              <a:t>заснивају</a:t>
            </a:r>
            <a:r>
              <a:rPr lang="ru-RU" dirty="0" smtClean="0"/>
              <a:t> на сродству (у </a:t>
            </a:r>
            <a:r>
              <a:rPr lang="ru-RU" dirty="0" err="1" smtClean="0"/>
              <a:t>пракси</a:t>
            </a:r>
            <a:r>
              <a:rPr lang="ru-RU" dirty="0" smtClean="0"/>
              <a:t> Суда у </a:t>
            </a:r>
            <a:r>
              <a:rPr lang="ru-RU" dirty="0" err="1"/>
              <a:t>С</a:t>
            </a:r>
            <a:r>
              <a:rPr lang="ru-RU" dirty="0" err="1" smtClean="0"/>
              <a:t>тразбуру</a:t>
            </a:r>
            <a:r>
              <a:rPr lang="ru-RU" dirty="0" smtClean="0"/>
              <a:t> у </a:t>
            </a:r>
            <a:r>
              <a:rPr lang="ru-RU" dirty="0" err="1" smtClean="0"/>
              <a:t>породичне</a:t>
            </a:r>
            <a:r>
              <a:rPr lang="ru-RU" dirty="0" smtClean="0"/>
              <a:t> </a:t>
            </a:r>
            <a:r>
              <a:rPr lang="ru-RU" dirty="0" err="1" smtClean="0"/>
              <a:t>односе</a:t>
            </a:r>
            <a:r>
              <a:rPr lang="ru-RU" dirty="0" smtClean="0"/>
              <a:t> могу </a:t>
            </a:r>
            <a:r>
              <a:rPr lang="ru-RU" dirty="0" err="1" smtClean="0"/>
              <a:t>спадати</a:t>
            </a:r>
            <a:r>
              <a:rPr lang="ru-RU" dirty="0" smtClean="0"/>
              <a:t> и они </a:t>
            </a:r>
            <a:r>
              <a:rPr lang="ru-RU" dirty="0" err="1" smtClean="0"/>
              <a:t>који</a:t>
            </a:r>
            <a:r>
              <a:rPr lang="ru-RU" dirty="0" smtClean="0"/>
              <a:t> се не </a:t>
            </a:r>
            <a:r>
              <a:rPr lang="ru-RU" dirty="0" err="1" smtClean="0"/>
              <a:t>заснивају</a:t>
            </a:r>
            <a:r>
              <a:rPr lang="ru-RU" dirty="0" smtClean="0"/>
              <a:t> на сродству, </a:t>
            </a:r>
            <a:r>
              <a:rPr lang="ru-RU" dirty="0" err="1" smtClean="0"/>
              <a:t>нпр</a:t>
            </a:r>
            <a:r>
              <a:rPr lang="ru-RU" dirty="0" smtClean="0"/>
              <a:t>. </a:t>
            </a:r>
            <a:r>
              <a:rPr lang="ru-RU" dirty="0" err="1"/>
              <a:t>о</a:t>
            </a:r>
            <a:r>
              <a:rPr lang="ru-RU" dirty="0" err="1" smtClean="0"/>
              <a:t>дноси</a:t>
            </a:r>
            <a:r>
              <a:rPr lang="ru-RU" dirty="0" smtClean="0"/>
              <a:t> из </a:t>
            </a:r>
            <a:r>
              <a:rPr lang="ru-RU" dirty="0" err="1" smtClean="0"/>
              <a:t>хранитељства</a:t>
            </a:r>
            <a:r>
              <a:rPr lang="ru-RU" dirty="0" smtClean="0"/>
              <a:t> - </a:t>
            </a:r>
            <a:r>
              <a:rPr lang="sr-Latn-RS" dirty="0" err="1"/>
              <a:t>Copf</a:t>
            </a:r>
            <a:r>
              <a:rPr lang="sr-Latn-RS" dirty="0"/>
              <a:t> </a:t>
            </a:r>
            <a:r>
              <a:rPr lang="sr-Latn-RS" dirty="0" err="1"/>
              <a:t>and</a:t>
            </a:r>
            <a:r>
              <a:rPr lang="sr-Latn-RS" dirty="0"/>
              <a:t> </a:t>
            </a:r>
            <a:r>
              <a:rPr lang="sr-Latn-RS" dirty="0" err="1"/>
              <a:t>Liberda</a:t>
            </a:r>
            <a:r>
              <a:rPr lang="sr-Latn-RS" dirty="0"/>
              <a:t> v. </a:t>
            </a:r>
            <a:r>
              <a:rPr lang="sr-Latn-RS" dirty="0" err="1"/>
              <a:t>Austria</a:t>
            </a:r>
            <a:r>
              <a:rPr lang="ru-RU" dirty="0" smtClean="0"/>
              <a:t>).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086226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У неким законима (не и Породичном) држава дефинише породицу</a:t>
            </a:r>
            <a:endParaRPr lang="sr-Latn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1191126" y="2478505"/>
            <a:ext cx="9705471" cy="3397363"/>
          </a:xfrm>
        </p:spPr>
        <p:txBody>
          <a:bodyPr>
            <a:normAutofit/>
          </a:bodyPr>
          <a:lstStyle/>
          <a:p>
            <a:r>
              <a:rPr lang="ru-RU" dirty="0" err="1" smtClean="0"/>
              <a:t>Држава</a:t>
            </a:r>
            <a:r>
              <a:rPr lang="ru-RU" dirty="0" smtClean="0"/>
              <a:t> </a:t>
            </a:r>
            <a:r>
              <a:rPr lang="ru-RU" dirty="0" err="1" smtClean="0"/>
              <a:t>ипак</a:t>
            </a:r>
            <a:r>
              <a:rPr lang="ru-RU" dirty="0" smtClean="0"/>
              <a:t> у неким </a:t>
            </a:r>
            <a:r>
              <a:rPr lang="ru-RU" dirty="0" err="1" smtClean="0"/>
              <a:t>ситуацијама</a:t>
            </a:r>
            <a:r>
              <a:rPr lang="ru-RU" dirty="0" smtClean="0"/>
              <a:t> </a:t>
            </a:r>
            <a:r>
              <a:rPr lang="ru-RU" dirty="0" err="1" smtClean="0"/>
              <a:t>дефинише</a:t>
            </a:r>
            <a:r>
              <a:rPr lang="ru-RU" dirty="0" smtClean="0"/>
              <a:t> </a:t>
            </a:r>
            <a:r>
              <a:rPr lang="ru-RU" dirty="0" err="1" smtClean="0"/>
              <a:t>породицу</a:t>
            </a:r>
            <a:r>
              <a:rPr lang="ru-RU" dirty="0" smtClean="0"/>
              <a:t> </a:t>
            </a:r>
            <a:r>
              <a:rPr lang="ru-RU" dirty="0" err="1" smtClean="0"/>
              <a:t>онда</a:t>
            </a:r>
            <a:r>
              <a:rPr lang="ru-RU" dirty="0" smtClean="0"/>
              <a:t> </a:t>
            </a:r>
            <a:r>
              <a:rPr lang="ru-RU" dirty="0" err="1" smtClean="0"/>
              <a:t>када</a:t>
            </a:r>
            <a:r>
              <a:rPr lang="ru-RU" dirty="0" smtClean="0"/>
              <a:t> </a:t>
            </a:r>
            <a:r>
              <a:rPr lang="ru-RU" dirty="0" err="1" smtClean="0"/>
              <a:t>регулише</a:t>
            </a:r>
            <a:r>
              <a:rPr lang="ru-RU" dirty="0" smtClean="0"/>
              <a:t> </a:t>
            </a:r>
            <a:r>
              <a:rPr lang="ru-RU" dirty="0" err="1" smtClean="0"/>
              <a:t>нека</a:t>
            </a:r>
            <a:r>
              <a:rPr lang="ru-RU" dirty="0" smtClean="0"/>
              <a:t> </a:t>
            </a:r>
            <a:r>
              <a:rPr lang="ru-RU" dirty="0" err="1" smtClean="0"/>
              <a:t>индивидуална</a:t>
            </a:r>
            <a:r>
              <a:rPr lang="ru-RU" dirty="0" smtClean="0"/>
              <a:t> права (на стан, </a:t>
            </a:r>
            <a:r>
              <a:rPr lang="ru-RU" dirty="0" err="1" smtClean="0"/>
              <a:t>наслеђивање</a:t>
            </a:r>
            <a:r>
              <a:rPr lang="ru-RU" dirty="0" smtClean="0"/>
              <a:t>, </a:t>
            </a:r>
            <a:r>
              <a:rPr lang="ru-RU" dirty="0" err="1" smtClean="0"/>
              <a:t>издржавање</a:t>
            </a:r>
            <a:r>
              <a:rPr lang="ru-RU" dirty="0" smtClean="0"/>
              <a:t>, </a:t>
            </a:r>
            <a:r>
              <a:rPr lang="ru-RU" dirty="0" err="1" smtClean="0"/>
              <a:t>насиље</a:t>
            </a:r>
            <a:r>
              <a:rPr lang="ru-RU" dirty="0" smtClean="0"/>
              <a:t> у </a:t>
            </a:r>
            <a:r>
              <a:rPr lang="ru-RU" dirty="0" err="1" smtClean="0"/>
              <a:t>породици</a:t>
            </a:r>
            <a:r>
              <a:rPr lang="ru-RU" dirty="0" smtClean="0"/>
              <a:t>).</a:t>
            </a:r>
          </a:p>
          <a:p>
            <a:r>
              <a:rPr lang="ru-RU" dirty="0" err="1" smtClean="0"/>
              <a:t>Некада</a:t>
            </a:r>
            <a:r>
              <a:rPr lang="ru-RU" dirty="0" smtClean="0"/>
              <a:t> то чини </a:t>
            </a:r>
            <a:r>
              <a:rPr lang="ru-RU" dirty="0" err="1" smtClean="0"/>
              <a:t>врло</a:t>
            </a:r>
            <a:r>
              <a:rPr lang="ru-RU" dirty="0" smtClean="0"/>
              <a:t> </a:t>
            </a:r>
            <a:r>
              <a:rPr lang="ru-RU" dirty="0" err="1" smtClean="0"/>
              <a:t>уско</a:t>
            </a:r>
            <a:r>
              <a:rPr lang="ru-RU" dirty="0" smtClean="0"/>
              <a:t> (код </a:t>
            </a:r>
            <a:r>
              <a:rPr lang="ru-RU" dirty="0" err="1" smtClean="0"/>
              <a:t>признања</a:t>
            </a:r>
            <a:r>
              <a:rPr lang="ru-RU" dirty="0" smtClean="0"/>
              <a:t> права на </a:t>
            </a:r>
            <a:r>
              <a:rPr lang="ru-RU" dirty="0" err="1" smtClean="0"/>
              <a:t>накнаду</a:t>
            </a:r>
            <a:r>
              <a:rPr lang="ru-RU" dirty="0" smtClean="0"/>
              <a:t> </a:t>
            </a:r>
            <a:r>
              <a:rPr lang="ru-RU" dirty="0" err="1" smtClean="0"/>
              <a:t>штете</a:t>
            </a:r>
            <a:r>
              <a:rPr lang="ru-RU" dirty="0" smtClean="0"/>
              <a:t> у </a:t>
            </a:r>
            <a:r>
              <a:rPr lang="ru-RU" dirty="0" err="1" smtClean="0"/>
              <a:t>случају</a:t>
            </a:r>
            <a:r>
              <a:rPr lang="ru-RU" dirty="0" smtClean="0"/>
              <a:t> </a:t>
            </a:r>
            <a:r>
              <a:rPr lang="ru-RU" dirty="0" err="1" smtClean="0"/>
              <a:t>смрти</a:t>
            </a:r>
            <a:r>
              <a:rPr lang="ru-RU" dirty="0" smtClean="0"/>
              <a:t> </a:t>
            </a:r>
            <a:r>
              <a:rPr lang="ru-RU" dirty="0" err="1" smtClean="0"/>
              <a:t>члана</a:t>
            </a:r>
            <a:r>
              <a:rPr lang="ru-RU" dirty="0" smtClean="0"/>
              <a:t> </a:t>
            </a:r>
            <a:r>
              <a:rPr lang="ru-RU" dirty="0" err="1" smtClean="0"/>
              <a:t>породице</a:t>
            </a:r>
            <a:r>
              <a:rPr lang="ru-RU" dirty="0"/>
              <a:t> - чл.201.Закона о </a:t>
            </a:r>
            <a:r>
              <a:rPr lang="ru-RU" dirty="0" err="1"/>
              <a:t>облигационим</a:t>
            </a:r>
            <a:r>
              <a:rPr lang="ru-RU" dirty="0"/>
              <a:t> </a:t>
            </a:r>
            <a:r>
              <a:rPr lang="ru-RU" dirty="0" err="1" smtClean="0"/>
              <a:t>односима</a:t>
            </a:r>
            <a:r>
              <a:rPr lang="ru-RU" dirty="0" smtClean="0"/>
              <a:t>) </a:t>
            </a:r>
            <a:r>
              <a:rPr lang="ru-RU" dirty="0" smtClean="0"/>
              <a:t>, </a:t>
            </a:r>
            <a:r>
              <a:rPr lang="ru-RU" dirty="0" err="1" smtClean="0"/>
              <a:t>некада</a:t>
            </a:r>
            <a:r>
              <a:rPr lang="ru-RU" dirty="0" smtClean="0"/>
              <a:t> </a:t>
            </a:r>
            <a:r>
              <a:rPr lang="ru-RU" dirty="0" err="1" smtClean="0"/>
              <a:t>врло</a:t>
            </a:r>
            <a:r>
              <a:rPr lang="ru-RU" dirty="0" smtClean="0"/>
              <a:t> широко (</a:t>
            </a:r>
            <a:r>
              <a:rPr lang="ru-RU" dirty="0" err="1" smtClean="0"/>
              <a:t>заштита</a:t>
            </a:r>
            <a:r>
              <a:rPr lang="ru-RU" dirty="0" smtClean="0"/>
              <a:t> од </a:t>
            </a:r>
            <a:r>
              <a:rPr lang="ru-RU" dirty="0" err="1" smtClean="0"/>
              <a:t>насиља</a:t>
            </a:r>
            <a:r>
              <a:rPr lang="ru-RU" dirty="0" smtClean="0"/>
              <a:t> у </a:t>
            </a:r>
            <a:r>
              <a:rPr lang="ru-RU" dirty="0" err="1" smtClean="0"/>
              <a:t>породици</a:t>
            </a:r>
            <a:r>
              <a:rPr lang="ru-RU" dirty="0" smtClean="0"/>
              <a:t>).</a:t>
            </a:r>
            <a:endParaRPr lang="sr-Latn-RS" dirty="0" smtClean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174870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err="1" smtClean="0"/>
              <a:t>Контрактуализација</a:t>
            </a:r>
            <a:r>
              <a:rPr lang="sr-Cyrl-RS" dirty="0" smtClean="0"/>
              <a:t> је омогућила индивидуи да располаже својим правом на породични живот, и слободом да модулира обавезе које ће да преузима.</a:t>
            </a:r>
            <a:endParaRPr lang="sr-Latn-RS" dirty="0" smtClean="0"/>
          </a:p>
          <a:p>
            <a:r>
              <a:rPr lang="sr-Cyrl-RS" dirty="0" smtClean="0"/>
              <a:t>Не постоји породица (у једнини) већ породице (у множини), које се мењају током времена, карактера односа, лица које је чине, итд.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747809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Европско право</a:t>
            </a:r>
            <a:endParaRPr lang="sr-Latn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RS" dirty="0" smtClean="0"/>
              <a:t>Савет Европе и Европска унија и њихово законодавство се чувају да дају било какву дефиницију породице.</a:t>
            </a:r>
          </a:p>
          <a:p>
            <a:r>
              <a:rPr lang="sr-Cyrl-RS" dirty="0" smtClean="0"/>
              <a:t>Они једино групишу различите односе између индивидуа под појам „породичног живота“</a:t>
            </a:r>
          </a:p>
          <a:p>
            <a:r>
              <a:rPr lang="sr-Cyrl-RS" dirty="0" smtClean="0"/>
              <a:t>Појам породичног живота регулисан чланом 8. Европске конвенције за заштиту људских права и чланом 7. Повеље о људским правима ЕУ  замењују  полако појам породице у праву, али се од ње и разликује.</a:t>
            </a:r>
          </a:p>
          <a:p>
            <a:r>
              <a:rPr lang="sr-Cyrl-RS" dirty="0" smtClean="0"/>
              <a:t>Породични живот има врло променљиве контуре, зависно од ситуације, док породица има стриктне контуре.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580514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Породица, основна ћелија друштва</a:t>
            </a:r>
            <a:endParaRPr lang="sr-Latn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Без </a:t>
            </a:r>
            <a:r>
              <a:rPr lang="ru-RU" dirty="0" err="1" smtClean="0"/>
              <a:t>обзира</a:t>
            </a:r>
            <a:r>
              <a:rPr lang="ru-RU" dirty="0" smtClean="0"/>
              <a:t> на </a:t>
            </a:r>
            <a:r>
              <a:rPr lang="ru-RU" dirty="0" err="1" smtClean="0"/>
              <a:t>напостојање</a:t>
            </a:r>
            <a:r>
              <a:rPr lang="ru-RU" dirty="0" smtClean="0"/>
              <a:t> </a:t>
            </a:r>
            <a:r>
              <a:rPr lang="ru-RU" dirty="0" err="1" smtClean="0"/>
              <a:t>дефиниције</a:t>
            </a:r>
            <a:r>
              <a:rPr lang="ru-RU" dirty="0" smtClean="0"/>
              <a:t> </a:t>
            </a:r>
            <a:r>
              <a:rPr lang="ru-RU" dirty="0" err="1" smtClean="0"/>
              <a:t>породице</a:t>
            </a:r>
            <a:r>
              <a:rPr lang="ru-RU" dirty="0" smtClean="0"/>
              <a:t> </a:t>
            </a:r>
            <a:r>
              <a:rPr lang="ru-RU" dirty="0" err="1" smtClean="0"/>
              <a:t>сви</a:t>
            </a:r>
            <a:r>
              <a:rPr lang="ru-RU" dirty="0" smtClean="0"/>
              <a:t> се слажу око </a:t>
            </a:r>
            <a:r>
              <a:rPr lang="ru-RU" dirty="0"/>
              <a:t>тога, бар </a:t>
            </a:r>
            <a:r>
              <a:rPr lang="ru-RU" dirty="0" err="1"/>
              <a:t>традиционално</a:t>
            </a:r>
            <a:r>
              <a:rPr lang="ru-RU" dirty="0"/>
              <a:t>, да </a:t>
            </a:r>
            <a:r>
              <a:rPr lang="ru-RU" dirty="0" err="1"/>
              <a:t>је</a:t>
            </a:r>
            <a:r>
              <a:rPr lang="ru-RU" dirty="0"/>
              <a:t> </a:t>
            </a:r>
            <a:r>
              <a:rPr lang="ru-RU" dirty="0" err="1"/>
              <a:t>породица</a:t>
            </a:r>
            <a:r>
              <a:rPr lang="ru-RU" dirty="0"/>
              <a:t> </a:t>
            </a:r>
            <a:r>
              <a:rPr lang="ru-RU" dirty="0" err="1"/>
              <a:t>институција</a:t>
            </a:r>
            <a:r>
              <a:rPr lang="ru-RU" dirty="0"/>
              <a:t>: "</a:t>
            </a:r>
            <a:r>
              <a:rPr lang="ru-RU" dirty="0" err="1"/>
              <a:t>основна</a:t>
            </a:r>
            <a:r>
              <a:rPr lang="ru-RU" dirty="0"/>
              <a:t> </a:t>
            </a:r>
            <a:r>
              <a:rPr lang="ru-RU" dirty="0" err="1"/>
              <a:t>институција</a:t>
            </a:r>
            <a:r>
              <a:rPr lang="ru-RU" dirty="0"/>
              <a:t>", "</a:t>
            </a:r>
            <a:r>
              <a:rPr lang="ru-RU" dirty="0" err="1"/>
              <a:t>правна</a:t>
            </a:r>
            <a:r>
              <a:rPr lang="ru-RU" dirty="0"/>
              <a:t> </a:t>
            </a:r>
            <a:r>
              <a:rPr lang="ru-RU" dirty="0" err="1"/>
              <a:t>институција</a:t>
            </a:r>
            <a:r>
              <a:rPr lang="ru-RU" dirty="0"/>
              <a:t>", "основа </a:t>
            </a:r>
            <a:r>
              <a:rPr lang="ru-RU" dirty="0" err="1"/>
              <a:t>државе</a:t>
            </a:r>
            <a:r>
              <a:rPr lang="ru-RU" dirty="0"/>
              <a:t>"  или "</a:t>
            </a:r>
            <a:r>
              <a:rPr lang="ru-RU" dirty="0" err="1"/>
              <a:t>нације</a:t>
            </a:r>
            <a:r>
              <a:rPr lang="ru-RU" dirty="0"/>
              <a:t>"  "</a:t>
            </a:r>
            <a:r>
              <a:rPr lang="ru-RU" dirty="0" err="1"/>
              <a:t>природни</a:t>
            </a:r>
            <a:r>
              <a:rPr lang="ru-RU" dirty="0"/>
              <a:t> и </a:t>
            </a:r>
            <a:r>
              <a:rPr lang="ru-RU" dirty="0" err="1"/>
              <a:t>основни</a:t>
            </a:r>
            <a:r>
              <a:rPr lang="ru-RU" dirty="0"/>
              <a:t> </a:t>
            </a:r>
            <a:r>
              <a:rPr lang="ru-RU" dirty="0" err="1"/>
              <a:t>елеменат</a:t>
            </a:r>
            <a:r>
              <a:rPr lang="ru-RU" dirty="0"/>
              <a:t> </a:t>
            </a:r>
            <a:r>
              <a:rPr lang="ru-RU" dirty="0" err="1"/>
              <a:t>друштва</a:t>
            </a:r>
            <a:r>
              <a:rPr lang="ru-RU" dirty="0"/>
              <a:t>." </a:t>
            </a:r>
            <a:endParaRPr lang="ru-RU" dirty="0" smtClean="0"/>
          </a:p>
          <a:p>
            <a:r>
              <a:rPr lang="ru-RU" dirty="0" err="1"/>
              <a:t>Породица</a:t>
            </a:r>
            <a:r>
              <a:rPr lang="ru-RU" dirty="0"/>
              <a:t> </a:t>
            </a:r>
            <a:r>
              <a:rPr lang="ru-RU" dirty="0" err="1"/>
              <a:t>је</a:t>
            </a:r>
            <a:r>
              <a:rPr lang="ru-RU" dirty="0"/>
              <a:t> </a:t>
            </a:r>
            <a:r>
              <a:rPr lang="ru-RU" dirty="0" err="1"/>
              <a:t>један</a:t>
            </a:r>
            <a:r>
              <a:rPr lang="ru-RU" dirty="0"/>
              <a:t> феномен у </a:t>
            </a:r>
            <a:r>
              <a:rPr lang="ru-RU" dirty="0" err="1"/>
              <a:t>чијој</a:t>
            </a:r>
            <a:r>
              <a:rPr lang="ru-RU" dirty="0"/>
              <a:t> 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стоје</a:t>
            </a:r>
            <a:r>
              <a:rPr lang="ru-RU" dirty="0"/>
              <a:t> </a:t>
            </a:r>
            <a:r>
              <a:rPr lang="ru-RU" dirty="0" err="1"/>
              <a:t>биолошке</a:t>
            </a:r>
            <a:r>
              <a:rPr lang="ru-RU" dirty="0"/>
              <a:t>, </a:t>
            </a:r>
            <a:r>
              <a:rPr lang="ru-RU" dirty="0" err="1"/>
              <a:t>психолошке</a:t>
            </a:r>
            <a:r>
              <a:rPr lang="ru-RU" dirty="0"/>
              <a:t>, </a:t>
            </a:r>
            <a:r>
              <a:rPr lang="ru-RU" dirty="0" err="1"/>
              <a:t>социолошке</a:t>
            </a:r>
            <a:r>
              <a:rPr lang="ru-RU" dirty="0"/>
              <a:t> </a:t>
            </a:r>
            <a:r>
              <a:rPr lang="ru-RU" dirty="0" err="1"/>
              <a:t>чињенице</a:t>
            </a:r>
            <a:r>
              <a:rPr lang="ru-RU" dirty="0"/>
              <a:t>, али у </a:t>
            </a:r>
            <a:r>
              <a:rPr lang="ru-RU" dirty="0" err="1"/>
              <a:t>суштини</a:t>
            </a:r>
            <a:r>
              <a:rPr lang="ru-RU" dirty="0"/>
              <a:t>, она </a:t>
            </a:r>
            <a:r>
              <a:rPr lang="ru-RU" dirty="0" err="1"/>
              <a:t>је</a:t>
            </a:r>
            <a:r>
              <a:rPr lang="ru-RU" dirty="0"/>
              <a:t> </a:t>
            </a:r>
            <a:r>
              <a:rPr lang="ru-RU" dirty="0" err="1"/>
              <a:t>моделирана</a:t>
            </a:r>
            <a:r>
              <a:rPr lang="ru-RU" dirty="0"/>
              <a:t> правом и то </a:t>
            </a:r>
            <a:r>
              <a:rPr lang="ru-RU" dirty="0" err="1"/>
              <a:t>је</a:t>
            </a:r>
            <a:r>
              <a:rPr lang="ru-RU" dirty="0"/>
              <a:t> оно </a:t>
            </a:r>
            <a:r>
              <a:rPr lang="ru-RU" dirty="0" err="1"/>
              <a:t>што</a:t>
            </a:r>
            <a:r>
              <a:rPr lang="ru-RU" dirty="0"/>
              <a:t> </a:t>
            </a:r>
            <a:r>
              <a:rPr lang="ru-RU" dirty="0" err="1"/>
              <a:t>је</a:t>
            </a:r>
            <a:r>
              <a:rPr lang="ru-RU" dirty="0"/>
              <a:t> </a:t>
            </a:r>
            <a:r>
              <a:rPr lang="ru-RU" dirty="0" err="1"/>
              <a:t>постало</a:t>
            </a:r>
            <a:r>
              <a:rPr lang="ru-RU" dirty="0"/>
              <a:t> </a:t>
            </a:r>
            <a:r>
              <a:rPr lang="ru-RU" dirty="0" err="1"/>
              <a:t>преовлађујуће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1847812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215</TotalTime>
  <Words>1292</Words>
  <Application>Microsoft Office PowerPoint</Application>
  <PresentationFormat>Široki ekran</PresentationFormat>
  <Paragraphs>57</Paragraphs>
  <Slides>14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7" baseType="lpstr">
      <vt:lpstr>Arial</vt:lpstr>
      <vt:lpstr>Garamond</vt:lpstr>
      <vt:lpstr>Organski</vt:lpstr>
      <vt:lpstr>Дефиниција породице</vt:lpstr>
      <vt:lpstr>Тешкоће дефинисања</vt:lpstr>
      <vt:lpstr>Индивидуа као основни субјект породичног права</vt:lpstr>
      <vt:lpstr>Потреба дефинисања</vt:lpstr>
      <vt:lpstr>Закон не регулише све породичне односе</vt:lpstr>
      <vt:lpstr>У неким законима (не и Породичном) држава дефинише породицу</vt:lpstr>
      <vt:lpstr>PowerPoint prezentacija</vt:lpstr>
      <vt:lpstr>Европско право</vt:lpstr>
      <vt:lpstr>Породица, основна ћелија друштва</vt:lpstr>
      <vt:lpstr>PowerPoint prezentacija</vt:lpstr>
      <vt:lpstr>Породице постоји без пара (мушкарца и жене)</vt:lpstr>
      <vt:lpstr>Важност сродства</vt:lpstr>
      <vt:lpstr>Сродство као правни однос</vt:lpstr>
      <vt:lpstr>Покушај дефинисања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zponjava@gmail.com</dc:creator>
  <cp:lastModifiedBy>zponjava@gmail.com</cp:lastModifiedBy>
  <cp:revision>19</cp:revision>
  <dcterms:created xsi:type="dcterms:W3CDTF">2020-04-07T14:36:25Z</dcterms:created>
  <dcterms:modified xsi:type="dcterms:W3CDTF">2020-04-08T07:27:33Z</dcterms:modified>
</cp:coreProperties>
</file>