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 id="276" r:id="rId20"/>
    <p:sldId id="277" r:id="rId21"/>
    <p:sldId id="278" r:id="rId22"/>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 slajd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sr-Latn-RS" smtClean="0"/>
              <a:t>Kliknite i uredite naslov mastera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r-Latn-RS" smtClean="0"/>
              <a:t>Kliknite da biste uredili stil podnaslova mastera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98D3E1A-F568-4D46-9CD9-E8EEC3894EC3}" type="datetimeFigureOut">
              <a:rPr lang="sr-Latn-RS" smtClean="0"/>
              <a:t>1.6.2020.</a:t>
            </a:fld>
            <a:endParaRPr lang="sr-Latn-RS"/>
          </a:p>
        </p:txBody>
      </p:sp>
      <p:sp>
        <p:nvSpPr>
          <p:cNvPr id="5" name="Footer Placeholder 4"/>
          <p:cNvSpPr>
            <a:spLocks noGrp="1"/>
          </p:cNvSpPr>
          <p:nvPr>
            <p:ph type="ftr" sz="quarter" idx="11"/>
          </p:nvPr>
        </p:nvSpPr>
        <p:spPr>
          <a:xfrm>
            <a:off x="2692397" y="5037663"/>
            <a:ext cx="5214635" cy="279400"/>
          </a:xfrm>
        </p:spPr>
        <p:txBody>
          <a:bodyPr/>
          <a:lstStyle/>
          <a:p>
            <a:endParaRPr lang="sr-Latn-RS"/>
          </a:p>
        </p:txBody>
      </p:sp>
      <p:sp>
        <p:nvSpPr>
          <p:cNvPr id="6" name="Slide Number Placeholder 5"/>
          <p:cNvSpPr>
            <a:spLocks noGrp="1"/>
          </p:cNvSpPr>
          <p:nvPr>
            <p:ph type="sldNum" sz="quarter" idx="12"/>
          </p:nvPr>
        </p:nvSpPr>
        <p:spPr>
          <a:xfrm>
            <a:off x="8956900" y="5037663"/>
            <a:ext cx="551167" cy="279400"/>
          </a:xfrm>
        </p:spPr>
        <p:txBody>
          <a:bodyPr/>
          <a:lstStyle/>
          <a:p>
            <a:fld id="{EF29B2BF-3D6B-4219-BEB0-5B44EBFA7D24}" type="slidenum">
              <a:rPr lang="sr-Latn-RS" smtClean="0"/>
              <a:t>‹#›</a:t>
            </a:fld>
            <a:endParaRPr lang="sr-Latn-R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1510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a natpiso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sr-Latn-RS" smtClean="0"/>
              <a:t>Kliknite i uredite naslov mastera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r-Latn-RS" smtClean="0"/>
              <a:t>Kliknite na ikonu i dodajte sliku</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r-Latn-RS" smtClean="0"/>
              <a:t>Uredi stil teksta mastera</a:t>
            </a:r>
          </a:p>
        </p:txBody>
      </p:sp>
      <p:sp>
        <p:nvSpPr>
          <p:cNvPr id="5" name="Date Placeholder 4"/>
          <p:cNvSpPr>
            <a:spLocks noGrp="1"/>
          </p:cNvSpPr>
          <p:nvPr>
            <p:ph type="dt" sz="half" idx="10"/>
          </p:nvPr>
        </p:nvSpPr>
        <p:spPr/>
        <p:txBody>
          <a:bodyPr/>
          <a:lstStyle/>
          <a:p>
            <a:fld id="{298D3E1A-F568-4D46-9CD9-E8EEC3894EC3}" type="datetimeFigureOut">
              <a:rPr lang="sr-Latn-RS" smtClean="0"/>
              <a:t>1.6.2020.</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EF29B2BF-3D6B-4219-BEB0-5B44EBFA7D24}" type="slidenum">
              <a:rPr lang="sr-Latn-RS" smtClean="0"/>
              <a:t>‹#›</a:t>
            </a:fld>
            <a:endParaRPr lang="sr-Latn-RS"/>
          </a:p>
        </p:txBody>
      </p:sp>
    </p:spTree>
    <p:extLst>
      <p:ext uri="{BB962C8B-B14F-4D97-AF65-F5344CB8AC3E}">
        <p14:creationId xmlns:p14="http://schemas.microsoft.com/office/powerpoint/2010/main" val="262652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nat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sr-Latn-RS" smtClean="0"/>
              <a:t>Kliknite i uredite naslov mastera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r-Latn-RS" smtClean="0"/>
              <a:t>Uredi stil teksta mastera</a:t>
            </a:r>
          </a:p>
        </p:txBody>
      </p:sp>
      <p:sp>
        <p:nvSpPr>
          <p:cNvPr id="4" name="Date Placeholder 3"/>
          <p:cNvSpPr>
            <a:spLocks noGrp="1"/>
          </p:cNvSpPr>
          <p:nvPr>
            <p:ph type="dt" sz="half" idx="10"/>
          </p:nvPr>
        </p:nvSpPr>
        <p:spPr/>
        <p:txBody>
          <a:bodyPr/>
          <a:lstStyle/>
          <a:p>
            <a:fld id="{298D3E1A-F568-4D46-9CD9-E8EEC3894EC3}" type="datetimeFigureOut">
              <a:rPr lang="sr-Latn-RS" smtClean="0"/>
              <a:t>1.6.2020.</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EF29B2BF-3D6B-4219-BEB0-5B44EBFA7D24}" type="slidenum">
              <a:rPr lang="sr-Latn-RS" smtClean="0"/>
              <a:t>‹#›</a:t>
            </a:fld>
            <a:endParaRPr lang="sr-Latn-R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0604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a natpiso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sr-Latn-RS" smtClean="0"/>
              <a:t>Kliknite i uredite naslov mastera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r-Latn-RS" smtClean="0"/>
              <a:t>Uredi stil teksta mastera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r-Latn-RS" smtClean="0"/>
              <a:t>Uredi stil teksta mastera</a:t>
            </a:r>
          </a:p>
        </p:txBody>
      </p:sp>
      <p:sp>
        <p:nvSpPr>
          <p:cNvPr id="4" name="Date Placeholder 3"/>
          <p:cNvSpPr>
            <a:spLocks noGrp="1"/>
          </p:cNvSpPr>
          <p:nvPr>
            <p:ph type="dt" sz="half" idx="10"/>
          </p:nvPr>
        </p:nvSpPr>
        <p:spPr/>
        <p:txBody>
          <a:bodyPr/>
          <a:lstStyle/>
          <a:p>
            <a:fld id="{298D3E1A-F568-4D46-9CD9-E8EEC3894EC3}" type="datetimeFigureOut">
              <a:rPr lang="sr-Latn-RS" smtClean="0"/>
              <a:t>1.6.2020.</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EF29B2BF-3D6B-4219-BEB0-5B44EBFA7D24}" type="slidenum">
              <a:rPr lang="sr-Latn-RS" smtClean="0"/>
              <a:t>‹#›</a:t>
            </a:fld>
            <a:endParaRPr lang="sr-Latn-R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291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a ime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sr-Latn-RS" smtClean="0"/>
              <a:t>Kliknite i uredite naslov mastera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r-Latn-RS" smtClean="0"/>
              <a:t>Uredi stil teksta mastera</a:t>
            </a:r>
          </a:p>
        </p:txBody>
      </p:sp>
      <p:sp>
        <p:nvSpPr>
          <p:cNvPr id="4" name="Date Placeholder 3"/>
          <p:cNvSpPr>
            <a:spLocks noGrp="1"/>
          </p:cNvSpPr>
          <p:nvPr>
            <p:ph type="dt" sz="half" idx="10"/>
          </p:nvPr>
        </p:nvSpPr>
        <p:spPr/>
        <p:txBody>
          <a:bodyPr/>
          <a:lstStyle/>
          <a:p>
            <a:fld id="{298D3E1A-F568-4D46-9CD9-E8EEC3894EC3}" type="datetimeFigureOut">
              <a:rPr lang="sr-Latn-RS" smtClean="0"/>
              <a:t>1.6.2020.</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EF29B2BF-3D6B-4219-BEB0-5B44EBFA7D24}" type="slidenum">
              <a:rPr lang="sr-Latn-RS" smtClean="0"/>
              <a:t>‹#›</a:t>
            </a:fld>
            <a:endParaRPr lang="sr-Latn-RS"/>
          </a:p>
        </p:txBody>
      </p:sp>
    </p:spTree>
    <p:extLst>
      <p:ext uri="{BB962C8B-B14F-4D97-AF65-F5344CB8AC3E}">
        <p14:creationId xmlns:p14="http://schemas.microsoft.com/office/powerpoint/2010/main" val="4224003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ica sa ponuđenim imeno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sr-Latn-RS" smtClean="0"/>
              <a:t>Kliknite i uredite naslov mastera</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r-Latn-RS" smtClean="0"/>
              <a:t>Uredi stil teksta mastera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r-Latn-RS" smtClean="0"/>
              <a:t>Uredi stil teksta mastera</a:t>
            </a:r>
          </a:p>
        </p:txBody>
      </p:sp>
      <p:sp>
        <p:nvSpPr>
          <p:cNvPr id="4" name="Date Placeholder 3"/>
          <p:cNvSpPr>
            <a:spLocks noGrp="1"/>
          </p:cNvSpPr>
          <p:nvPr>
            <p:ph type="dt" sz="half" idx="10"/>
          </p:nvPr>
        </p:nvSpPr>
        <p:spPr/>
        <p:txBody>
          <a:bodyPr/>
          <a:lstStyle/>
          <a:p>
            <a:fld id="{298D3E1A-F568-4D46-9CD9-E8EEC3894EC3}" type="datetimeFigureOut">
              <a:rPr lang="sr-Latn-RS" smtClean="0"/>
              <a:t>1.6.2020.</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EF29B2BF-3D6B-4219-BEB0-5B44EBFA7D24}" type="slidenum">
              <a:rPr lang="sr-Latn-RS" smtClean="0"/>
              <a:t>‹#›</a:t>
            </a:fld>
            <a:endParaRPr lang="sr-Latn-R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067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ačno ili netačn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sr-Latn-RS" smtClean="0"/>
              <a:t>Kliknite i uredite naslov mastera</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r-Latn-RS" smtClean="0"/>
              <a:t>Uredi stil teksta mastera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r-Latn-RS" smtClean="0"/>
              <a:t>Uredi stil teksta mastera</a:t>
            </a:r>
          </a:p>
        </p:txBody>
      </p:sp>
      <p:sp>
        <p:nvSpPr>
          <p:cNvPr id="4" name="Date Placeholder 3"/>
          <p:cNvSpPr>
            <a:spLocks noGrp="1"/>
          </p:cNvSpPr>
          <p:nvPr>
            <p:ph type="dt" sz="half" idx="10"/>
          </p:nvPr>
        </p:nvSpPr>
        <p:spPr/>
        <p:txBody>
          <a:bodyPr/>
          <a:lstStyle/>
          <a:p>
            <a:fld id="{298D3E1A-F568-4D46-9CD9-E8EEC3894EC3}" type="datetimeFigureOut">
              <a:rPr lang="sr-Latn-RS" smtClean="0"/>
              <a:t>1.6.2020.</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EF29B2BF-3D6B-4219-BEB0-5B44EBFA7D24}" type="slidenum">
              <a:rPr lang="sr-Latn-RS" smtClean="0"/>
              <a:t>‹#›</a:t>
            </a:fld>
            <a:endParaRPr lang="sr-Latn-R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4755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vertikaln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sr-Latn-RS" smtClean="0"/>
              <a:t>Kliknite i uredite naslov mastera</a:t>
            </a:r>
            <a:endParaRPr lang="en-US" dirty="0"/>
          </a:p>
        </p:txBody>
      </p:sp>
      <p:sp>
        <p:nvSpPr>
          <p:cNvPr id="3" name="Vertical Text Placeholder 2"/>
          <p:cNvSpPr>
            <a:spLocks noGrp="1"/>
          </p:cNvSpPr>
          <p:nvPr>
            <p:ph type="body" orient="vert" idx="1"/>
          </p:nvPr>
        </p:nvSpPr>
        <p:spPr/>
        <p:txBody>
          <a:bodyPr vert="eaVert" anchor="t"/>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en-US" dirty="0"/>
          </a:p>
        </p:txBody>
      </p:sp>
      <p:sp>
        <p:nvSpPr>
          <p:cNvPr id="4" name="Date Placeholder 3"/>
          <p:cNvSpPr>
            <a:spLocks noGrp="1"/>
          </p:cNvSpPr>
          <p:nvPr>
            <p:ph type="dt" sz="half" idx="10"/>
          </p:nvPr>
        </p:nvSpPr>
        <p:spPr/>
        <p:txBody>
          <a:bodyPr/>
          <a:lstStyle/>
          <a:p>
            <a:fld id="{298D3E1A-F568-4D46-9CD9-E8EEC3894EC3}" type="datetimeFigureOut">
              <a:rPr lang="sr-Latn-RS" smtClean="0"/>
              <a:t>1.6.2020.</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EF29B2BF-3D6B-4219-BEB0-5B44EBFA7D24}" type="slidenum">
              <a:rPr lang="sr-Latn-RS" smtClean="0"/>
              <a:t>‹#›</a:t>
            </a:fld>
            <a:endParaRPr lang="sr-Latn-R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4811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n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sr-Latn-RS" smtClean="0"/>
              <a:t>Kliknite i uredite naslov mastera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en-US" dirty="0"/>
          </a:p>
        </p:txBody>
      </p:sp>
      <p:sp>
        <p:nvSpPr>
          <p:cNvPr id="4" name="Date Placeholder 3"/>
          <p:cNvSpPr>
            <a:spLocks noGrp="1"/>
          </p:cNvSpPr>
          <p:nvPr>
            <p:ph type="dt" sz="half" idx="10"/>
          </p:nvPr>
        </p:nvSpPr>
        <p:spPr/>
        <p:txBody>
          <a:bodyPr/>
          <a:lstStyle/>
          <a:p>
            <a:fld id="{298D3E1A-F568-4D46-9CD9-E8EEC3894EC3}" type="datetimeFigureOut">
              <a:rPr lang="sr-Latn-RS" smtClean="0"/>
              <a:t>1.6.2020.</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EF29B2BF-3D6B-4219-BEB0-5B44EBFA7D24}" type="slidenum">
              <a:rPr lang="sr-Latn-RS" smtClean="0"/>
              <a:t>‹#›</a:t>
            </a:fld>
            <a:endParaRPr lang="sr-Latn-R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6800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sr-Latn-RS" smtClean="0"/>
              <a:t>Kliknite i uredite naslov mastera</a:t>
            </a:r>
            <a:endParaRPr lang="en-US" dirty="0"/>
          </a:p>
        </p:txBody>
      </p:sp>
      <p:sp>
        <p:nvSpPr>
          <p:cNvPr id="3" name="Content Placeholder 2"/>
          <p:cNvSpPr>
            <a:spLocks noGrp="1"/>
          </p:cNvSpPr>
          <p:nvPr>
            <p:ph idx="1"/>
          </p:nvPr>
        </p:nvSpPr>
        <p:spPr/>
        <p:txBody>
          <a:bodyPr/>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en-US" dirty="0"/>
          </a:p>
        </p:txBody>
      </p:sp>
      <p:sp>
        <p:nvSpPr>
          <p:cNvPr id="4" name="Date Placeholder 3"/>
          <p:cNvSpPr>
            <a:spLocks noGrp="1"/>
          </p:cNvSpPr>
          <p:nvPr>
            <p:ph type="dt" sz="half" idx="10"/>
          </p:nvPr>
        </p:nvSpPr>
        <p:spPr/>
        <p:txBody>
          <a:bodyPr/>
          <a:lstStyle/>
          <a:p>
            <a:fld id="{298D3E1A-F568-4D46-9CD9-E8EEC3894EC3}" type="datetimeFigureOut">
              <a:rPr lang="sr-Latn-RS" smtClean="0"/>
              <a:t>1.6.2020.</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EF29B2BF-3D6B-4219-BEB0-5B44EBFA7D24}" type="slidenum">
              <a:rPr lang="sr-Latn-RS" smtClean="0"/>
              <a:t>‹#›</a:t>
            </a:fld>
            <a:endParaRPr lang="sr-Latn-RS"/>
          </a:p>
        </p:txBody>
      </p:sp>
    </p:spTree>
    <p:extLst>
      <p:ext uri="{BB962C8B-B14F-4D97-AF65-F5344CB8AC3E}">
        <p14:creationId xmlns:p14="http://schemas.microsoft.com/office/powerpoint/2010/main" val="203128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eljka">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sr-Latn-RS" smtClean="0"/>
              <a:t>Kliknite i uredite naslov mastera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r-Latn-RS" smtClean="0"/>
              <a:t>Uredi stil teksta mastera</a:t>
            </a:r>
          </a:p>
        </p:txBody>
      </p:sp>
      <p:sp>
        <p:nvSpPr>
          <p:cNvPr id="4" name="Date Placeholder 3"/>
          <p:cNvSpPr>
            <a:spLocks noGrp="1"/>
          </p:cNvSpPr>
          <p:nvPr>
            <p:ph type="dt" sz="half" idx="10"/>
          </p:nvPr>
        </p:nvSpPr>
        <p:spPr/>
        <p:txBody>
          <a:bodyPr/>
          <a:lstStyle/>
          <a:p>
            <a:fld id="{298D3E1A-F568-4D46-9CD9-E8EEC3894EC3}" type="datetimeFigureOut">
              <a:rPr lang="sr-Latn-RS" smtClean="0"/>
              <a:t>1.6.2020.</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EF29B2BF-3D6B-4219-BEB0-5B44EBFA7D24}" type="slidenum">
              <a:rPr lang="sr-Latn-RS" smtClean="0"/>
              <a:t>‹#›</a:t>
            </a:fld>
            <a:endParaRPr lang="sr-Latn-R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4865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sr-Latn-RS" smtClean="0"/>
              <a:t>Kliknite i uredite naslov mastera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en-US" dirty="0"/>
          </a:p>
        </p:txBody>
      </p:sp>
      <p:sp>
        <p:nvSpPr>
          <p:cNvPr id="5" name="Date Placeholder 4"/>
          <p:cNvSpPr>
            <a:spLocks noGrp="1"/>
          </p:cNvSpPr>
          <p:nvPr>
            <p:ph type="dt" sz="half" idx="10"/>
          </p:nvPr>
        </p:nvSpPr>
        <p:spPr/>
        <p:txBody>
          <a:bodyPr/>
          <a:lstStyle/>
          <a:p>
            <a:fld id="{298D3E1A-F568-4D46-9CD9-E8EEC3894EC3}" type="datetimeFigureOut">
              <a:rPr lang="sr-Latn-RS" smtClean="0"/>
              <a:t>1.6.2020.</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EF29B2BF-3D6B-4219-BEB0-5B44EBFA7D24}" type="slidenum">
              <a:rPr lang="sr-Latn-RS" smtClean="0"/>
              <a:t>‹#›</a:t>
            </a:fld>
            <a:endParaRPr lang="sr-Latn-RS"/>
          </a:p>
        </p:txBody>
      </p:sp>
    </p:spTree>
    <p:extLst>
      <p:ext uri="{BB962C8B-B14F-4D97-AF65-F5344CB8AC3E}">
        <p14:creationId xmlns:p14="http://schemas.microsoft.com/office/powerpoint/2010/main" val="239773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eđenj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r-Latn-RS" smtClean="0"/>
              <a:t>Kliknite i uredite naslov mastera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smtClean="0"/>
              <a:t>Uredi stil teksta mastera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smtClean="0"/>
              <a:t>Uredi stil teksta mastera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en-US" dirty="0"/>
          </a:p>
        </p:txBody>
      </p:sp>
      <p:sp>
        <p:nvSpPr>
          <p:cNvPr id="7" name="Date Placeholder 6"/>
          <p:cNvSpPr>
            <a:spLocks noGrp="1"/>
          </p:cNvSpPr>
          <p:nvPr>
            <p:ph type="dt" sz="half" idx="10"/>
          </p:nvPr>
        </p:nvSpPr>
        <p:spPr/>
        <p:txBody>
          <a:bodyPr/>
          <a:lstStyle/>
          <a:p>
            <a:fld id="{298D3E1A-F568-4D46-9CD9-E8EEC3894EC3}" type="datetimeFigureOut">
              <a:rPr lang="sr-Latn-RS" smtClean="0"/>
              <a:t>1.6.2020.</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EF29B2BF-3D6B-4219-BEB0-5B44EBFA7D24}" type="slidenum">
              <a:rPr lang="sr-Latn-RS" smtClean="0"/>
              <a:t>‹#›</a:t>
            </a:fld>
            <a:endParaRPr lang="sr-Latn-R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7449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Kliknite i uredite naslov mastera</a:t>
            </a:r>
            <a:endParaRPr lang="en-US" dirty="0"/>
          </a:p>
        </p:txBody>
      </p:sp>
      <p:sp>
        <p:nvSpPr>
          <p:cNvPr id="3" name="Date Placeholder 2"/>
          <p:cNvSpPr>
            <a:spLocks noGrp="1"/>
          </p:cNvSpPr>
          <p:nvPr>
            <p:ph type="dt" sz="half" idx="10"/>
          </p:nvPr>
        </p:nvSpPr>
        <p:spPr/>
        <p:txBody>
          <a:bodyPr/>
          <a:lstStyle/>
          <a:p>
            <a:fld id="{298D3E1A-F568-4D46-9CD9-E8EEC3894EC3}" type="datetimeFigureOut">
              <a:rPr lang="sr-Latn-RS" smtClean="0"/>
              <a:t>1.6.2020.</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EF29B2BF-3D6B-4219-BEB0-5B44EBFA7D24}" type="slidenum">
              <a:rPr lang="sr-Latn-RS" smtClean="0"/>
              <a:t>‹#›</a:t>
            </a:fld>
            <a:endParaRPr lang="sr-Latn-R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6555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8D3E1A-F568-4D46-9CD9-E8EEC3894EC3}" type="datetimeFigureOut">
              <a:rPr lang="sr-Latn-RS" smtClean="0"/>
              <a:t>1.6.2020.</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EF29B2BF-3D6B-4219-BEB0-5B44EBFA7D24}" type="slidenum">
              <a:rPr lang="sr-Latn-RS" smtClean="0"/>
              <a:t>‹#›</a:t>
            </a:fld>
            <a:endParaRPr lang="sr-Latn-RS"/>
          </a:p>
        </p:txBody>
      </p:sp>
    </p:spTree>
    <p:extLst>
      <p:ext uri="{BB962C8B-B14F-4D97-AF65-F5344CB8AC3E}">
        <p14:creationId xmlns:p14="http://schemas.microsoft.com/office/powerpoint/2010/main" val="415078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a natpiso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sr-Latn-RS" smtClean="0"/>
              <a:t>Kliknite i uredite naslov mastera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r-Latn-RS" smtClean="0"/>
              <a:t>Uredi stil teksta mastera</a:t>
            </a:r>
          </a:p>
        </p:txBody>
      </p:sp>
      <p:sp>
        <p:nvSpPr>
          <p:cNvPr id="5" name="Date Placeholder 4"/>
          <p:cNvSpPr>
            <a:spLocks noGrp="1"/>
          </p:cNvSpPr>
          <p:nvPr>
            <p:ph type="dt" sz="half" idx="10"/>
          </p:nvPr>
        </p:nvSpPr>
        <p:spPr/>
        <p:txBody>
          <a:bodyPr/>
          <a:lstStyle/>
          <a:p>
            <a:fld id="{298D3E1A-F568-4D46-9CD9-E8EEC3894EC3}" type="datetimeFigureOut">
              <a:rPr lang="sr-Latn-RS" smtClean="0"/>
              <a:t>1.6.2020.</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EF29B2BF-3D6B-4219-BEB0-5B44EBFA7D24}" type="slidenum">
              <a:rPr lang="sr-Latn-RS" smtClean="0"/>
              <a:t>‹#›</a:t>
            </a:fld>
            <a:endParaRPr lang="sr-Latn-R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410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a natpiso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sr-Latn-RS" smtClean="0"/>
              <a:t>Kliknite i uredite naslov mastera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r-Latn-RS" smtClean="0"/>
              <a:t>Kliknite na ikonu i dodajte sliku</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r-Latn-RS" smtClean="0"/>
              <a:t>Uredi stil teksta mastera</a:t>
            </a:r>
          </a:p>
        </p:txBody>
      </p:sp>
      <p:sp>
        <p:nvSpPr>
          <p:cNvPr id="5" name="Date Placeholder 4"/>
          <p:cNvSpPr>
            <a:spLocks noGrp="1"/>
          </p:cNvSpPr>
          <p:nvPr>
            <p:ph type="dt" sz="half" idx="10"/>
          </p:nvPr>
        </p:nvSpPr>
        <p:spPr/>
        <p:txBody>
          <a:bodyPr/>
          <a:lstStyle/>
          <a:p>
            <a:fld id="{298D3E1A-F568-4D46-9CD9-E8EEC3894EC3}" type="datetimeFigureOut">
              <a:rPr lang="sr-Latn-RS" smtClean="0"/>
              <a:t>1.6.2020.</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EF29B2BF-3D6B-4219-BEB0-5B44EBFA7D24}" type="slidenum">
              <a:rPr lang="sr-Latn-RS" smtClean="0"/>
              <a:t>‹#›</a:t>
            </a:fld>
            <a:endParaRPr lang="sr-Latn-RS"/>
          </a:p>
        </p:txBody>
      </p:sp>
    </p:spTree>
    <p:extLst>
      <p:ext uri="{BB962C8B-B14F-4D97-AF65-F5344CB8AC3E}">
        <p14:creationId xmlns:p14="http://schemas.microsoft.com/office/powerpoint/2010/main" val="35182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sr-Latn-RS" smtClean="0"/>
              <a:t>Kliknite i uredite naslov mastera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8D3E1A-F568-4D46-9CD9-E8EEC3894EC3}" type="datetimeFigureOut">
              <a:rPr lang="sr-Latn-RS" smtClean="0"/>
              <a:t>1.6.2020.</a:t>
            </a:fld>
            <a:endParaRPr lang="sr-Latn-R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sr-Latn-R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29B2BF-3D6B-4219-BEB0-5B44EBFA7D24}" type="slidenum">
              <a:rPr lang="sr-Latn-RS" smtClean="0"/>
              <a:t>‹#›</a:t>
            </a:fld>
            <a:endParaRPr lang="sr-Latn-RS"/>
          </a:p>
        </p:txBody>
      </p:sp>
    </p:spTree>
    <p:extLst>
      <p:ext uri="{BB962C8B-B14F-4D97-AF65-F5344CB8AC3E}">
        <p14:creationId xmlns:p14="http://schemas.microsoft.com/office/powerpoint/2010/main" val="2860702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ru-RU" dirty="0"/>
              <a:t>УГОВОРНО  РЕГУЛИСАЊЕ  ПОРЕКЛА ДЕТЕТА ПРЕМА РОДИТЕЉИМА</a:t>
            </a:r>
            <a:endParaRPr lang="sr-Latn-RS" dirty="0"/>
          </a:p>
        </p:txBody>
      </p:sp>
      <p:sp>
        <p:nvSpPr>
          <p:cNvPr id="3" name="Čuvar mesta za sadržaj 2"/>
          <p:cNvSpPr>
            <a:spLocks noGrp="1"/>
          </p:cNvSpPr>
          <p:nvPr>
            <p:ph idx="1"/>
          </p:nvPr>
        </p:nvSpPr>
        <p:spPr/>
        <p:txBody>
          <a:bodyPr>
            <a:normAutofit/>
          </a:bodyPr>
          <a:lstStyle/>
          <a:p>
            <a:r>
              <a:rPr lang="ru-RU" dirty="0" err="1"/>
              <a:t>Када</a:t>
            </a:r>
            <a:r>
              <a:rPr lang="ru-RU" dirty="0"/>
              <a:t> се ради о начину </a:t>
            </a:r>
            <a:r>
              <a:rPr lang="ru-RU" dirty="0" err="1"/>
              <a:t>успостављања</a:t>
            </a:r>
            <a:r>
              <a:rPr lang="ru-RU" dirty="0"/>
              <a:t>  </a:t>
            </a:r>
            <a:r>
              <a:rPr lang="ru-RU" dirty="0" err="1"/>
              <a:t>родитељскоправног</a:t>
            </a:r>
            <a:r>
              <a:rPr lang="ru-RU" dirty="0"/>
              <a:t> </a:t>
            </a:r>
            <a:r>
              <a:rPr lang="ru-RU" dirty="0" err="1"/>
              <a:t>односа</a:t>
            </a:r>
            <a:r>
              <a:rPr lang="ru-RU" dirty="0"/>
              <a:t>, </a:t>
            </a:r>
            <a:r>
              <a:rPr lang="ru-RU" dirty="0" err="1"/>
              <a:t>односно</a:t>
            </a:r>
            <a:r>
              <a:rPr lang="ru-RU" dirty="0"/>
              <a:t> </a:t>
            </a:r>
            <a:r>
              <a:rPr lang="ru-RU" dirty="0" err="1"/>
              <a:t>сродничког</a:t>
            </a:r>
            <a:r>
              <a:rPr lang="ru-RU" dirty="0"/>
              <a:t> </a:t>
            </a:r>
            <a:r>
              <a:rPr lang="ru-RU" dirty="0" err="1"/>
              <a:t>односа</a:t>
            </a:r>
            <a:r>
              <a:rPr lang="ru-RU" dirty="0"/>
              <a:t>,  у </a:t>
            </a:r>
            <a:r>
              <a:rPr lang="ru-RU" dirty="0" err="1"/>
              <a:t>правној</a:t>
            </a:r>
            <a:r>
              <a:rPr lang="ru-RU" dirty="0"/>
              <a:t> </a:t>
            </a:r>
            <a:r>
              <a:rPr lang="ru-RU" dirty="0" err="1"/>
              <a:t>литератури</a:t>
            </a:r>
            <a:r>
              <a:rPr lang="ru-RU" dirty="0"/>
              <a:t> се a </a:t>
            </a:r>
            <a:r>
              <a:rPr lang="ru-RU" dirty="0" err="1"/>
              <a:t>priori</a:t>
            </a:r>
            <a:r>
              <a:rPr lang="ru-RU" dirty="0"/>
              <a:t>   </a:t>
            </a:r>
            <a:r>
              <a:rPr lang="ru-RU" dirty="0" err="1"/>
              <a:t>истиче</a:t>
            </a:r>
            <a:r>
              <a:rPr lang="ru-RU" dirty="0"/>
              <a:t>  да </a:t>
            </a:r>
            <a:r>
              <a:rPr lang="ru-RU" dirty="0" err="1"/>
              <a:t>манифестације</a:t>
            </a:r>
            <a:r>
              <a:rPr lang="ru-RU" dirty="0"/>
              <a:t> </a:t>
            </a:r>
            <a:r>
              <a:rPr lang="ru-RU" dirty="0" err="1"/>
              <a:t>воље</a:t>
            </a:r>
            <a:r>
              <a:rPr lang="ru-RU" dirty="0"/>
              <a:t>  </a:t>
            </a:r>
            <a:r>
              <a:rPr lang="ru-RU" dirty="0" err="1"/>
              <a:t>имају</a:t>
            </a:r>
            <a:r>
              <a:rPr lang="ru-RU" dirty="0"/>
              <a:t> </a:t>
            </a:r>
            <a:r>
              <a:rPr lang="ru-RU" dirty="0" err="1"/>
              <a:t>ретко</a:t>
            </a:r>
            <a:r>
              <a:rPr lang="ru-RU" dirty="0"/>
              <a:t> </a:t>
            </a:r>
            <a:r>
              <a:rPr lang="ru-RU" dirty="0" err="1"/>
              <a:t>кад</a:t>
            </a:r>
            <a:r>
              <a:rPr lang="ru-RU" dirty="0"/>
              <a:t> </a:t>
            </a:r>
            <a:r>
              <a:rPr lang="ru-RU" dirty="0" err="1"/>
              <a:t>уговорни</a:t>
            </a:r>
            <a:r>
              <a:rPr lang="ru-RU" dirty="0"/>
              <a:t> </a:t>
            </a:r>
            <a:r>
              <a:rPr lang="ru-RU" dirty="0" err="1"/>
              <a:t>карактер</a:t>
            </a:r>
            <a:r>
              <a:rPr lang="ru-RU" dirty="0"/>
              <a:t>, у </a:t>
            </a:r>
            <a:r>
              <a:rPr lang="ru-RU" dirty="0" err="1"/>
              <a:t>сваком</a:t>
            </a:r>
            <a:r>
              <a:rPr lang="ru-RU" dirty="0"/>
              <a:t> </a:t>
            </a:r>
            <a:r>
              <a:rPr lang="ru-RU" dirty="0" err="1"/>
              <a:t>случају</a:t>
            </a:r>
            <a:r>
              <a:rPr lang="ru-RU" dirty="0"/>
              <a:t> </a:t>
            </a:r>
            <a:r>
              <a:rPr lang="ru-RU" dirty="0" err="1"/>
              <a:t>ређе</a:t>
            </a:r>
            <a:r>
              <a:rPr lang="ru-RU" dirty="0"/>
              <a:t> него у другим </a:t>
            </a:r>
            <a:r>
              <a:rPr lang="ru-RU" dirty="0" err="1"/>
              <a:t>областима</a:t>
            </a:r>
            <a:r>
              <a:rPr lang="ru-RU" dirty="0"/>
              <a:t> </a:t>
            </a:r>
            <a:r>
              <a:rPr lang="ru-RU" dirty="0" err="1"/>
              <a:t>породичног</a:t>
            </a:r>
            <a:r>
              <a:rPr lang="ru-RU" dirty="0"/>
              <a:t> права. </a:t>
            </a:r>
            <a:endParaRPr lang="sr-Latn-RS" dirty="0" smtClean="0"/>
          </a:p>
          <a:p>
            <a:r>
              <a:rPr lang="ru-RU" dirty="0"/>
              <a:t>Д</a:t>
            </a:r>
            <a:r>
              <a:rPr lang="ru-RU" dirty="0" smtClean="0"/>
              <a:t>ва се аргумента </a:t>
            </a:r>
            <a:r>
              <a:rPr lang="ru-RU" dirty="0" err="1" smtClean="0"/>
              <a:t>наводе</a:t>
            </a:r>
            <a:r>
              <a:rPr lang="ru-RU" dirty="0" smtClean="0"/>
              <a:t> за </a:t>
            </a:r>
            <a:r>
              <a:rPr lang="ru-RU" dirty="0" err="1" smtClean="0"/>
              <a:t>ову</a:t>
            </a:r>
            <a:r>
              <a:rPr lang="ru-RU" dirty="0" smtClean="0"/>
              <a:t> </a:t>
            </a:r>
            <a:r>
              <a:rPr lang="ru-RU" dirty="0" err="1" smtClean="0"/>
              <a:t>тврдњу</a:t>
            </a:r>
            <a:r>
              <a:rPr lang="ru-RU" dirty="0"/>
              <a:t>:</a:t>
            </a:r>
            <a:endParaRPr lang="ru-RU" dirty="0" smtClean="0"/>
          </a:p>
          <a:p>
            <a:pPr marL="0" indent="0">
              <a:buNone/>
            </a:pPr>
            <a:r>
              <a:rPr lang="sr-Latn-RS" dirty="0" smtClean="0"/>
              <a:t>   1.</a:t>
            </a:r>
            <a:r>
              <a:rPr lang="ru-RU" dirty="0" smtClean="0"/>
              <a:t>На </a:t>
            </a:r>
            <a:r>
              <a:rPr lang="ru-RU" dirty="0" err="1"/>
              <a:t>првом</a:t>
            </a:r>
            <a:r>
              <a:rPr lang="ru-RU" dirty="0"/>
              <a:t> месту се </a:t>
            </a:r>
            <a:r>
              <a:rPr lang="ru-RU" dirty="0" err="1"/>
              <a:t>истиче</a:t>
            </a:r>
            <a:r>
              <a:rPr lang="ru-RU" dirty="0"/>
              <a:t> </a:t>
            </a:r>
            <a:r>
              <a:rPr lang="ru-RU" dirty="0" err="1"/>
              <a:t>чињеница</a:t>
            </a:r>
            <a:r>
              <a:rPr lang="ru-RU" dirty="0"/>
              <a:t> да </a:t>
            </a:r>
            <a:r>
              <a:rPr lang="ru-RU" dirty="0" err="1"/>
              <a:t>је</a:t>
            </a:r>
            <a:r>
              <a:rPr lang="ru-RU" dirty="0"/>
              <a:t> статус </a:t>
            </a:r>
            <a:r>
              <a:rPr lang="ru-RU" dirty="0" err="1"/>
              <a:t>једног</a:t>
            </a:r>
            <a:r>
              <a:rPr lang="ru-RU" dirty="0"/>
              <a:t> лица </a:t>
            </a:r>
            <a:r>
              <a:rPr lang="ru-RU" dirty="0" err="1"/>
              <a:t>утврђен</a:t>
            </a:r>
            <a:r>
              <a:rPr lang="ru-RU" dirty="0"/>
              <a:t> </a:t>
            </a:r>
            <a:r>
              <a:rPr lang="ru-RU" dirty="0" err="1"/>
              <a:t>императивним</a:t>
            </a:r>
            <a:r>
              <a:rPr lang="ru-RU" dirty="0"/>
              <a:t> </a:t>
            </a:r>
            <a:r>
              <a:rPr lang="ru-RU" dirty="0" err="1"/>
              <a:t>правилима</a:t>
            </a:r>
            <a:r>
              <a:rPr lang="ru-RU" dirty="0"/>
              <a:t> </a:t>
            </a:r>
            <a:r>
              <a:rPr lang="ru-RU" dirty="0" err="1"/>
              <a:t>државе</a:t>
            </a:r>
            <a:r>
              <a:rPr lang="ru-RU" dirty="0"/>
              <a:t>, а  сродство </a:t>
            </a:r>
            <a:r>
              <a:rPr lang="ru-RU" dirty="0" err="1"/>
              <a:t>је</a:t>
            </a:r>
            <a:r>
              <a:rPr lang="ru-RU" dirty="0"/>
              <a:t> </a:t>
            </a:r>
            <a:r>
              <a:rPr lang="ru-RU" dirty="0" err="1"/>
              <a:t>његова</a:t>
            </a:r>
            <a:r>
              <a:rPr lang="ru-RU" dirty="0"/>
              <a:t> </a:t>
            </a:r>
            <a:r>
              <a:rPr lang="ru-RU" dirty="0" err="1"/>
              <a:t>срж</a:t>
            </a:r>
            <a:r>
              <a:rPr lang="ru-RU" dirty="0"/>
              <a:t>.</a:t>
            </a:r>
            <a:endParaRPr lang="sr-Latn-RS" dirty="0"/>
          </a:p>
        </p:txBody>
      </p:sp>
    </p:spTree>
    <p:extLst>
      <p:ext uri="{BB962C8B-B14F-4D97-AF65-F5344CB8AC3E}">
        <p14:creationId xmlns:p14="http://schemas.microsoft.com/office/powerpoint/2010/main" val="2176612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Cyrl-RS" dirty="0"/>
              <a:t>Признање очинства</a:t>
            </a:r>
            <a:endParaRPr lang="sr-Latn-RS" dirty="0"/>
          </a:p>
        </p:txBody>
      </p:sp>
      <p:sp>
        <p:nvSpPr>
          <p:cNvPr id="3" name="Čuvar mesta za sadržaj 2"/>
          <p:cNvSpPr>
            <a:spLocks noGrp="1"/>
          </p:cNvSpPr>
          <p:nvPr>
            <p:ph idx="1"/>
          </p:nvPr>
        </p:nvSpPr>
        <p:spPr/>
        <p:txBody>
          <a:bodyPr/>
          <a:lstStyle/>
          <a:p>
            <a:r>
              <a:rPr lang="ru-RU" dirty="0"/>
              <a:t>Моментом </a:t>
            </a:r>
            <a:r>
              <a:rPr lang="ru-RU" dirty="0" err="1"/>
              <a:t>прихватања</a:t>
            </a:r>
            <a:r>
              <a:rPr lang="ru-RU" dirty="0"/>
              <a:t>, </a:t>
            </a:r>
            <a:r>
              <a:rPr lang="ru-RU" dirty="0" err="1"/>
              <a:t>односно</a:t>
            </a:r>
            <a:r>
              <a:rPr lang="ru-RU" dirty="0"/>
              <a:t>, </a:t>
            </a:r>
            <a:r>
              <a:rPr lang="ru-RU" dirty="0" err="1"/>
              <a:t>изјавом</a:t>
            </a:r>
            <a:r>
              <a:rPr lang="ru-RU" dirty="0"/>
              <a:t> о </a:t>
            </a:r>
            <a:r>
              <a:rPr lang="ru-RU" dirty="0" err="1"/>
              <a:t>сагласности</a:t>
            </a:r>
            <a:r>
              <a:rPr lang="ru-RU" dirty="0"/>
              <a:t> </a:t>
            </a:r>
            <a:r>
              <a:rPr lang="ru-RU" dirty="0" err="1"/>
              <a:t>са</a:t>
            </a:r>
            <a:r>
              <a:rPr lang="ru-RU" dirty="0"/>
              <a:t> </a:t>
            </a:r>
            <a:r>
              <a:rPr lang="ru-RU" dirty="0" err="1"/>
              <a:t>признањем</a:t>
            </a:r>
            <a:r>
              <a:rPr lang="ru-RU" dirty="0"/>
              <a:t> </a:t>
            </a:r>
            <a:r>
              <a:rPr lang="ru-RU" dirty="0" err="1"/>
              <a:t>настаје</a:t>
            </a:r>
            <a:r>
              <a:rPr lang="ru-RU" dirty="0"/>
              <a:t> уговор. </a:t>
            </a:r>
            <a:r>
              <a:rPr lang="ru-RU" dirty="0" err="1"/>
              <a:t>Закључењем</a:t>
            </a:r>
            <a:r>
              <a:rPr lang="ru-RU" dirty="0"/>
              <a:t> уговора </a:t>
            </a:r>
            <a:r>
              <a:rPr lang="ru-RU" dirty="0" err="1"/>
              <a:t>настају</a:t>
            </a:r>
            <a:r>
              <a:rPr lang="ru-RU" dirty="0"/>
              <a:t> права и </a:t>
            </a:r>
            <a:r>
              <a:rPr lang="ru-RU" dirty="0" err="1"/>
              <a:t>обавезе</a:t>
            </a:r>
            <a:r>
              <a:rPr lang="ru-RU" dirty="0"/>
              <a:t> </a:t>
            </a:r>
            <a:r>
              <a:rPr lang="ru-RU" dirty="0" err="1"/>
              <a:t>која</a:t>
            </a:r>
            <a:r>
              <a:rPr lang="ru-RU" dirty="0"/>
              <a:t> </a:t>
            </a:r>
            <a:r>
              <a:rPr lang="ru-RU" dirty="0" err="1"/>
              <a:t>проистичу</a:t>
            </a:r>
            <a:r>
              <a:rPr lang="ru-RU" dirty="0"/>
              <a:t> из </a:t>
            </a:r>
            <a:r>
              <a:rPr lang="ru-RU" dirty="0" err="1"/>
              <a:t>садржине</a:t>
            </a:r>
            <a:r>
              <a:rPr lang="ru-RU" dirty="0"/>
              <a:t> </a:t>
            </a:r>
            <a:r>
              <a:rPr lang="ru-RU" dirty="0" err="1"/>
              <a:t>родитељског</a:t>
            </a:r>
            <a:r>
              <a:rPr lang="ru-RU" dirty="0"/>
              <a:t> права: </a:t>
            </a:r>
            <a:r>
              <a:rPr lang="ru-RU" dirty="0" err="1"/>
              <a:t>обавеза</a:t>
            </a:r>
            <a:r>
              <a:rPr lang="ru-RU" dirty="0"/>
              <a:t> </a:t>
            </a:r>
            <a:r>
              <a:rPr lang="ru-RU" dirty="0" err="1"/>
              <a:t>чувања</a:t>
            </a:r>
            <a:r>
              <a:rPr lang="ru-RU" dirty="0"/>
              <a:t>, </a:t>
            </a:r>
            <a:r>
              <a:rPr lang="ru-RU" dirty="0" err="1"/>
              <a:t>подизања</a:t>
            </a:r>
            <a:r>
              <a:rPr lang="ru-RU" dirty="0"/>
              <a:t>, </a:t>
            </a:r>
            <a:r>
              <a:rPr lang="ru-RU" dirty="0" err="1"/>
              <a:t>образовања</a:t>
            </a:r>
            <a:r>
              <a:rPr lang="ru-RU" dirty="0"/>
              <a:t>, </a:t>
            </a:r>
            <a:r>
              <a:rPr lang="ru-RU" dirty="0" err="1"/>
              <a:t>издржавања</a:t>
            </a:r>
            <a:r>
              <a:rPr lang="ru-RU" dirty="0"/>
              <a:t>, </a:t>
            </a:r>
            <a:endParaRPr lang="ru-RU" dirty="0" smtClean="0"/>
          </a:p>
          <a:p>
            <a:r>
              <a:rPr lang="sr-Cyrl-CS" dirty="0" smtClean="0">
                <a:latin typeface="Times New Roman" panose="02020603050405020304" pitchFamily="18" charset="0"/>
                <a:ea typeface="Times New Roman" panose="02020603050405020304" pitchFamily="18" charset="0"/>
              </a:rPr>
              <a:t>С </a:t>
            </a:r>
            <a:r>
              <a:rPr lang="sr-Cyrl-CS" dirty="0">
                <a:latin typeface="Times New Roman" panose="02020603050405020304" pitchFamily="18" charset="0"/>
                <a:ea typeface="Times New Roman" panose="02020603050405020304" pitchFamily="18" charset="0"/>
              </a:rPr>
              <a:t>друге стране, у погледу успостављеног </a:t>
            </a:r>
            <a:r>
              <a:rPr lang="sr-Cyrl-CS" dirty="0" err="1">
                <a:latin typeface="Times New Roman" panose="02020603050405020304" pitchFamily="18" charset="0"/>
                <a:ea typeface="Times New Roman" panose="02020603050405020304" pitchFamily="18" charset="0"/>
              </a:rPr>
              <a:t>родитељскоправног</a:t>
            </a:r>
            <a:r>
              <a:rPr lang="sr-Cyrl-CS" dirty="0">
                <a:latin typeface="Times New Roman" panose="02020603050405020304" pitchFamily="18" charset="0"/>
                <a:ea typeface="Times New Roman" panose="02020603050405020304" pitchFamily="18" charset="0"/>
              </a:rPr>
              <a:t> односа признање има ретроактивно дејство, тј. мушкарац који је признао дете сматра се његовим оцем од рођења.</a:t>
            </a:r>
            <a:endParaRPr lang="sr-Latn-RS" dirty="0">
              <a:latin typeface="Times New Roman" panose="02020603050405020304" pitchFamily="18" charset="0"/>
              <a:ea typeface="Times New Roman" panose="02020603050405020304" pitchFamily="18" charset="0"/>
            </a:endParaRPr>
          </a:p>
          <a:p>
            <a:endParaRPr lang="sr-Latn-RS" dirty="0"/>
          </a:p>
        </p:txBody>
      </p:sp>
    </p:spTree>
    <p:extLst>
      <p:ext uri="{BB962C8B-B14F-4D97-AF65-F5344CB8AC3E}">
        <p14:creationId xmlns:p14="http://schemas.microsoft.com/office/powerpoint/2010/main" val="1020272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Cyrl-RS" dirty="0"/>
              <a:t>Усвојење</a:t>
            </a:r>
            <a:endParaRPr lang="sr-Latn-RS" dirty="0"/>
          </a:p>
        </p:txBody>
      </p:sp>
      <p:sp>
        <p:nvSpPr>
          <p:cNvPr id="3" name="Čuvar mesta za sadržaj 2"/>
          <p:cNvSpPr>
            <a:spLocks noGrp="1"/>
          </p:cNvSpPr>
          <p:nvPr>
            <p:ph idx="1"/>
          </p:nvPr>
        </p:nvSpPr>
        <p:spPr/>
        <p:txBody>
          <a:bodyPr>
            <a:normAutofit fontScale="85000" lnSpcReduction="10000"/>
          </a:bodyPr>
          <a:lstStyle/>
          <a:p>
            <a:r>
              <a:rPr lang="sr-Cyrl-CS" dirty="0">
                <a:latin typeface="Times New Roman" panose="02020603050405020304" pitchFamily="18" charset="0"/>
                <a:ea typeface="Times New Roman" panose="02020603050405020304" pitchFamily="18" charset="0"/>
              </a:rPr>
              <a:t>Адопција се традиционално сматра правним институтом који настаје као акт воље заинтересованих лица,  када се заснива родитељски однос идентичан </a:t>
            </a:r>
            <a:r>
              <a:rPr lang="sr-Cyrl-CS" dirty="0" smtClean="0">
                <a:latin typeface="Times New Roman" panose="02020603050405020304" pitchFamily="18" charset="0"/>
                <a:ea typeface="Times New Roman" panose="02020603050405020304" pitchFamily="18" charset="0"/>
              </a:rPr>
              <a:t>оном</a:t>
            </a:r>
            <a:r>
              <a:rPr lang="sr-Cyrl-CS" dirty="0">
                <a:latin typeface="Times New Roman" panose="02020603050405020304" pitchFamily="18" charset="0"/>
                <a:ea typeface="Times New Roman" panose="02020603050405020304" pitchFamily="18" charset="0"/>
              </a:rPr>
              <a:t> који настаје рођењем. </a:t>
            </a:r>
            <a:endParaRPr lang="sr-Latn-RS" dirty="0" smtClean="0">
              <a:latin typeface="Times New Roman" panose="02020603050405020304" pitchFamily="18" charset="0"/>
              <a:ea typeface="Times New Roman" panose="02020603050405020304" pitchFamily="18" charset="0"/>
            </a:endParaRPr>
          </a:p>
          <a:p>
            <a:r>
              <a:rPr lang="sr-Cyrl-CS" dirty="0" smtClean="0">
                <a:latin typeface="Times New Roman" panose="02020603050405020304" pitchFamily="18" charset="0"/>
                <a:ea typeface="Times New Roman" panose="02020603050405020304" pitchFamily="18" charset="0"/>
              </a:rPr>
              <a:t>Према </a:t>
            </a:r>
            <a:r>
              <a:rPr lang="sr-Cyrl-CS" dirty="0">
                <a:latin typeface="Times New Roman" panose="02020603050405020304" pitchFamily="18" charset="0"/>
                <a:ea typeface="Times New Roman" panose="02020603050405020304" pitchFamily="18" charset="0"/>
              </a:rPr>
              <a:t>бившем ЗБПО  усвојење није могло настати сагласношћу воља </a:t>
            </a:r>
            <a:r>
              <a:rPr lang="sr-Cyrl-CS" dirty="0" err="1">
                <a:latin typeface="Times New Roman" panose="02020603050405020304" pitchFamily="18" charset="0"/>
                <a:ea typeface="Times New Roman" panose="02020603050405020304" pitchFamily="18" charset="0"/>
              </a:rPr>
              <a:t>усвојитеља</a:t>
            </a:r>
            <a:r>
              <a:rPr lang="sr-Cyrl-CS" dirty="0">
                <a:latin typeface="Times New Roman" panose="02020603050405020304" pitchFamily="18" charset="0"/>
                <a:ea typeface="Times New Roman" panose="02020603050405020304" pitchFamily="18" charset="0"/>
              </a:rPr>
              <a:t> и родитеља усвојеника. Управо ово је омогућено Породичним законом Републике Србије у случају када родитељи детета означавају </a:t>
            </a:r>
            <a:r>
              <a:rPr lang="sr-Cyrl-CS" dirty="0" err="1">
                <a:latin typeface="Times New Roman" panose="02020603050405020304" pitchFamily="18" charset="0"/>
                <a:ea typeface="Times New Roman" panose="02020603050405020304" pitchFamily="18" charset="0"/>
              </a:rPr>
              <a:t>усвојитеље</a:t>
            </a:r>
            <a:r>
              <a:rPr lang="sr-Cyrl-CS" dirty="0">
                <a:latin typeface="Times New Roman" panose="02020603050405020304" pitchFamily="18" charset="0"/>
                <a:ea typeface="Times New Roman" panose="02020603050405020304" pitchFamily="18" charset="0"/>
              </a:rPr>
              <a:t> (чл. 95/2). У питању је пре свега </a:t>
            </a:r>
            <a:r>
              <a:rPr lang="sr-Cyrl-CS" dirty="0">
                <a:solidFill>
                  <a:schemeClr val="tx1"/>
                </a:solidFill>
                <a:latin typeface="Times New Roman" panose="02020603050405020304" pitchFamily="18" charset="0"/>
                <a:ea typeface="Times New Roman" panose="02020603050405020304" pitchFamily="18" charset="0"/>
              </a:rPr>
              <a:t>"отворено усвојење", настало по угледу на амерички систем који допушта биолошким родитељима да сами изаберу будуће </a:t>
            </a:r>
            <a:r>
              <a:rPr lang="sr-Cyrl-CS" dirty="0" err="1">
                <a:solidFill>
                  <a:schemeClr val="tx1"/>
                </a:solidFill>
                <a:latin typeface="Times New Roman" panose="02020603050405020304" pitchFamily="18" charset="0"/>
                <a:ea typeface="Times New Roman" panose="02020603050405020304" pitchFamily="18" charset="0"/>
              </a:rPr>
              <a:t>усвојитеље</a:t>
            </a:r>
            <a:r>
              <a:rPr lang="sr-Cyrl-CS" dirty="0">
                <a:solidFill>
                  <a:schemeClr val="tx1"/>
                </a:solidFill>
                <a:latin typeface="Times New Roman" panose="02020603050405020304" pitchFamily="18" charset="0"/>
                <a:ea typeface="Times New Roman" panose="02020603050405020304" pitchFamily="18" charset="0"/>
              </a:rPr>
              <a:t> свога детета</a:t>
            </a:r>
            <a:r>
              <a:rPr lang="sr-Cyrl-CS" dirty="0" smtClean="0">
                <a:solidFill>
                  <a:schemeClr val="tx1"/>
                </a:solidFill>
                <a:latin typeface="Times New Roman" panose="02020603050405020304" pitchFamily="18" charset="0"/>
                <a:ea typeface="Times New Roman" panose="02020603050405020304" pitchFamily="18" charset="0"/>
              </a:rPr>
              <a:t> </a:t>
            </a:r>
            <a:r>
              <a:rPr lang="sr-Cyrl-CS" dirty="0">
                <a:solidFill>
                  <a:schemeClr val="tx1"/>
                </a:solidFill>
                <a:latin typeface="Times New Roman" panose="02020603050405020304" pitchFamily="18" charset="0"/>
                <a:ea typeface="Times New Roman" panose="02020603050405020304" pitchFamily="18" charset="0"/>
              </a:rPr>
              <a:t>.</a:t>
            </a:r>
            <a:endParaRPr lang="sr-Latn-RS" dirty="0" smtClean="0">
              <a:solidFill>
                <a:schemeClr val="tx1"/>
              </a:solidFill>
              <a:latin typeface="Times New Roman" panose="02020603050405020304" pitchFamily="18" charset="0"/>
              <a:ea typeface="Times New Roman" panose="02020603050405020304" pitchFamily="18" charset="0"/>
            </a:endParaRPr>
          </a:p>
          <a:p>
            <a:r>
              <a:rPr lang="sr-Cyrl-CS" dirty="0" smtClean="0">
                <a:solidFill>
                  <a:schemeClr val="tx1"/>
                </a:solidFill>
                <a:latin typeface="Times New Roman" panose="02020603050405020304" pitchFamily="18" charset="0"/>
                <a:ea typeface="Times New Roman" panose="02020603050405020304" pitchFamily="18" charset="0"/>
              </a:rPr>
              <a:t>Директним </a:t>
            </a:r>
            <a:r>
              <a:rPr lang="sr-Cyrl-CS" dirty="0">
                <a:solidFill>
                  <a:schemeClr val="tx1"/>
                </a:solidFill>
                <a:latin typeface="Times New Roman" panose="02020603050405020304" pitchFamily="18" charset="0"/>
                <a:ea typeface="Times New Roman" panose="02020603050405020304" pitchFamily="18" charset="0"/>
              </a:rPr>
              <a:t>споразумом, уговором, биолошких родитеља и познатих </a:t>
            </a:r>
            <a:r>
              <a:rPr lang="sr-Cyrl-CS" dirty="0" err="1">
                <a:solidFill>
                  <a:schemeClr val="tx1"/>
                </a:solidFill>
                <a:latin typeface="Times New Roman" panose="02020603050405020304" pitchFamily="18" charset="0"/>
                <a:ea typeface="Times New Roman" panose="02020603050405020304" pitchFamily="18" charset="0"/>
              </a:rPr>
              <a:t>усвојитеља</a:t>
            </a:r>
            <a:r>
              <a:rPr lang="sr-Cyrl-CS" dirty="0">
                <a:solidFill>
                  <a:schemeClr val="tx1"/>
                </a:solidFill>
                <a:latin typeface="Times New Roman" panose="02020603050405020304" pitchFamily="18" charset="0"/>
                <a:ea typeface="Times New Roman" panose="02020603050405020304" pitchFamily="18" charset="0"/>
              </a:rPr>
              <a:t> могуће је да настане усвојење, пред органом старатељства. </a:t>
            </a:r>
            <a:endParaRPr lang="sr-Latn-RS" dirty="0">
              <a:solidFill>
                <a:schemeClr val="tx1"/>
              </a:solidFill>
            </a:endParaRPr>
          </a:p>
        </p:txBody>
      </p:sp>
    </p:spTree>
    <p:extLst>
      <p:ext uri="{BB962C8B-B14F-4D97-AF65-F5344CB8AC3E}">
        <p14:creationId xmlns:p14="http://schemas.microsoft.com/office/powerpoint/2010/main" val="3544520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Cyrl-RS" dirty="0"/>
              <a:t>Усвојење</a:t>
            </a:r>
            <a:endParaRPr lang="sr-Latn-RS" dirty="0"/>
          </a:p>
        </p:txBody>
      </p:sp>
      <p:sp>
        <p:nvSpPr>
          <p:cNvPr id="3" name="Čuvar mesta za sadržaj 2"/>
          <p:cNvSpPr>
            <a:spLocks noGrp="1"/>
          </p:cNvSpPr>
          <p:nvPr>
            <p:ph idx="1"/>
          </p:nvPr>
        </p:nvSpPr>
        <p:spPr/>
        <p:txBody>
          <a:bodyPr>
            <a:normAutofit fontScale="92500" lnSpcReduction="10000"/>
          </a:bodyPr>
          <a:lstStyle/>
          <a:p>
            <a:r>
              <a:rPr lang="sr-Cyrl-CS" dirty="0">
                <a:solidFill>
                  <a:schemeClr val="tx1"/>
                </a:solidFill>
                <a:latin typeface="Times New Roman" panose="02020603050405020304" pitchFamily="18" charset="0"/>
                <a:ea typeface="Times New Roman" panose="02020603050405020304" pitchFamily="18" charset="0"/>
              </a:rPr>
              <a:t>Значај споразума на основу кога настаје усвојење када родитељ(и) врши(е) избор </a:t>
            </a:r>
            <a:r>
              <a:rPr lang="sr-Cyrl-CS" dirty="0" err="1">
                <a:solidFill>
                  <a:schemeClr val="tx1"/>
                </a:solidFill>
                <a:latin typeface="Times New Roman" panose="02020603050405020304" pitchFamily="18" charset="0"/>
                <a:ea typeface="Times New Roman" panose="02020603050405020304" pitchFamily="18" charset="0"/>
              </a:rPr>
              <a:t>усвојитеља</a:t>
            </a:r>
            <a:r>
              <a:rPr lang="sr-Cyrl-CS" dirty="0">
                <a:solidFill>
                  <a:schemeClr val="tx1"/>
                </a:solidFill>
                <a:latin typeface="Times New Roman" panose="02020603050405020304" pitchFamily="18" charset="0"/>
                <a:ea typeface="Times New Roman" panose="02020603050405020304" pitchFamily="18" charset="0"/>
              </a:rPr>
              <a:t> не умањује чињеница да оно и у овом случају настаје на основу решења органа старатељства, на основу кога се врши нови упис у матичну књигу рођених. Без сагласности воља ових лица усвојење не може </a:t>
            </a:r>
            <a:r>
              <a:rPr lang="sr-Cyrl-CS" dirty="0" smtClean="0">
                <a:solidFill>
                  <a:schemeClr val="tx1"/>
                </a:solidFill>
                <a:latin typeface="Times New Roman" panose="02020603050405020304" pitchFamily="18" charset="0"/>
                <a:ea typeface="Times New Roman" panose="02020603050405020304" pitchFamily="18" charset="0"/>
              </a:rPr>
              <a:t>настати</a:t>
            </a:r>
            <a:endParaRPr lang="sr-Latn-RS" dirty="0" smtClean="0">
              <a:solidFill>
                <a:schemeClr val="tx1"/>
              </a:solidFill>
              <a:latin typeface="Times New Roman" panose="02020603050405020304" pitchFamily="18" charset="0"/>
              <a:ea typeface="Times New Roman" panose="02020603050405020304" pitchFamily="18" charset="0"/>
            </a:endParaRPr>
          </a:p>
          <a:p>
            <a:r>
              <a:rPr lang="sr-Cyrl-CS" dirty="0" smtClean="0">
                <a:solidFill>
                  <a:schemeClr val="tx1"/>
                </a:solidFill>
                <a:latin typeface="Times New Roman" panose="02020603050405020304" pitchFamily="18" charset="0"/>
                <a:ea typeface="Times New Roman" panose="02020603050405020304" pitchFamily="18" charset="0"/>
              </a:rPr>
              <a:t>Међутим</a:t>
            </a:r>
            <a:r>
              <a:rPr lang="sr-Cyrl-CS" dirty="0">
                <a:solidFill>
                  <a:schemeClr val="tx1"/>
                </a:solidFill>
                <a:latin typeface="Times New Roman" panose="02020603050405020304" pitchFamily="18" charset="0"/>
                <a:ea typeface="Times New Roman" panose="02020603050405020304" pitchFamily="18" charset="0"/>
              </a:rPr>
              <a:t>, воља странака у овом случају није </a:t>
            </a:r>
            <a:r>
              <a:rPr lang="sr-Cyrl-CS" dirty="0" smtClean="0">
                <a:solidFill>
                  <a:schemeClr val="tx1"/>
                </a:solidFill>
                <a:latin typeface="Times New Roman" panose="02020603050405020304" pitchFamily="18" charset="0"/>
                <a:ea typeface="Times New Roman" panose="02020603050405020304" pitchFamily="18" charset="0"/>
              </a:rPr>
              <a:t>аутономна</a:t>
            </a:r>
            <a:r>
              <a:rPr lang="sr-Cyrl-CS" dirty="0" smtClean="0">
                <a:solidFill>
                  <a:srgbClr val="FF0000"/>
                </a:solidFill>
                <a:latin typeface="Times New Roman" panose="02020603050405020304" pitchFamily="18" charset="0"/>
                <a:ea typeface="Times New Roman" panose="02020603050405020304" pitchFamily="18" charset="0"/>
              </a:rPr>
              <a:t>. </a:t>
            </a:r>
            <a:r>
              <a:rPr lang="sr-Cyrl-CS" dirty="0">
                <a:latin typeface="Times New Roman" panose="02020603050405020304" pitchFamily="18" charset="0"/>
                <a:ea typeface="Times New Roman" panose="02020603050405020304" pitchFamily="18" charset="0"/>
              </a:rPr>
              <a:t>Ограничена је не само овлашћењем органа старатељства да контролише испуњеност услова који се по закону траже за пуноважност усвојења, већ и правом овог органа да одбије заснивање усвојења ако није у складу са најбољим интересима детета. </a:t>
            </a:r>
            <a:endParaRPr lang="sr-Latn-RS" dirty="0"/>
          </a:p>
        </p:txBody>
      </p:sp>
    </p:spTree>
    <p:extLst>
      <p:ext uri="{BB962C8B-B14F-4D97-AF65-F5344CB8AC3E}">
        <p14:creationId xmlns:p14="http://schemas.microsoft.com/office/powerpoint/2010/main" val="2294091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pPr>
              <a:lnSpc>
                <a:spcPct val="150000"/>
              </a:lnSpc>
              <a:spcAft>
                <a:spcPts val="0"/>
              </a:spcAft>
            </a:pPr>
            <a:r>
              <a:rPr lang="sr-Cyrl-CS" dirty="0">
                <a:latin typeface="Times New Roman" panose="02020603050405020304" pitchFamily="18" charset="0"/>
                <a:ea typeface="Times New Roman" panose="02020603050405020304" pitchFamily="18" charset="0"/>
              </a:rPr>
              <a:t>Зачеће уз </a:t>
            </a:r>
            <a:r>
              <a:rPr lang="sr-Cyrl-CS" dirty="0" err="1">
                <a:latin typeface="Times New Roman" panose="02020603050405020304" pitchFamily="18" charset="0"/>
                <a:ea typeface="Times New Roman" panose="02020603050405020304" pitchFamily="18" charset="0"/>
              </a:rPr>
              <a:t>биомедицинску</a:t>
            </a:r>
            <a:r>
              <a:rPr lang="sr-Cyrl-CS" dirty="0">
                <a:latin typeface="Times New Roman" panose="02020603050405020304" pitchFamily="18" charset="0"/>
                <a:ea typeface="Times New Roman" panose="02020603050405020304" pitchFamily="18" charset="0"/>
              </a:rPr>
              <a:t> помоћ</a:t>
            </a:r>
            <a:r>
              <a:rPr lang="sr-Latn-RS" sz="4800" dirty="0">
                <a:latin typeface="Times New Roman" panose="02020603050405020304" pitchFamily="18" charset="0"/>
                <a:ea typeface="Times New Roman" panose="02020603050405020304" pitchFamily="18" charset="0"/>
              </a:rPr>
              <a:t/>
            </a:r>
            <a:br>
              <a:rPr lang="sr-Latn-RS" sz="4800" dirty="0">
                <a:latin typeface="Times New Roman" panose="02020603050405020304" pitchFamily="18" charset="0"/>
                <a:ea typeface="Times New Roman" panose="02020603050405020304" pitchFamily="18" charset="0"/>
              </a:rPr>
            </a:br>
            <a:endParaRPr lang="sr-Latn-RS" dirty="0"/>
          </a:p>
        </p:txBody>
      </p:sp>
      <p:sp>
        <p:nvSpPr>
          <p:cNvPr id="3" name="Čuvar mesta za sadržaj 2"/>
          <p:cNvSpPr>
            <a:spLocks noGrp="1"/>
          </p:cNvSpPr>
          <p:nvPr>
            <p:ph idx="1"/>
          </p:nvPr>
        </p:nvSpPr>
        <p:spPr/>
        <p:txBody>
          <a:bodyPr>
            <a:normAutofit fontScale="85000" lnSpcReduction="10000"/>
          </a:bodyPr>
          <a:lstStyle/>
          <a:p>
            <a:r>
              <a:rPr lang="sr-Cyrl-CS" dirty="0">
                <a:latin typeface="Times New Roman" panose="02020603050405020304" pitchFamily="18" charset="0"/>
                <a:ea typeface="Times New Roman" panose="02020603050405020304" pitchFamily="18" charset="0"/>
              </a:rPr>
              <a:t>Раздвајање сексуалне од прокреативне функције доводи до тога да се </a:t>
            </a:r>
            <a:r>
              <a:rPr lang="sr-Cyrl-CS" dirty="0" err="1">
                <a:latin typeface="Times New Roman" panose="02020603050405020304" pitchFamily="18" charset="0"/>
                <a:ea typeface="Times New Roman" panose="02020603050405020304" pitchFamily="18" charset="0"/>
              </a:rPr>
              <a:t>прокреација</a:t>
            </a:r>
            <a:r>
              <a:rPr lang="sr-Cyrl-CS" dirty="0">
                <a:latin typeface="Times New Roman" panose="02020603050405020304" pitchFamily="18" charset="0"/>
                <a:ea typeface="Times New Roman" panose="02020603050405020304" pitchFamily="18" charset="0"/>
              </a:rPr>
              <a:t> може уговарати од стране супружника или ванбрачних партнера. </a:t>
            </a:r>
            <a:r>
              <a:rPr lang="sr-Cyrl-CS" dirty="0">
                <a:solidFill>
                  <a:schemeClr val="tx1"/>
                </a:solidFill>
                <a:latin typeface="Times New Roman" panose="02020603050405020304" pitchFamily="18" charset="0"/>
                <a:ea typeface="Times New Roman" panose="02020603050405020304" pitchFamily="18" charset="0"/>
              </a:rPr>
              <a:t>Споразум будућих родитеља је основа за коришћење овог вида </a:t>
            </a:r>
            <a:r>
              <a:rPr lang="sr-Cyrl-CS" dirty="0" err="1">
                <a:solidFill>
                  <a:schemeClr val="tx1"/>
                </a:solidFill>
                <a:latin typeface="Times New Roman" panose="02020603050405020304" pitchFamily="18" charset="0"/>
                <a:ea typeface="Times New Roman" panose="02020603050405020304" pitchFamily="18" charset="0"/>
              </a:rPr>
              <a:t>прокреације</a:t>
            </a:r>
            <a:r>
              <a:rPr lang="sr-Cyrl-CS" dirty="0">
                <a:solidFill>
                  <a:schemeClr val="tx1"/>
                </a:solidFill>
                <a:latin typeface="Times New Roman" panose="02020603050405020304" pitchFamily="18" charset="0"/>
                <a:ea typeface="Times New Roman" panose="02020603050405020304" pitchFamily="18" charset="0"/>
              </a:rPr>
              <a:t>, будући да се он, по правилу, одвија у оквиру једног пара, брачног или </a:t>
            </a:r>
            <a:r>
              <a:rPr lang="sr-Cyrl-CS" dirty="0" smtClean="0">
                <a:solidFill>
                  <a:schemeClr val="tx1"/>
                </a:solidFill>
                <a:latin typeface="Times New Roman" panose="02020603050405020304" pitchFamily="18" charset="0"/>
                <a:ea typeface="Times New Roman" panose="02020603050405020304" pitchFamily="18" charset="0"/>
              </a:rPr>
              <a:t>ванбрачног</a:t>
            </a:r>
            <a:r>
              <a:rPr lang="sr-Cyrl-CS" dirty="0">
                <a:solidFill>
                  <a:schemeClr val="tx1"/>
                </a:solidFill>
                <a:latin typeface="Times New Roman" panose="02020603050405020304" pitchFamily="18" charset="0"/>
                <a:ea typeface="Times New Roman" panose="02020603050405020304" pitchFamily="18" charset="0"/>
              </a:rPr>
              <a:t>. </a:t>
            </a:r>
            <a:endParaRPr lang="sr-Latn-RS" dirty="0" smtClean="0">
              <a:solidFill>
                <a:schemeClr val="tx1"/>
              </a:solidFill>
              <a:latin typeface="Times New Roman" panose="02020603050405020304" pitchFamily="18" charset="0"/>
              <a:ea typeface="Times New Roman" panose="02020603050405020304" pitchFamily="18" charset="0"/>
            </a:endParaRPr>
          </a:p>
          <a:p>
            <a:r>
              <a:rPr lang="sr-Cyrl-CS" dirty="0" smtClean="0">
                <a:solidFill>
                  <a:schemeClr val="tx1"/>
                </a:solidFill>
                <a:latin typeface="Times New Roman" panose="02020603050405020304" pitchFamily="18" charset="0"/>
                <a:ea typeface="Times New Roman" panose="02020603050405020304" pitchFamily="18" charset="0"/>
              </a:rPr>
              <a:t>Породични </a:t>
            </a:r>
            <a:r>
              <a:rPr lang="sr-Cyrl-CS" dirty="0">
                <a:solidFill>
                  <a:schemeClr val="tx1"/>
                </a:solidFill>
                <a:latin typeface="Times New Roman" panose="02020603050405020304" pitchFamily="18" charset="0"/>
                <a:ea typeface="Times New Roman" panose="02020603050405020304" pitchFamily="18" charset="0"/>
              </a:rPr>
              <a:t>закон РС широко отвара ову могућност увођењем сагласности партнера, брачних или ванбрачних, за поступак зачећа уз </a:t>
            </a:r>
            <a:r>
              <a:rPr lang="sr-Cyrl-CS" dirty="0" err="1">
                <a:solidFill>
                  <a:schemeClr val="tx1"/>
                </a:solidFill>
                <a:latin typeface="Times New Roman" panose="02020603050405020304" pitchFamily="18" charset="0"/>
                <a:ea typeface="Times New Roman" panose="02020603050405020304" pitchFamily="18" charset="0"/>
              </a:rPr>
              <a:t>биомедицинску</a:t>
            </a:r>
            <a:r>
              <a:rPr lang="sr-Cyrl-CS" dirty="0">
                <a:solidFill>
                  <a:schemeClr val="tx1"/>
                </a:solidFill>
                <a:latin typeface="Times New Roman" panose="02020603050405020304" pitchFamily="18" charset="0"/>
                <a:ea typeface="Times New Roman" panose="02020603050405020304" pitchFamily="18" charset="0"/>
              </a:rPr>
              <a:t>  помоћ</a:t>
            </a:r>
            <a:r>
              <a:rPr lang="sr-Cyrl-CS" dirty="0" smtClean="0">
                <a:solidFill>
                  <a:schemeClr val="tx1"/>
                </a:solidFill>
                <a:latin typeface="Times New Roman" panose="02020603050405020304" pitchFamily="18" charset="0"/>
                <a:ea typeface="Times New Roman" panose="02020603050405020304" pitchFamily="18" charset="0"/>
              </a:rPr>
              <a:t>.</a:t>
            </a:r>
            <a:r>
              <a:rPr lang="sr-Cyrl-CS" dirty="0">
                <a:solidFill>
                  <a:schemeClr val="tx1"/>
                </a:solidFill>
                <a:latin typeface="Times New Roman" panose="02020603050405020304" pitchFamily="18" charset="0"/>
                <a:ea typeface="Times New Roman" panose="02020603050405020304" pitchFamily="18" charset="0"/>
              </a:rPr>
              <a:t> </a:t>
            </a:r>
            <a:endParaRPr lang="sr-Latn-RS" dirty="0" smtClean="0">
              <a:solidFill>
                <a:schemeClr val="tx1"/>
              </a:solidFill>
              <a:latin typeface="Times New Roman" panose="02020603050405020304" pitchFamily="18" charset="0"/>
              <a:ea typeface="Times New Roman" panose="02020603050405020304" pitchFamily="18" charset="0"/>
            </a:endParaRPr>
          </a:p>
          <a:p>
            <a:r>
              <a:rPr lang="sr-Cyrl-CS" dirty="0" smtClean="0">
                <a:solidFill>
                  <a:schemeClr val="tx1"/>
                </a:solidFill>
                <a:latin typeface="Times New Roman" panose="02020603050405020304" pitchFamily="18" charset="0"/>
                <a:ea typeface="Times New Roman" panose="02020603050405020304" pitchFamily="18" charset="0"/>
              </a:rPr>
              <a:t>Сагласност </a:t>
            </a:r>
            <a:r>
              <a:rPr lang="sr-Cyrl-CS" dirty="0">
                <a:solidFill>
                  <a:schemeClr val="tx1"/>
                </a:solidFill>
                <a:latin typeface="Times New Roman" panose="02020603050405020304" pitchFamily="18" charset="0"/>
                <a:ea typeface="Times New Roman" panose="02020603050405020304" pitchFamily="18" charset="0"/>
              </a:rPr>
              <a:t>воља супружника  за примену ове методе </a:t>
            </a:r>
            <a:r>
              <a:rPr lang="sr-Cyrl-CS" dirty="0" err="1">
                <a:solidFill>
                  <a:schemeClr val="tx1"/>
                </a:solidFill>
                <a:latin typeface="Times New Roman" panose="02020603050405020304" pitchFamily="18" charset="0"/>
                <a:ea typeface="Times New Roman" panose="02020603050405020304" pitchFamily="18" charset="0"/>
              </a:rPr>
              <a:t>прокреације</a:t>
            </a:r>
            <a:r>
              <a:rPr lang="sr-Cyrl-CS" dirty="0">
                <a:solidFill>
                  <a:schemeClr val="tx1"/>
                </a:solidFill>
                <a:latin typeface="Times New Roman" panose="02020603050405020304" pitchFamily="18" charset="0"/>
                <a:ea typeface="Times New Roman" panose="02020603050405020304" pitchFamily="18" charset="0"/>
              </a:rPr>
              <a:t>  је основ за успостављање порекла детета. Тако се успоставља </a:t>
            </a:r>
            <a:r>
              <a:rPr lang="sr-Cyrl-CS" b="1" dirty="0">
                <a:solidFill>
                  <a:schemeClr val="tx1"/>
                </a:solidFill>
                <a:latin typeface="Times New Roman" panose="02020603050405020304" pitchFamily="18" charset="0"/>
                <a:ea typeface="Times New Roman" panose="02020603050405020304" pitchFamily="18" charset="0"/>
              </a:rPr>
              <a:t>необорива претпоставка</a:t>
            </a:r>
            <a:r>
              <a:rPr lang="sr-Cyrl-CS" dirty="0">
                <a:solidFill>
                  <a:schemeClr val="tx1"/>
                </a:solidFill>
                <a:latin typeface="Times New Roman" panose="02020603050405020304" pitchFamily="18" charset="0"/>
                <a:ea typeface="Times New Roman" panose="02020603050405020304" pitchFamily="18" charset="0"/>
              </a:rPr>
              <a:t> очинства мужа, односно ванбрачног партнера</a:t>
            </a:r>
            <a:endParaRPr lang="sr-Latn-RS" dirty="0">
              <a:solidFill>
                <a:schemeClr val="tx1"/>
              </a:solidFill>
            </a:endParaRPr>
          </a:p>
        </p:txBody>
      </p:sp>
    </p:spTree>
    <p:extLst>
      <p:ext uri="{BB962C8B-B14F-4D97-AF65-F5344CB8AC3E}">
        <p14:creationId xmlns:p14="http://schemas.microsoft.com/office/powerpoint/2010/main" val="3214594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r-Cyrl-RS" dirty="0"/>
              <a:t>Зачеће уз </a:t>
            </a:r>
            <a:r>
              <a:rPr lang="sr-Cyrl-RS" dirty="0" err="1"/>
              <a:t>биомедицинску</a:t>
            </a:r>
            <a:r>
              <a:rPr lang="sr-Cyrl-RS" dirty="0"/>
              <a:t> помоћ</a:t>
            </a:r>
            <a:br>
              <a:rPr lang="sr-Cyrl-RS" dirty="0"/>
            </a:br>
            <a:endParaRPr lang="sr-Latn-RS" dirty="0"/>
          </a:p>
        </p:txBody>
      </p:sp>
      <p:sp>
        <p:nvSpPr>
          <p:cNvPr id="3" name="Čuvar mesta za sadržaj 2"/>
          <p:cNvSpPr>
            <a:spLocks noGrp="1"/>
          </p:cNvSpPr>
          <p:nvPr>
            <p:ph idx="1"/>
          </p:nvPr>
        </p:nvSpPr>
        <p:spPr/>
        <p:txBody>
          <a:bodyPr>
            <a:normAutofit fontScale="92500" lnSpcReduction="10000"/>
          </a:bodyPr>
          <a:lstStyle/>
          <a:p>
            <a:r>
              <a:rPr lang="sr-Cyrl-CS" dirty="0">
                <a:latin typeface="Times New Roman" panose="02020603050405020304" pitchFamily="18" charset="0"/>
                <a:ea typeface="Times New Roman" panose="02020603050405020304" pitchFamily="18" charset="0"/>
              </a:rPr>
              <a:t>Они  прихватају да ће бити родитељи детета које је  биолошки везано за њих (хомологна) или није (</a:t>
            </a:r>
            <a:r>
              <a:rPr lang="sr-Cyrl-CS" dirty="0" err="1">
                <a:latin typeface="Times New Roman" panose="02020603050405020304" pitchFamily="18" charset="0"/>
                <a:ea typeface="Times New Roman" panose="02020603050405020304" pitchFamily="18" charset="0"/>
              </a:rPr>
              <a:t>хетерологна</a:t>
            </a:r>
            <a:r>
              <a:rPr lang="sr-Cyrl-CS" dirty="0">
                <a:latin typeface="Times New Roman" panose="02020603050405020304" pitchFamily="18" charset="0"/>
                <a:ea typeface="Times New Roman" panose="02020603050405020304" pitchFamily="18" charset="0"/>
              </a:rPr>
              <a:t>) </a:t>
            </a:r>
            <a:r>
              <a:rPr lang="sr-Cyrl-CS" dirty="0" err="1">
                <a:latin typeface="Times New Roman" panose="02020603050405020304" pitchFamily="18" charset="0"/>
                <a:ea typeface="Times New Roman" panose="02020603050405020304" pitchFamily="18" charset="0"/>
              </a:rPr>
              <a:t>инсеминација</a:t>
            </a:r>
            <a:r>
              <a:rPr lang="sr-Cyrl-CS" dirty="0">
                <a:latin typeface="Times New Roman" panose="02020603050405020304" pitchFamily="18" charset="0"/>
                <a:ea typeface="Times New Roman" panose="02020603050405020304" pitchFamily="18" charset="0"/>
              </a:rPr>
              <a:t>.</a:t>
            </a:r>
            <a:r>
              <a:rPr lang="sr-Cyrl-CS" i="1" dirty="0">
                <a:latin typeface="Times New Roman" panose="02020603050405020304" pitchFamily="18" charset="0"/>
                <a:ea typeface="Times New Roman" panose="02020603050405020304" pitchFamily="18" charset="0"/>
              </a:rPr>
              <a:t>. </a:t>
            </a:r>
            <a:r>
              <a:rPr lang="sr-Cyrl-CS" dirty="0">
                <a:latin typeface="Times New Roman" panose="02020603050405020304" pitchFamily="18" charset="0"/>
                <a:ea typeface="Times New Roman" panose="02020603050405020304" pitchFamily="18" charset="0"/>
              </a:rPr>
              <a:t> У  овом другом случају јасно је да правна веза која настаје не </a:t>
            </a:r>
            <a:r>
              <a:rPr lang="sr-Cyrl-CS" dirty="0" err="1">
                <a:latin typeface="Times New Roman" panose="02020603050405020304" pitchFamily="18" charset="0"/>
                <a:ea typeface="Times New Roman" panose="02020603050405020304" pitchFamily="18" charset="0"/>
              </a:rPr>
              <a:t>коренспондира</a:t>
            </a:r>
            <a:r>
              <a:rPr lang="sr-Cyrl-CS" dirty="0">
                <a:latin typeface="Times New Roman" panose="02020603050405020304" pitchFamily="18" charset="0"/>
                <a:ea typeface="Times New Roman" panose="02020603050405020304" pitchFamily="18" charset="0"/>
              </a:rPr>
              <a:t> са биолошком истином. Све је ово навело неке да закључе да </a:t>
            </a:r>
            <a:r>
              <a:rPr lang="sr-Cyrl-CS" dirty="0">
                <a:solidFill>
                  <a:schemeClr val="tx1"/>
                </a:solidFill>
                <a:latin typeface="Times New Roman" panose="02020603050405020304" pitchFamily="18" charset="0"/>
                <a:ea typeface="Times New Roman" panose="02020603050405020304" pitchFamily="18" charset="0"/>
              </a:rPr>
              <a:t>постоје "уговорна деца" . Сроднички однос и правна веза, који на овај начин настају, произлазе из сагласности воља</a:t>
            </a:r>
            <a:r>
              <a:rPr lang="sr-Latn-RS" dirty="0">
                <a:solidFill>
                  <a:schemeClr val="tx1"/>
                </a:solidFill>
              </a:rPr>
              <a:t> </a:t>
            </a:r>
            <a:r>
              <a:rPr lang="sr-Cyrl-CS" dirty="0">
                <a:latin typeface="Times New Roman" panose="02020603050405020304" pitchFamily="18" charset="0"/>
                <a:ea typeface="Times New Roman" panose="02020603050405020304" pitchFamily="18" charset="0"/>
              </a:rPr>
              <a:t>На овај начин ствара се једна нова врста сродства и један нов појам "уговорене деце". </a:t>
            </a:r>
            <a:endParaRPr lang="sr-Latn-RS" dirty="0" smtClean="0">
              <a:latin typeface="Times New Roman" panose="02020603050405020304" pitchFamily="18" charset="0"/>
              <a:ea typeface="Times New Roman" panose="02020603050405020304" pitchFamily="18" charset="0"/>
            </a:endParaRPr>
          </a:p>
          <a:p>
            <a:r>
              <a:rPr lang="sr-Cyrl-CS" dirty="0" smtClean="0">
                <a:latin typeface="Times New Roman" panose="02020603050405020304" pitchFamily="18" charset="0"/>
                <a:ea typeface="Times New Roman" panose="02020603050405020304" pitchFamily="18" charset="0"/>
              </a:rPr>
              <a:t>Порекло </a:t>
            </a:r>
            <a:r>
              <a:rPr lang="sr-Cyrl-CS" dirty="0">
                <a:latin typeface="Times New Roman" panose="02020603050405020304" pitchFamily="18" charset="0"/>
                <a:ea typeface="Times New Roman" panose="02020603050405020304" pitchFamily="18" charset="0"/>
              </a:rPr>
              <a:t>детета се, дакле, не заснива само на биологији већ и на датој речи. Истовремено, сагласношћу воља ова лица су се одрекла и права на тужбу за оспоравање овако утврђеног родитељског односа. </a:t>
            </a:r>
            <a:endParaRPr lang="sr-Latn-RS" dirty="0"/>
          </a:p>
        </p:txBody>
      </p:sp>
    </p:spTree>
    <p:extLst>
      <p:ext uri="{BB962C8B-B14F-4D97-AF65-F5344CB8AC3E}">
        <p14:creationId xmlns:p14="http://schemas.microsoft.com/office/powerpoint/2010/main" val="3037711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r-Cyrl-RS" dirty="0"/>
              <a:t>Зачеће уз </a:t>
            </a:r>
            <a:r>
              <a:rPr lang="sr-Cyrl-RS" dirty="0" err="1"/>
              <a:t>биомедицинску</a:t>
            </a:r>
            <a:r>
              <a:rPr lang="sr-Cyrl-RS" dirty="0"/>
              <a:t> помоћ</a:t>
            </a:r>
            <a:br>
              <a:rPr lang="sr-Cyrl-RS" dirty="0"/>
            </a:br>
            <a:endParaRPr lang="sr-Latn-RS" dirty="0"/>
          </a:p>
        </p:txBody>
      </p:sp>
      <p:sp>
        <p:nvSpPr>
          <p:cNvPr id="3" name="Čuvar mesta za sadržaj 2"/>
          <p:cNvSpPr>
            <a:spLocks noGrp="1"/>
          </p:cNvSpPr>
          <p:nvPr>
            <p:ph idx="1"/>
          </p:nvPr>
        </p:nvSpPr>
        <p:spPr/>
        <p:txBody>
          <a:bodyPr>
            <a:normAutofit fontScale="92500" lnSpcReduction="10000"/>
          </a:bodyPr>
          <a:lstStyle/>
          <a:p>
            <a:r>
              <a:rPr lang="sr-Cyrl-CS" dirty="0">
                <a:latin typeface="Times New Roman" panose="02020603050405020304" pitchFamily="18" charset="0"/>
                <a:ea typeface="Times New Roman" panose="02020603050405020304" pitchFamily="18" charset="0"/>
              </a:rPr>
              <a:t>Уколико се ради о ванбрачним партнерима, којима се, такође, према Породичном закону омогућава да на овај начин постану родитељи, споразум за њих има и други, много шири значај поред овог везаног за успостављање родитељског односа. </a:t>
            </a:r>
            <a:r>
              <a:rPr lang="sr-Cyrl-CS" dirty="0">
                <a:solidFill>
                  <a:schemeClr val="tx1"/>
                </a:solidFill>
                <a:latin typeface="Times New Roman" panose="02020603050405020304" pitchFamily="18" charset="0"/>
                <a:ea typeface="Times New Roman" panose="02020603050405020304" pitchFamily="18" charset="0"/>
              </a:rPr>
              <a:t>Наиме, споразум ванбрачних партнера чини несумњивим постојање њихове заједнице што има значаја и у погледу остваривања неких других права из овог односа. </a:t>
            </a:r>
            <a:endParaRPr lang="sr-Cyrl-CS" dirty="0" smtClean="0">
              <a:solidFill>
                <a:schemeClr val="tx1"/>
              </a:solidFill>
              <a:latin typeface="Times New Roman" panose="02020603050405020304" pitchFamily="18" charset="0"/>
              <a:ea typeface="Times New Roman" panose="02020603050405020304" pitchFamily="18" charset="0"/>
            </a:endParaRPr>
          </a:p>
          <a:p>
            <a:r>
              <a:rPr lang="sr-Cyrl-CS" dirty="0" smtClean="0">
                <a:solidFill>
                  <a:schemeClr val="tx1"/>
                </a:solidFill>
                <a:latin typeface="Times New Roman" panose="02020603050405020304" pitchFamily="18" charset="0"/>
                <a:ea typeface="Times New Roman" panose="02020603050405020304" pitchFamily="18" charset="0"/>
              </a:rPr>
              <a:t> </a:t>
            </a:r>
            <a:r>
              <a:rPr lang="sr-Cyrl-CS" dirty="0">
                <a:solidFill>
                  <a:schemeClr val="tx1"/>
                </a:solidFill>
                <a:latin typeface="Times New Roman" panose="02020603050405020304" pitchFamily="18" charset="0"/>
                <a:ea typeface="Times New Roman" panose="02020603050405020304" pitchFamily="18" charset="0"/>
              </a:rPr>
              <a:t>Сагласност ових лица у погледу родитељства детета је истовремено њихова сагласност о постојању ванбрачне заједнице. Уговорне стране су везане сагласношћу у погледу родитељства и ни једна страна не може оспоравати овако успостављено очинство. </a:t>
            </a:r>
            <a:endParaRPr lang="sr-Latn-RS" dirty="0">
              <a:solidFill>
                <a:schemeClr val="tx1"/>
              </a:solidFill>
            </a:endParaRPr>
          </a:p>
        </p:txBody>
      </p:sp>
    </p:spTree>
    <p:extLst>
      <p:ext uri="{BB962C8B-B14F-4D97-AF65-F5344CB8AC3E}">
        <p14:creationId xmlns:p14="http://schemas.microsoft.com/office/powerpoint/2010/main" val="2908948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r-Cyrl-RS" dirty="0"/>
              <a:t>Зачеће уз </a:t>
            </a:r>
            <a:r>
              <a:rPr lang="sr-Cyrl-RS" dirty="0" err="1"/>
              <a:t>биомедицинску</a:t>
            </a:r>
            <a:r>
              <a:rPr lang="sr-Cyrl-RS" dirty="0"/>
              <a:t> помоћ</a:t>
            </a:r>
            <a:br>
              <a:rPr lang="sr-Cyrl-RS" dirty="0"/>
            </a:br>
            <a:endParaRPr lang="sr-Latn-RS" dirty="0"/>
          </a:p>
        </p:txBody>
      </p:sp>
      <p:sp>
        <p:nvSpPr>
          <p:cNvPr id="3" name="Čuvar mesta za sadržaj 2"/>
          <p:cNvSpPr>
            <a:spLocks noGrp="1"/>
          </p:cNvSpPr>
          <p:nvPr>
            <p:ph idx="1"/>
          </p:nvPr>
        </p:nvSpPr>
        <p:spPr>
          <a:xfrm>
            <a:off x="1295401" y="2285999"/>
            <a:ext cx="9601196" cy="3589869"/>
          </a:xfrm>
        </p:spPr>
        <p:txBody>
          <a:bodyPr>
            <a:normAutofit fontScale="25000" lnSpcReduction="20000"/>
          </a:bodyPr>
          <a:lstStyle/>
          <a:p>
            <a:r>
              <a:rPr lang="sr-Cyrl-CS" sz="8000" dirty="0">
                <a:latin typeface="Times New Roman" panose="02020603050405020304" pitchFamily="18" charset="0"/>
                <a:ea typeface="Times New Roman" panose="02020603050405020304" pitchFamily="18" charset="0"/>
              </a:rPr>
              <a:t>Ако је у питању </a:t>
            </a:r>
            <a:r>
              <a:rPr lang="sr-Cyrl-CS" sz="8000" dirty="0" err="1">
                <a:solidFill>
                  <a:schemeClr val="tx1"/>
                </a:solidFill>
                <a:latin typeface="Times New Roman" panose="02020603050405020304" pitchFamily="18" charset="0"/>
                <a:ea typeface="Times New Roman" panose="02020603050405020304" pitchFamily="18" charset="0"/>
              </a:rPr>
              <a:t>биомедицинска</a:t>
            </a:r>
            <a:r>
              <a:rPr lang="sr-Cyrl-CS" sz="8000" dirty="0">
                <a:solidFill>
                  <a:schemeClr val="tx1"/>
                </a:solidFill>
                <a:latin typeface="Times New Roman" panose="02020603050405020304" pitchFamily="18" charset="0"/>
                <a:ea typeface="Times New Roman" panose="02020603050405020304" pitchFamily="18" charset="0"/>
              </a:rPr>
              <a:t> оплодња </a:t>
            </a:r>
            <a:r>
              <a:rPr lang="sr-Latn-CS" sz="8000" i="1" dirty="0">
                <a:solidFill>
                  <a:schemeClr val="tx1"/>
                </a:solidFill>
                <a:latin typeface="Times New Roman" panose="02020603050405020304" pitchFamily="18" charset="0"/>
                <a:ea typeface="Times New Roman" panose="02020603050405020304" pitchFamily="18" charset="0"/>
              </a:rPr>
              <a:t>in </a:t>
            </a:r>
            <a:r>
              <a:rPr lang="sr-Latn-CS" sz="8000" i="1" dirty="0" err="1">
                <a:solidFill>
                  <a:schemeClr val="tx1"/>
                </a:solidFill>
                <a:latin typeface="Times New Roman" panose="02020603050405020304" pitchFamily="18" charset="0"/>
                <a:ea typeface="Times New Roman" panose="02020603050405020304" pitchFamily="18" charset="0"/>
              </a:rPr>
              <a:t>vitro</a:t>
            </a:r>
            <a:r>
              <a:rPr lang="sr-Latn-CS" sz="8000" dirty="0">
                <a:solidFill>
                  <a:schemeClr val="tx1"/>
                </a:solidFill>
                <a:latin typeface="Times New Roman" panose="02020603050405020304" pitchFamily="18" charset="0"/>
                <a:ea typeface="Times New Roman" panose="02020603050405020304" pitchFamily="18" charset="0"/>
              </a:rPr>
              <a:t>, k</a:t>
            </a:r>
            <a:r>
              <a:rPr lang="sr-Cyrl-CS" sz="8000" dirty="0">
                <a:solidFill>
                  <a:schemeClr val="tx1"/>
                </a:solidFill>
                <a:latin typeface="Times New Roman" panose="02020603050405020304" pitchFamily="18" charset="0"/>
                <a:ea typeface="Times New Roman" panose="02020603050405020304" pitchFamily="18" charset="0"/>
              </a:rPr>
              <a:t>ако произлази из одлуке Великог већа суда у Стразбуру у случају </a:t>
            </a:r>
            <a:r>
              <a:rPr lang="sr-Cyrl-CS" sz="8000" dirty="0" err="1">
                <a:solidFill>
                  <a:schemeClr val="tx1"/>
                </a:solidFill>
                <a:latin typeface="Times New Roman" panose="02020603050405020304" pitchFamily="18" charset="0"/>
                <a:ea typeface="Times New Roman" panose="02020603050405020304" pitchFamily="18" charset="0"/>
              </a:rPr>
              <a:t>Еванс</a:t>
            </a:r>
            <a:r>
              <a:rPr lang="sr-Cyrl-CS" sz="8000" dirty="0">
                <a:solidFill>
                  <a:schemeClr val="tx1"/>
                </a:solidFill>
                <a:latin typeface="Times New Roman" panose="02020603050405020304" pitchFamily="18" charset="0"/>
                <a:ea typeface="Times New Roman" panose="02020603050405020304" pitchFamily="18" charset="0"/>
              </a:rPr>
              <a:t> против Уједињеног Краљевства</a:t>
            </a:r>
            <a:r>
              <a:rPr lang="sr-Latn-CS" sz="8000" dirty="0">
                <a:solidFill>
                  <a:schemeClr val="tx1"/>
                </a:solidFill>
                <a:latin typeface="Times New Roman" panose="02020603050405020304" pitchFamily="18" charset="0"/>
                <a:ea typeface="Times New Roman" panose="02020603050405020304" pitchFamily="18" charset="0"/>
              </a:rPr>
              <a:t>,</a:t>
            </a:r>
            <a:r>
              <a:rPr lang="sr-Cyrl-CS" sz="8000" dirty="0">
                <a:solidFill>
                  <a:schemeClr val="tx1"/>
                </a:solidFill>
                <a:latin typeface="Times New Roman" panose="02020603050405020304" pitchFamily="18" charset="0"/>
                <a:ea typeface="Times New Roman" panose="02020603050405020304" pitchFamily="18" charset="0"/>
              </a:rPr>
              <a:t> од 10. априла 2007. године,</a:t>
            </a:r>
            <a:r>
              <a:rPr lang="sr-Latn-CS" sz="8000" dirty="0">
                <a:solidFill>
                  <a:schemeClr val="tx1"/>
                </a:solidFill>
                <a:latin typeface="Times New Roman" panose="02020603050405020304" pitchFamily="18" charset="0"/>
                <a:ea typeface="Times New Roman" panose="02020603050405020304" pitchFamily="18" charset="0"/>
              </a:rPr>
              <a:t>  </a:t>
            </a:r>
            <a:r>
              <a:rPr lang="sr-Cyrl-CS" sz="8000" dirty="0">
                <a:solidFill>
                  <a:schemeClr val="tx1"/>
                </a:solidFill>
                <a:latin typeface="Times New Roman" panose="02020603050405020304" pitchFamily="18" charset="0"/>
                <a:ea typeface="Times New Roman" panose="02020603050405020304" pitchFamily="18" charset="0"/>
              </a:rPr>
              <a:t> партнери који су пристали на ову врсту оплодње нису везани својим споразумом, чиме се негира постојање уговора између партнера у овом случају.  Тумачећи правила Конвенције за заштиту људских права и основних слобода Суд сматра да се сагласност може једнострано повући све до момента док се не изврши </a:t>
            </a:r>
            <a:r>
              <a:rPr lang="sr-Cyrl-CS" sz="8000" dirty="0" err="1">
                <a:solidFill>
                  <a:schemeClr val="tx1"/>
                </a:solidFill>
                <a:latin typeface="Times New Roman" panose="02020603050405020304" pitchFamily="18" charset="0"/>
                <a:ea typeface="Times New Roman" panose="02020603050405020304" pitchFamily="18" charset="0"/>
              </a:rPr>
              <a:t>имплантација</a:t>
            </a:r>
            <a:r>
              <a:rPr lang="sr-Cyrl-CS" sz="8000" dirty="0">
                <a:solidFill>
                  <a:schemeClr val="tx1"/>
                </a:solidFill>
                <a:latin typeface="Times New Roman" panose="02020603050405020304" pitchFamily="18" charset="0"/>
                <a:ea typeface="Times New Roman" panose="02020603050405020304" pitchFamily="18" charset="0"/>
              </a:rPr>
              <a:t> ембриона у материцу </a:t>
            </a:r>
            <a:r>
              <a:rPr lang="sr-Cyrl-CS" sz="8000" dirty="0" smtClean="0">
                <a:solidFill>
                  <a:schemeClr val="tx1"/>
                </a:solidFill>
                <a:latin typeface="Times New Roman" panose="02020603050405020304" pitchFamily="18" charset="0"/>
                <a:ea typeface="Times New Roman" panose="02020603050405020304" pitchFamily="18" charset="0"/>
              </a:rPr>
              <a:t>жене</a:t>
            </a:r>
            <a:endParaRPr lang="sr-Latn-RS" sz="8000" dirty="0" smtClean="0">
              <a:solidFill>
                <a:schemeClr val="tx1"/>
              </a:solidFill>
              <a:latin typeface="Times New Roman" panose="02020603050405020304" pitchFamily="18" charset="0"/>
              <a:ea typeface="Times New Roman" panose="02020603050405020304" pitchFamily="18" charset="0"/>
            </a:endParaRPr>
          </a:p>
          <a:p>
            <a:r>
              <a:rPr lang="sr-Cyrl-CS" sz="8000" dirty="0" smtClean="0">
                <a:solidFill>
                  <a:schemeClr val="tx1"/>
                </a:solidFill>
                <a:latin typeface="Times New Roman" panose="02020603050405020304" pitchFamily="18" charset="0"/>
                <a:ea typeface="Times New Roman" panose="02020603050405020304" pitchFamily="18" charset="0"/>
              </a:rPr>
              <a:t>Према </a:t>
            </a:r>
            <a:r>
              <a:rPr lang="sr-Cyrl-CS" sz="8000" dirty="0">
                <a:solidFill>
                  <a:schemeClr val="tx1"/>
                </a:solidFill>
                <a:latin typeface="Times New Roman" panose="02020603050405020304" pitchFamily="18" charset="0"/>
                <a:ea typeface="Times New Roman" panose="02020603050405020304" pitchFamily="18" charset="0"/>
              </a:rPr>
              <a:t>томе, из овог би се могло посредно извући закључак да не постоји "право на дете", што би значило да неко може имати  дете кад хоће, како хоће и без обзира на околности</a:t>
            </a:r>
            <a:r>
              <a:rPr lang="sr-Cyrl-CS" sz="8000" dirty="0" smtClean="0">
                <a:solidFill>
                  <a:schemeClr val="tx1"/>
                </a:solidFill>
                <a:latin typeface="Times New Roman" panose="02020603050405020304" pitchFamily="18" charset="0"/>
                <a:ea typeface="Times New Roman" panose="02020603050405020304" pitchFamily="18" charset="0"/>
              </a:rPr>
              <a:t>. </a:t>
            </a:r>
            <a:endParaRPr lang="sr-Latn-RS" sz="8000" dirty="0" smtClean="0">
              <a:solidFill>
                <a:schemeClr val="tx1"/>
              </a:solidFill>
              <a:latin typeface="Times New Roman" panose="02020603050405020304" pitchFamily="18" charset="0"/>
              <a:ea typeface="Times New Roman" panose="02020603050405020304" pitchFamily="18" charset="0"/>
            </a:endParaRPr>
          </a:p>
          <a:p>
            <a:r>
              <a:rPr lang="sr-Cyrl-CS" sz="8000" dirty="0" smtClean="0">
                <a:solidFill>
                  <a:schemeClr val="tx1"/>
                </a:solidFill>
                <a:latin typeface="Times New Roman" panose="02020603050405020304" pitchFamily="18" charset="0"/>
                <a:ea typeface="Times New Roman" panose="02020603050405020304" pitchFamily="18" charset="0"/>
              </a:rPr>
              <a:t>Односно</a:t>
            </a:r>
            <a:r>
              <a:rPr lang="sr-Cyrl-CS" sz="8000" dirty="0">
                <a:solidFill>
                  <a:schemeClr val="tx1"/>
                </a:solidFill>
                <a:latin typeface="Times New Roman" panose="02020603050405020304" pitchFamily="18" charset="0"/>
                <a:ea typeface="Times New Roman" panose="02020603050405020304" pitchFamily="18" charset="0"/>
              </a:rPr>
              <a:t>, са аспекта државе, да не постоји њена обавеза да омогући сваком лицу да добије дете ако га не може имати природним путем, путем техника медицински потпомогнуте </a:t>
            </a:r>
            <a:r>
              <a:rPr lang="sr-Cyrl-CS" sz="8000" dirty="0" err="1">
                <a:solidFill>
                  <a:schemeClr val="tx1"/>
                </a:solidFill>
                <a:latin typeface="Times New Roman" panose="02020603050405020304" pitchFamily="18" charset="0"/>
                <a:ea typeface="Times New Roman" panose="02020603050405020304" pitchFamily="18" charset="0"/>
              </a:rPr>
              <a:t>прокреације</a:t>
            </a:r>
            <a:endParaRPr lang="sr-Latn-RS" sz="8000" dirty="0">
              <a:solidFill>
                <a:schemeClr val="tx1"/>
              </a:solidFill>
              <a:latin typeface="Times New Roman" panose="02020603050405020304" pitchFamily="18" charset="0"/>
              <a:ea typeface="Times New Roman" panose="02020603050405020304" pitchFamily="18" charset="0"/>
            </a:endParaRPr>
          </a:p>
          <a:p>
            <a:endParaRPr lang="sr-Latn-RS" dirty="0">
              <a:solidFill>
                <a:schemeClr val="tx1"/>
              </a:solidFill>
            </a:endParaRPr>
          </a:p>
        </p:txBody>
      </p:sp>
    </p:spTree>
    <p:extLst>
      <p:ext uri="{BB962C8B-B14F-4D97-AF65-F5344CB8AC3E}">
        <p14:creationId xmlns:p14="http://schemas.microsoft.com/office/powerpoint/2010/main" val="906331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r-Cyrl-RS" dirty="0"/>
              <a:t>Зачеће уз </a:t>
            </a:r>
            <a:r>
              <a:rPr lang="sr-Cyrl-RS" dirty="0" err="1"/>
              <a:t>биомедицинску</a:t>
            </a:r>
            <a:r>
              <a:rPr lang="sr-Cyrl-RS" dirty="0"/>
              <a:t> помоћ</a:t>
            </a:r>
            <a:br>
              <a:rPr lang="sr-Cyrl-RS" dirty="0"/>
            </a:br>
            <a:endParaRPr lang="sr-Latn-RS" dirty="0"/>
          </a:p>
        </p:txBody>
      </p:sp>
      <p:sp>
        <p:nvSpPr>
          <p:cNvPr id="3" name="Čuvar mesta za sadržaj 2"/>
          <p:cNvSpPr>
            <a:spLocks noGrp="1"/>
          </p:cNvSpPr>
          <p:nvPr>
            <p:ph idx="1"/>
          </p:nvPr>
        </p:nvSpPr>
        <p:spPr/>
        <p:txBody>
          <a:bodyPr>
            <a:normAutofit fontScale="62500" lnSpcReduction="20000"/>
          </a:bodyPr>
          <a:lstStyle/>
          <a:p>
            <a:r>
              <a:rPr lang="sr-Cyrl-CS" sz="2900" dirty="0">
                <a:solidFill>
                  <a:schemeClr val="tx1"/>
                </a:solidFill>
                <a:latin typeface="Times New Roman" panose="02020603050405020304" pitchFamily="18" charset="0"/>
                <a:ea typeface="Times New Roman" panose="02020603050405020304" pitchFamily="18" charset="0"/>
              </a:rPr>
              <a:t>Одлука указује да нема гаранција за приступ техникама медицински асистиране </a:t>
            </a:r>
            <a:r>
              <a:rPr lang="sr-Cyrl-CS" sz="2900" dirty="0" err="1">
                <a:solidFill>
                  <a:schemeClr val="tx1"/>
                </a:solidFill>
                <a:latin typeface="Times New Roman" panose="02020603050405020304" pitchFamily="18" charset="0"/>
                <a:ea typeface="Times New Roman" panose="02020603050405020304" pitchFamily="18" charset="0"/>
              </a:rPr>
              <a:t>прокреације</a:t>
            </a:r>
            <a:r>
              <a:rPr lang="sr-Cyrl-CS" sz="2900" dirty="0">
                <a:solidFill>
                  <a:schemeClr val="tx1"/>
                </a:solidFill>
                <a:latin typeface="Times New Roman" panose="02020603050405020304" pitchFamily="18" charset="0"/>
                <a:ea typeface="Times New Roman" panose="02020603050405020304" pitchFamily="18" charset="0"/>
              </a:rPr>
              <a:t> које би омогућавале добијање деце на други начин осим природним путем, и друго, што је новост, када једна држава регулише  ово питање мора поштовати одлуку лица која су пристала да буду или не буду родитељи. Из ове одлуке произлази, такође, да сагласност на поступак медицински потпомогнуте оплодње нема уговорни карактер. </a:t>
            </a:r>
            <a:endParaRPr lang="sr-Cyrl-CS" sz="2900" dirty="0" smtClean="0">
              <a:solidFill>
                <a:schemeClr val="tx1"/>
              </a:solidFill>
              <a:latin typeface="Times New Roman" panose="02020603050405020304" pitchFamily="18" charset="0"/>
              <a:ea typeface="Times New Roman" panose="02020603050405020304" pitchFamily="18" charset="0"/>
            </a:endParaRPr>
          </a:p>
          <a:p>
            <a:r>
              <a:rPr lang="sr-Cyrl-CS" sz="2900" dirty="0" smtClean="0">
                <a:latin typeface="Times New Roman" panose="02020603050405020304" pitchFamily="18" charset="0"/>
                <a:ea typeface="Times New Roman" panose="02020603050405020304" pitchFamily="18" charset="0"/>
              </a:rPr>
              <a:t>Сагласност </a:t>
            </a:r>
            <a:r>
              <a:rPr lang="sr-Cyrl-CS" sz="2900" dirty="0">
                <a:latin typeface="Times New Roman" panose="02020603050405020304" pitchFamily="18" charset="0"/>
                <a:ea typeface="Times New Roman" panose="02020603050405020304" pitchFamily="18" charset="0"/>
              </a:rPr>
              <a:t>коју даје један партнер нема уговорни карактер,  јер је  несигурна и опозива, па и није извор правних </a:t>
            </a:r>
            <a:r>
              <a:rPr lang="sr-Cyrl-CS" sz="2900" dirty="0" smtClean="0">
                <a:latin typeface="Times New Roman" panose="02020603050405020304" pitchFamily="18" charset="0"/>
                <a:ea typeface="Times New Roman" panose="02020603050405020304" pitchFamily="18" charset="0"/>
              </a:rPr>
              <a:t>обавеза. </a:t>
            </a:r>
            <a:r>
              <a:rPr lang="sr-Cyrl-CS" sz="2900" dirty="0">
                <a:latin typeface="Times New Roman" panose="02020603050405020304" pitchFamily="18" charset="0"/>
                <a:ea typeface="Times New Roman" panose="02020603050405020304" pitchFamily="18" charset="0"/>
              </a:rPr>
              <a:t>И наш Закон </a:t>
            </a:r>
            <a:r>
              <a:rPr lang="ru-RU" sz="2900" dirty="0">
                <a:latin typeface="Times New Roman" panose="02020603050405020304" pitchFamily="18" charset="0"/>
                <a:ea typeface="Times New Roman" panose="02020603050405020304" pitchFamily="18" charset="0"/>
              </a:rPr>
              <a:t>о </a:t>
            </a:r>
            <a:r>
              <a:rPr lang="ru-RU" sz="2900" dirty="0" err="1" smtClean="0">
                <a:latin typeface="Times New Roman" panose="02020603050405020304" pitchFamily="18" charset="0"/>
                <a:ea typeface="Times New Roman" panose="02020603050405020304" pitchFamily="18" charset="0"/>
              </a:rPr>
              <a:t>биомедицински</a:t>
            </a:r>
            <a:r>
              <a:rPr lang="ru-RU" sz="2900" dirty="0" smtClean="0">
                <a:latin typeface="Times New Roman" panose="02020603050405020304" pitchFamily="18" charset="0"/>
                <a:ea typeface="Times New Roman" panose="02020603050405020304" pitchFamily="18" charset="0"/>
              </a:rPr>
              <a:t> </a:t>
            </a:r>
            <a:r>
              <a:rPr lang="ru-RU" sz="2900" dirty="0" err="1" smtClean="0">
                <a:latin typeface="Times New Roman" panose="02020603050405020304" pitchFamily="18" charset="0"/>
                <a:ea typeface="Times New Roman" panose="02020603050405020304" pitchFamily="18" charset="0"/>
              </a:rPr>
              <a:t>потпомогнутој</a:t>
            </a:r>
            <a:r>
              <a:rPr lang="ru-RU" sz="2900" dirty="0" smtClean="0">
                <a:latin typeface="Times New Roman" panose="02020603050405020304" pitchFamily="18" charset="0"/>
                <a:ea typeface="Times New Roman" panose="02020603050405020304" pitchFamily="18" charset="0"/>
              </a:rPr>
              <a:t> </a:t>
            </a:r>
            <a:r>
              <a:rPr lang="ru-RU" sz="2900" dirty="0" err="1" smtClean="0">
                <a:latin typeface="Times New Roman" panose="02020603050405020304" pitchFamily="18" charset="0"/>
                <a:ea typeface="Times New Roman" panose="02020603050405020304" pitchFamily="18" charset="0"/>
              </a:rPr>
              <a:t>оплодњи</a:t>
            </a:r>
            <a:r>
              <a:rPr lang="ru-RU" sz="2900" dirty="0" smtClean="0">
                <a:latin typeface="Times New Roman" panose="02020603050405020304" pitchFamily="18" charset="0"/>
                <a:ea typeface="Times New Roman" panose="02020603050405020304" pitchFamily="18" charset="0"/>
              </a:rPr>
              <a:t>  </a:t>
            </a:r>
            <a:r>
              <a:rPr lang="ru-RU" sz="2900" dirty="0">
                <a:latin typeface="Times New Roman" panose="02020603050405020304" pitchFamily="18" charset="0"/>
                <a:ea typeface="Times New Roman" panose="02020603050405020304" pitchFamily="18" charset="0"/>
              </a:rPr>
              <a:t>нарочито </a:t>
            </a:r>
            <a:r>
              <a:rPr lang="ru-RU" sz="2900" dirty="0" err="1">
                <a:latin typeface="Times New Roman" panose="02020603050405020304" pitchFamily="18" charset="0"/>
                <a:ea typeface="Times New Roman" panose="02020603050405020304" pitchFamily="18" charset="0"/>
              </a:rPr>
              <a:t>наглашава</a:t>
            </a:r>
            <a:r>
              <a:rPr lang="ru-RU" sz="2900" dirty="0">
                <a:latin typeface="Times New Roman" panose="02020603050405020304" pitchFamily="18" charset="0"/>
                <a:ea typeface="Times New Roman" panose="02020603050405020304" pitchFamily="18" charset="0"/>
              </a:rPr>
              <a:t> </a:t>
            </a:r>
            <a:r>
              <a:rPr lang="ru-RU" sz="2900" dirty="0" err="1">
                <a:latin typeface="Times New Roman" panose="02020603050405020304" pitchFamily="18" charset="0"/>
                <a:ea typeface="Times New Roman" panose="02020603050405020304" pitchFamily="18" charset="0"/>
              </a:rPr>
              <a:t>ово</a:t>
            </a:r>
            <a:r>
              <a:rPr lang="ru-RU" sz="2900" dirty="0">
                <a:latin typeface="Times New Roman" panose="02020603050405020304" pitchFamily="18" charset="0"/>
                <a:ea typeface="Times New Roman" panose="02020603050405020304" pitchFamily="18" charset="0"/>
              </a:rPr>
              <a:t> </a:t>
            </a:r>
            <a:r>
              <a:rPr lang="ru-RU" sz="2900" dirty="0" err="1">
                <a:latin typeface="Times New Roman" panose="02020603050405020304" pitchFamily="18" charset="0"/>
                <a:ea typeface="Times New Roman" panose="02020603050405020304" pitchFamily="18" charset="0"/>
              </a:rPr>
              <a:t>поштовањ</a:t>
            </a:r>
            <a:r>
              <a:rPr lang="ru-RU" sz="2900" dirty="0">
                <a:latin typeface="Times New Roman" panose="02020603050405020304" pitchFamily="18" charset="0"/>
                <a:ea typeface="Times New Roman" panose="02020603050405020304" pitchFamily="18" charset="0"/>
              </a:rPr>
              <a:t> </a:t>
            </a:r>
            <a:r>
              <a:rPr lang="ru-RU" sz="2900" dirty="0" err="1">
                <a:latin typeface="Times New Roman" panose="02020603050405020304" pitchFamily="18" charset="0"/>
                <a:ea typeface="Times New Roman" panose="02020603050405020304" pitchFamily="18" charset="0"/>
              </a:rPr>
              <a:t>одлуке</a:t>
            </a:r>
            <a:r>
              <a:rPr lang="ru-RU" sz="2900" dirty="0">
                <a:latin typeface="Times New Roman" panose="02020603050405020304" pitchFamily="18" charset="0"/>
                <a:ea typeface="Times New Roman" panose="02020603050405020304" pitchFamily="18" charset="0"/>
              </a:rPr>
              <a:t> лица </a:t>
            </a:r>
            <a:r>
              <a:rPr lang="ru-RU" sz="2900" dirty="0" err="1">
                <a:latin typeface="Times New Roman" panose="02020603050405020304" pitchFamily="18" charset="0"/>
                <a:ea typeface="Times New Roman" panose="02020603050405020304" pitchFamily="18" charset="0"/>
              </a:rPr>
              <a:t>која</a:t>
            </a:r>
            <a:r>
              <a:rPr lang="ru-RU" sz="2900" dirty="0">
                <a:latin typeface="Times New Roman" panose="02020603050405020304" pitchFamily="18" charset="0"/>
                <a:ea typeface="Times New Roman" panose="02020603050405020304" pitchFamily="18" charset="0"/>
              </a:rPr>
              <a:t> су пристала да буду </a:t>
            </a:r>
            <a:r>
              <a:rPr lang="ru-RU" sz="2900" dirty="0" err="1">
                <a:latin typeface="Times New Roman" panose="02020603050405020304" pitchFamily="18" charset="0"/>
                <a:ea typeface="Times New Roman" panose="02020603050405020304" pitchFamily="18" charset="0"/>
              </a:rPr>
              <a:t>родитељи</a:t>
            </a:r>
            <a:r>
              <a:rPr lang="ru-RU" sz="2900" dirty="0">
                <a:latin typeface="Times New Roman" panose="02020603050405020304" pitchFamily="18" charset="0"/>
                <a:ea typeface="Times New Roman" panose="02020603050405020304" pitchFamily="18" charset="0"/>
              </a:rPr>
              <a:t>. </a:t>
            </a:r>
            <a:endParaRPr lang="sr-Latn-RS" sz="2900" dirty="0" smtClean="0">
              <a:latin typeface="Times New Roman" panose="02020603050405020304" pitchFamily="18" charset="0"/>
              <a:ea typeface="Times New Roman" panose="02020603050405020304" pitchFamily="18" charset="0"/>
            </a:endParaRPr>
          </a:p>
          <a:p>
            <a:r>
              <a:rPr lang="ru-RU" sz="2900" dirty="0" err="1" smtClean="0">
                <a:latin typeface="Times New Roman" panose="02020603050405020304" pitchFamily="18" charset="0"/>
                <a:ea typeface="Times New Roman" panose="02020603050405020304" pitchFamily="18" charset="0"/>
              </a:rPr>
              <a:t>Наиме</a:t>
            </a:r>
            <a:r>
              <a:rPr lang="ru-RU" sz="2900" dirty="0">
                <a:latin typeface="Times New Roman" panose="02020603050405020304" pitchFamily="18" charset="0"/>
                <a:ea typeface="Times New Roman" panose="02020603050405020304" pitchFamily="18" charset="0"/>
              </a:rPr>
              <a:t>, </a:t>
            </a:r>
            <a:r>
              <a:rPr lang="ru-RU" sz="2900" dirty="0" err="1">
                <a:latin typeface="Times New Roman" panose="02020603050405020304" pitchFamily="18" charset="0"/>
                <a:ea typeface="Times New Roman" panose="02020603050405020304" pitchFamily="18" charset="0"/>
              </a:rPr>
              <a:t>најпре</a:t>
            </a:r>
            <a:r>
              <a:rPr lang="ru-RU" sz="2900" dirty="0">
                <a:latin typeface="Times New Roman" panose="02020603050405020304" pitchFamily="18" charset="0"/>
                <a:ea typeface="Times New Roman" panose="02020603050405020304" pitchFamily="18" charset="0"/>
              </a:rPr>
              <a:t> се у </a:t>
            </a:r>
            <a:r>
              <a:rPr lang="ru-RU" sz="2900" dirty="0" smtClean="0">
                <a:latin typeface="Times New Roman" panose="02020603050405020304" pitchFamily="18" charset="0"/>
                <a:ea typeface="Times New Roman" panose="02020603050405020304" pitchFamily="18" charset="0"/>
              </a:rPr>
              <a:t>чл.28.ст.1 </a:t>
            </a:r>
            <a:r>
              <a:rPr lang="ru-RU" sz="2900" dirty="0" err="1">
                <a:latin typeface="Times New Roman" panose="02020603050405020304" pitchFamily="18" charset="0"/>
                <a:ea typeface="Times New Roman" panose="02020603050405020304" pitchFamily="18" charset="0"/>
              </a:rPr>
              <a:t>каже</a:t>
            </a:r>
            <a:r>
              <a:rPr lang="ru-RU" sz="2900" dirty="0">
                <a:latin typeface="Times New Roman" panose="02020603050405020304" pitchFamily="18" charset="0"/>
                <a:ea typeface="Times New Roman" panose="02020603050405020304" pitchFamily="18" charset="0"/>
              </a:rPr>
              <a:t> да </a:t>
            </a:r>
            <a:r>
              <a:rPr lang="ru-RU" sz="2900" dirty="0" err="1" smtClean="0">
                <a:latin typeface="Times New Roman" panose="02020603050405020304" pitchFamily="18" charset="0"/>
                <a:ea typeface="Times New Roman" panose="02020603050405020304" pitchFamily="18" charset="0"/>
              </a:rPr>
              <a:t>супружници</a:t>
            </a:r>
            <a:r>
              <a:rPr lang="ru-RU" sz="2900" dirty="0" smtClean="0">
                <a:latin typeface="Times New Roman" panose="02020603050405020304" pitchFamily="18" charset="0"/>
                <a:ea typeface="Times New Roman" panose="02020603050405020304" pitchFamily="18" charset="0"/>
              </a:rPr>
              <a:t> </a:t>
            </a:r>
            <a:r>
              <a:rPr lang="ru-RU" sz="2900" dirty="0" err="1" smtClean="0">
                <a:latin typeface="Times New Roman" panose="02020603050405020304" pitchFamily="18" charset="0"/>
                <a:ea typeface="Times New Roman" panose="02020603050405020304" pitchFamily="18" charset="0"/>
              </a:rPr>
              <a:t>односно</a:t>
            </a:r>
            <a:r>
              <a:rPr lang="ru-RU" sz="2900" dirty="0" smtClean="0">
                <a:latin typeface="Times New Roman" panose="02020603050405020304" pitchFamily="18" charset="0"/>
                <a:ea typeface="Times New Roman" panose="02020603050405020304" pitchFamily="18" charset="0"/>
              </a:rPr>
              <a:t> </a:t>
            </a:r>
            <a:r>
              <a:rPr lang="ru-RU" sz="2900" dirty="0" err="1" smtClean="0">
                <a:latin typeface="Times New Roman" panose="02020603050405020304" pitchFamily="18" charset="0"/>
                <a:ea typeface="Times New Roman" panose="02020603050405020304" pitchFamily="18" charset="0"/>
              </a:rPr>
              <a:t>ванбрачни</a:t>
            </a:r>
            <a:r>
              <a:rPr lang="ru-RU" sz="2900" dirty="0" smtClean="0">
                <a:latin typeface="Times New Roman" panose="02020603050405020304" pitchFamily="18" charset="0"/>
                <a:ea typeface="Times New Roman" panose="02020603050405020304" pitchFamily="18" charset="0"/>
              </a:rPr>
              <a:t> </a:t>
            </a:r>
            <a:r>
              <a:rPr lang="ru-RU" sz="2900" dirty="0" err="1" smtClean="0">
                <a:latin typeface="Times New Roman" panose="02020603050405020304" pitchFamily="18" charset="0"/>
                <a:ea typeface="Times New Roman" panose="02020603050405020304" pitchFamily="18" charset="0"/>
              </a:rPr>
              <a:t>партнери</a:t>
            </a:r>
            <a:r>
              <a:rPr lang="ru-RU" sz="2900" dirty="0" smtClean="0">
                <a:latin typeface="Times New Roman" panose="02020603050405020304" pitchFamily="18" charset="0"/>
                <a:ea typeface="Times New Roman" panose="02020603050405020304" pitchFamily="18" charset="0"/>
              </a:rPr>
              <a:t> </a:t>
            </a:r>
            <a:r>
              <a:rPr lang="sr-Latn-RS" sz="2900" dirty="0" smtClean="0">
                <a:latin typeface="Times New Roman" panose="02020603050405020304" pitchFamily="18" charset="0"/>
                <a:ea typeface="Times New Roman" panose="02020603050405020304" pitchFamily="18" charset="0"/>
              </a:rPr>
              <a:t>,</a:t>
            </a:r>
            <a:r>
              <a:rPr lang="sr-Cyrl-RS" sz="2900" dirty="0" smtClean="0">
                <a:latin typeface="Times New Roman" panose="02020603050405020304" pitchFamily="18" charset="0"/>
                <a:ea typeface="Times New Roman" panose="02020603050405020304" pitchFamily="18" charset="0"/>
              </a:rPr>
              <a:t>……могу да повуку раније дату изјаву о пристанку ….све док се семене или јајне ћелије , зиготи , односно ембриони не унесу у тело жене</a:t>
            </a:r>
            <a:r>
              <a:rPr lang="ru-RU" sz="2900" dirty="0" smtClean="0">
                <a:latin typeface="Times New Roman" panose="02020603050405020304" pitchFamily="18" charset="0"/>
                <a:ea typeface="Times New Roman" panose="02020603050405020304" pitchFamily="18" charset="0"/>
              </a:rPr>
              <a:t>. </a:t>
            </a:r>
            <a:r>
              <a:rPr lang="ru-RU" sz="2900" dirty="0" err="1">
                <a:latin typeface="Times New Roman" panose="02020603050405020304" pitchFamily="18" charset="0"/>
                <a:ea typeface="Times New Roman" panose="02020603050405020304" pitchFamily="18" charset="0"/>
              </a:rPr>
              <a:t>Штавише</a:t>
            </a:r>
            <a:r>
              <a:rPr lang="ru-RU" sz="2900" dirty="0">
                <a:latin typeface="Times New Roman" panose="02020603050405020304" pitchFamily="18" charset="0"/>
                <a:ea typeface="Times New Roman" panose="02020603050405020304" pitchFamily="18" charset="0"/>
              </a:rPr>
              <a:t>, у ст.3, </a:t>
            </a:r>
            <a:r>
              <a:rPr lang="ru-RU" sz="2900" dirty="0" err="1">
                <a:latin typeface="Times New Roman" panose="02020603050405020304" pitchFamily="18" charset="0"/>
                <a:ea typeface="Times New Roman" panose="02020603050405020304" pitchFamily="18" charset="0"/>
              </a:rPr>
              <a:t>овог</a:t>
            </a:r>
            <a:r>
              <a:rPr lang="ru-RU" sz="2900" dirty="0">
                <a:latin typeface="Times New Roman" panose="02020603050405020304" pitchFamily="18" charset="0"/>
                <a:ea typeface="Times New Roman" panose="02020603050405020304" pitchFamily="18" charset="0"/>
              </a:rPr>
              <a:t> </a:t>
            </a:r>
            <a:r>
              <a:rPr lang="ru-RU" sz="2900" dirty="0" err="1">
                <a:latin typeface="Times New Roman" panose="02020603050405020304" pitchFamily="18" charset="0"/>
                <a:ea typeface="Times New Roman" panose="02020603050405020304" pitchFamily="18" charset="0"/>
              </a:rPr>
              <a:t>члана</a:t>
            </a:r>
            <a:r>
              <a:rPr lang="ru-RU" sz="2900" dirty="0">
                <a:latin typeface="Times New Roman" panose="02020603050405020304" pitchFamily="18" charset="0"/>
                <a:ea typeface="Times New Roman" panose="02020603050405020304" pitchFamily="18" charset="0"/>
              </a:rPr>
              <a:t> се </a:t>
            </a:r>
            <a:r>
              <a:rPr lang="ru-RU" sz="2900" dirty="0" err="1">
                <a:latin typeface="Times New Roman" panose="02020603050405020304" pitchFamily="18" charset="0"/>
                <a:ea typeface="Times New Roman" panose="02020603050405020304" pitchFamily="18" charset="0"/>
              </a:rPr>
              <a:t>додаје</a:t>
            </a:r>
            <a:r>
              <a:rPr lang="ru-RU" sz="2900" dirty="0">
                <a:latin typeface="Times New Roman" panose="02020603050405020304" pitchFamily="18" charset="0"/>
                <a:ea typeface="Times New Roman" panose="02020603050405020304" pitchFamily="18" charset="0"/>
              </a:rPr>
              <a:t>: </a:t>
            </a:r>
            <a:r>
              <a:rPr lang="sr-Latn-RS" sz="2900" dirty="0" smtClean="0">
                <a:latin typeface="Times New Roman" panose="02020603050405020304" pitchFamily="18" charset="0"/>
                <a:ea typeface="Times New Roman" panose="02020603050405020304" pitchFamily="18" charset="0"/>
              </a:rPr>
              <a:t> </a:t>
            </a:r>
            <a:r>
              <a:rPr lang="ru-RU" sz="2900" dirty="0" smtClean="0">
                <a:latin typeface="Times New Roman" panose="02020603050405020304" pitchFamily="18" charset="0"/>
                <a:ea typeface="Times New Roman" panose="02020603050405020304" pitchFamily="18" charset="0"/>
              </a:rPr>
              <a:t>"</a:t>
            </a:r>
            <a:r>
              <a:rPr lang="ru-RU" sz="2900" dirty="0">
                <a:latin typeface="Times New Roman" panose="02020603050405020304" pitchFamily="18" charset="0"/>
                <a:ea typeface="Times New Roman" panose="02020603050405020304" pitchFamily="18" charset="0"/>
              </a:rPr>
              <a:t>Пре </a:t>
            </a:r>
            <a:r>
              <a:rPr lang="ru-RU" sz="2900" dirty="0" err="1">
                <a:latin typeface="Times New Roman" panose="02020603050405020304" pitchFamily="18" charset="0"/>
                <a:ea typeface="Times New Roman" panose="02020603050405020304" pitchFamily="18" charset="0"/>
              </a:rPr>
              <a:t>сваког</a:t>
            </a:r>
            <a:r>
              <a:rPr lang="ru-RU" sz="2900" dirty="0">
                <a:latin typeface="Times New Roman" panose="02020603050405020304" pitchFamily="18" charset="0"/>
                <a:ea typeface="Times New Roman" panose="02020603050405020304" pitchFamily="18" charset="0"/>
              </a:rPr>
              <a:t> </a:t>
            </a:r>
            <a:r>
              <a:rPr lang="ru-RU" sz="2900" dirty="0" err="1">
                <a:latin typeface="Times New Roman" panose="02020603050405020304" pitchFamily="18" charset="0"/>
                <a:ea typeface="Times New Roman" panose="02020603050405020304" pitchFamily="18" charset="0"/>
              </a:rPr>
              <a:t>уношења</a:t>
            </a:r>
            <a:r>
              <a:rPr lang="ru-RU" sz="2900" dirty="0">
                <a:latin typeface="Times New Roman" panose="02020603050405020304" pitchFamily="18" charset="0"/>
                <a:ea typeface="Times New Roman" panose="02020603050405020304" pitchFamily="18" charset="0"/>
              </a:rPr>
              <a:t> </a:t>
            </a:r>
            <a:r>
              <a:rPr lang="ru-RU" sz="2900" dirty="0" err="1">
                <a:latin typeface="Times New Roman" panose="02020603050405020304" pitchFamily="18" charset="0"/>
                <a:ea typeface="Times New Roman" panose="02020603050405020304" pitchFamily="18" charset="0"/>
              </a:rPr>
              <a:t>семених</a:t>
            </a:r>
            <a:r>
              <a:rPr lang="ru-RU" sz="2900" dirty="0">
                <a:latin typeface="Times New Roman" panose="02020603050405020304" pitchFamily="18" charset="0"/>
                <a:ea typeface="Times New Roman" panose="02020603050405020304" pitchFamily="18" charset="0"/>
              </a:rPr>
              <a:t> </a:t>
            </a:r>
            <a:r>
              <a:rPr lang="ru-RU" sz="2900" dirty="0" err="1">
                <a:latin typeface="Times New Roman" panose="02020603050405020304" pitchFamily="18" charset="0"/>
                <a:ea typeface="Times New Roman" panose="02020603050405020304" pitchFamily="18" charset="0"/>
              </a:rPr>
              <a:t>ћелија</a:t>
            </a:r>
            <a:r>
              <a:rPr lang="ru-RU" sz="2900" dirty="0">
                <a:latin typeface="Times New Roman" panose="02020603050405020304" pitchFamily="18" charset="0"/>
                <a:ea typeface="Times New Roman" panose="02020603050405020304" pitchFamily="18" charset="0"/>
              </a:rPr>
              <a:t>, </a:t>
            </a:r>
            <a:r>
              <a:rPr lang="ru-RU" sz="2900" dirty="0" smtClean="0">
                <a:latin typeface="Times New Roman" panose="02020603050405020304" pitchFamily="18" charset="0"/>
                <a:ea typeface="Times New Roman" panose="02020603050405020304" pitchFamily="18" charset="0"/>
              </a:rPr>
              <a:t>зигота или </a:t>
            </a:r>
            <a:r>
              <a:rPr lang="ru-RU" sz="2900" dirty="0" err="1" smtClean="0">
                <a:latin typeface="Times New Roman" panose="02020603050405020304" pitchFamily="18" charset="0"/>
                <a:ea typeface="Times New Roman" panose="02020603050405020304" pitchFamily="18" charset="0"/>
              </a:rPr>
              <a:t>ембриона</a:t>
            </a:r>
            <a:r>
              <a:rPr lang="ru-RU" sz="2900" dirty="0" smtClean="0">
                <a:latin typeface="Times New Roman" panose="02020603050405020304" pitchFamily="18" charset="0"/>
                <a:ea typeface="Times New Roman" panose="02020603050405020304" pitchFamily="18" charset="0"/>
              </a:rPr>
              <a:t> </a:t>
            </a:r>
            <a:r>
              <a:rPr lang="ru-RU" sz="2900" dirty="0" err="1" smtClean="0">
                <a:latin typeface="Times New Roman" panose="02020603050405020304" pitchFamily="18" charset="0"/>
                <a:ea typeface="Times New Roman" panose="02020603050405020304" pitchFamily="18" charset="0"/>
              </a:rPr>
              <a:t>надлежни</a:t>
            </a:r>
            <a:r>
              <a:rPr lang="ru-RU" sz="2900" dirty="0" smtClean="0">
                <a:latin typeface="Times New Roman" panose="02020603050405020304" pitchFamily="18" charset="0"/>
                <a:ea typeface="Times New Roman" panose="02020603050405020304" pitchFamily="18" charset="0"/>
              </a:rPr>
              <a:t> </a:t>
            </a:r>
            <a:r>
              <a:rPr lang="ru-RU" sz="2900" dirty="0" err="1" smtClean="0">
                <a:latin typeface="Times New Roman" panose="02020603050405020304" pitchFamily="18" charset="0"/>
                <a:ea typeface="Times New Roman" panose="02020603050405020304" pitchFamily="18" charset="0"/>
              </a:rPr>
              <a:t>лекар</a:t>
            </a:r>
            <a:r>
              <a:rPr lang="ru-RU" sz="2900" dirty="0" smtClean="0">
                <a:latin typeface="Times New Roman" panose="02020603050405020304" pitchFamily="18" charset="0"/>
                <a:ea typeface="Times New Roman" panose="02020603050405020304" pitchFamily="18" charset="0"/>
              </a:rPr>
              <a:t> </a:t>
            </a:r>
            <a:r>
              <a:rPr lang="ru-RU" sz="2900" dirty="0" err="1" smtClean="0">
                <a:latin typeface="Times New Roman" panose="02020603050405020304" pitchFamily="18" charset="0"/>
                <a:ea typeface="Times New Roman" panose="02020603050405020304" pitchFamily="18" charset="0"/>
              </a:rPr>
              <a:t>лекар</a:t>
            </a:r>
            <a:r>
              <a:rPr lang="ru-RU" sz="2900" dirty="0" smtClean="0">
                <a:latin typeface="Times New Roman" panose="02020603050405020304" pitchFamily="18" charset="0"/>
                <a:ea typeface="Times New Roman" panose="02020603050405020304" pitchFamily="18" charset="0"/>
              </a:rPr>
              <a:t> </a:t>
            </a:r>
            <a:r>
              <a:rPr lang="ru-RU" sz="2900" dirty="0">
                <a:latin typeface="Times New Roman" panose="02020603050405020304" pitchFamily="18" charset="0"/>
                <a:ea typeface="Times New Roman" panose="02020603050405020304" pitchFamily="18" charset="0"/>
              </a:rPr>
              <a:t>мора </a:t>
            </a:r>
            <a:r>
              <a:rPr lang="ru-RU" sz="2900" dirty="0" err="1">
                <a:latin typeface="Times New Roman" panose="02020603050405020304" pitchFamily="18" charset="0"/>
                <a:ea typeface="Times New Roman" panose="02020603050405020304" pitchFamily="18" charset="0"/>
              </a:rPr>
              <a:t>проверити</a:t>
            </a:r>
            <a:r>
              <a:rPr lang="ru-RU" sz="2900" dirty="0">
                <a:latin typeface="Times New Roman" panose="02020603050405020304" pitchFamily="18" charset="0"/>
                <a:ea typeface="Times New Roman" panose="02020603050405020304" pitchFamily="18" charset="0"/>
              </a:rPr>
              <a:t> да ли </a:t>
            </a:r>
            <a:r>
              <a:rPr lang="ru-RU" sz="2900" dirty="0" err="1">
                <a:latin typeface="Times New Roman" panose="02020603050405020304" pitchFamily="18" charset="0"/>
                <a:ea typeface="Times New Roman" panose="02020603050405020304" pitchFamily="18" charset="0"/>
              </a:rPr>
              <a:t>изјава</a:t>
            </a:r>
            <a:r>
              <a:rPr lang="ru-RU" sz="2900" dirty="0">
                <a:latin typeface="Times New Roman" panose="02020603050405020304" pitchFamily="18" charset="0"/>
                <a:ea typeface="Times New Roman" panose="02020603050405020304" pitchFamily="18" charset="0"/>
              </a:rPr>
              <a:t> о </a:t>
            </a:r>
            <a:r>
              <a:rPr lang="ru-RU" sz="2900" dirty="0" err="1">
                <a:latin typeface="Times New Roman" panose="02020603050405020304" pitchFamily="18" charset="0"/>
                <a:ea typeface="Times New Roman" panose="02020603050405020304" pitchFamily="18" charset="0"/>
              </a:rPr>
              <a:t>пристанку</a:t>
            </a:r>
            <a:r>
              <a:rPr lang="ru-RU" sz="2900" dirty="0">
                <a:latin typeface="Times New Roman" panose="02020603050405020304" pitchFamily="18" charset="0"/>
                <a:ea typeface="Times New Roman" panose="02020603050405020304" pitchFamily="18" charset="0"/>
              </a:rPr>
              <a:t> </a:t>
            </a:r>
            <a:r>
              <a:rPr lang="ru-RU" sz="2900" dirty="0" err="1">
                <a:latin typeface="Times New Roman" panose="02020603050405020304" pitchFamily="18" charset="0"/>
                <a:ea typeface="Times New Roman" panose="02020603050405020304" pitchFamily="18" charset="0"/>
              </a:rPr>
              <a:t>постоји</a:t>
            </a:r>
            <a:r>
              <a:rPr lang="ru-RU" sz="2900" dirty="0">
                <a:latin typeface="Times New Roman" panose="02020603050405020304" pitchFamily="18" charset="0"/>
                <a:ea typeface="Times New Roman" panose="02020603050405020304" pitchFamily="18" charset="0"/>
              </a:rPr>
              <a:t>, </a:t>
            </a:r>
            <a:r>
              <a:rPr lang="ru-RU" sz="2900" dirty="0" err="1">
                <a:latin typeface="Times New Roman" panose="02020603050405020304" pitchFamily="18" charset="0"/>
                <a:ea typeface="Times New Roman" panose="02020603050405020304" pitchFamily="18" charset="0"/>
              </a:rPr>
              <a:t>односно</a:t>
            </a:r>
            <a:r>
              <a:rPr lang="ru-RU" sz="2900" dirty="0">
                <a:latin typeface="Times New Roman" panose="02020603050405020304" pitchFamily="18" charset="0"/>
                <a:ea typeface="Times New Roman" panose="02020603050405020304" pitchFamily="18" charset="0"/>
              </a:rPr>
              <a:t> да ли </a:t>
            </a:r>
            <a:r>
              <a:rPr lang="ru-RU" sz="2900" dirty="0" err="1">
                <a:latin typeface="Times New Roman" panose="02020603050405020304" pitchFamily="18" charset="0"/>
                <a:ea typeface="Times New Roman" panose="02020603050405020304" pitchFamily="18" charset="0"/>
              </a:rPr>
              <a:t>је</a:t>
            </a:r>
            <a:r>
              <a:rPr lang="ru-RU" sz="2900" dirty="0">
                <a:latin typeface="Times New Roman" panose="02020603050405020304" pitchFamily="18" charset="0"/>
                <a:ea typeface="Times New Roman" panose="02020603050405020304" pitchFamily="18" charset="0"/>
              </a:rPr>
              <a:t> </a:t>
            </a:r>
            <a:r>
              <a:rPr lang="ru-RU" sz="2900" dirty="0" err="1">
                <a:latin typeface="Times New Roman" panose="02020603050405020304" pitchFamily="18" charset="0"/>
                <a:ea typeface="Times New Roman" panose="02020603050405020304" pitchFamily="18" charset="0"/>
              </a:rPr>
              <a:t>повучена</a:t>
            </a:r>
            <a:r>
              <a:rPr lang="ru-RU" sz="2900" dirty="0">
                <a:latin typeface="Times New Roman" panose="02020603050405020304" pitchFamily="18" charset="0"/>
                <a:ea typeface="Times New Roman" panose="02020603050405020304" pitchFamily="18" charset="0"/>
              </a:rPr>
              <a:t>". </a:t>
            </a:r>
            <a:endParaRPr lang="sr-Latn-RS" sz="2900" dirty="0">
              <a:latin typeface="Times New Roman" panose="02020603050405020304" pitchFamily="18" charset="0"/>
              <a:ea typeface="Times New Roman" panose="02020603050405020304" pitchFamily="18" charset="0"/>
            </a:endParaRPr>
          </a:p>
          <a:p>
            <a:endParaRPr lang="sr-Latn-RS" dirty="0"/>
          </a:p>
        </p:txBody>
      </p:sp>
    </p:spTree>
    <p:extLst>
      <p:ext uri="{BB962C8B-B14F-4D97-AF65-F5344CB8AC3E}">
        <p14:creationId xmlns:p14="http://schemas.microsoft.com/office/powerpoint/2010/main" val="143757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Cyrl-RS" dirty="0"/>
              <a:t>Зачеће уз </a:t>
            </a:r>
            <a:r>
              <a:rPr lang="sr-Cyrl-RS" dirty="0" err="1"/>
              <a:t>биомедицинску</a:t>
            </a:r>
            <a:r>
              <a:rPr lang="sr-Cyrl-RS" dirty="0"/>
              <a:t> помоћ</a:t>
            </a:r>
            <a:endParaRPr lang="sr-Latn-RS" dirty="0"/>
          </a:p>
        </p:txBody>
      </p:sp>
      <p:sp>
        <p:nvSpPr>
          <p:cNvPr id="3" name="Čuvar mesta za sadržaj 2"/>
          <p:cNvSpPr>
            <a:spLocks noGrp="1"/>
          </p:cNvSpPr>
          <p:nvPr>
            <p:ph idx="1"/>
          </p:nvPr>
        </p:nvSpPr>
        <p:spPr/>
        <p:txBody>
          <a:bodyPr>
            <a:normAutofit lnSpcReduction="10000"/>
          </a:bodyPr>
          <a:lstStyle/>
          <a:p>
            <a:r>
              <a:rPr lang="ru-RU" dirty="0" err="1"/>
              <a:t>Титулари</a:t>
            </a:r>
            <a:r>
              <a:rPr lang="ru-RU" dirty="0"/>
              <a:t> </a:t>
            </a:r>
            <a:r>
              <a:rPr lang="ru-RU" dirty="0" err="1"/>
              <a:t>овог</a:t>
            </a:r>
            <a:r>
              <a:rPr lang="ru-RU" dirty="0"/>
              <a:t> права </a:t>
            </a:r>
            <a:r>
              <a:rPr lang="ru-RU" dirty="0" smtClean="0"/>
              <a:t>на </a:t>
            </a:r>
            <a:r>
              <a:rPr lang="ru-RU" dirty="0" err="1" smtClean="0"/>
              <a:t>јесу</a:t>
            </a:r>
            <a:r>
              <a:rPr lang="ru-RU" dirty="0" smtClean="0"/>
              <a:t> </a:t>
            </a:r>
            <a:r>
              <a:rPr lang="ru-RU" dirty="0" err="1"/>
              <a:t>пунолетна</a:t>
            </a:r>
            <a:r>
              <a:rPr lang="ru-RU" dirty="0"/>
              <a:t> и пословно способна жена и </a:t>
            </a:r>
            <a:r>
              <a:rPr lang="ru-RU" dirty="0" err="1"/>
              <a:t>мушкарац</a:t>
            </a:r>
            <a:r>
              <a:rPr lang="ru-RU" dirty="0"/>
              <a:t> </a:t>
            </a:r>
            <a:r>
              <a:rPr lang="ru-RU" dirty="0" err="1"/>
              <a:t>којима</a:t>
            </a:r>
            <a:r>
              <a:rPr lang="ru-RU" dirty="0"/>
              <a:t> </a:t>
            </a:r>
            <a:r>
              <a:rPr lang="ru-RU" dirty="0" err="1"/>
              <a:t>је</a:t>
            </a:r>
            <a:r>
              <a:rPr lang="ru-RU" dirty="0"/>
              <a:t> потребна </a:t>
            </a:r>
            <a:r>
              <a:rPr lang="ru-RU" dirty="0" err="1"/>
              <a:t>помоћ</a:t>
            </a:r>
            <a:r>
              <a:rPr lang="ru-RU" dirty="0"/>
              <a:t> </a:t>
            </a:r>
            <a:r>
              <a:rPr lang="ru-RU" dirty="0" err="1"/>
              <a:t>поступцима</a:t>
            </a:r>
            <a:r>
              <a:rPr lang="ru-RU" dirty="0"/>
              <a:t> БМПО у </a:t>
            </a:r>
            <a:r>
              <a:rPr lang="ru-RU" dirty="0" err="1"/>
              <a:t>лечењу</a:t>
            </a:r>
            <a:r>
              <a:rPr lang="ru-RU" dirty="0"/>
              <a:t> </a:t>
            </a:r>
            <a:r>
              <a:rPr lang="ru-RU" dirty="0" err="1"/>
              <a:t>неплодности</a:t>
            </a:r>
            <a:r>
              <a:rPr lang="ru-RU" dirty="0"/>
              <a:t>. </a:t>
            </a:r>
            <a:r>
              <a:rPr lang="ru-RU" dirty="0" err="1"/>
              <a:t>Произилази</a:t>
            </a:r>
            <a:r>
              <a:rPr lang="ru-RU" dirty="0"/>
              <a:t> да </a:t>
            </a:r>
            <a:r>
              <a:rPr lang="ru-RU" dirty="0" err="1"/>
              <a:t>је</a:t>
            </a:r>
            <a:r>
              <a:rPr lang="ru-RU" dirty="0"/>
              <a:t> бар </a:t>
            </a:r>
            <a:r>
              <a:rPr lang="ru-RU" dirty="0" err="1"/>
              <a:t>једном</a:t>
            </a:r>
            <a:r>
              <a:rPr lang="ru-RU" dirty="0"/>
              <a:t> од </a:t>
            </a:r>
            <a:r>
              <a:rPr lang="ru-RU" dirty="0" err="1"/>
              <a:t>њих</a:t>
            </a:r>
            <a:r>
              <a:rPr lang="ru-RU" dirty="0"/>
              <a:t> потребна </a:t>
            </a:r>
            <a:r>
              <a:rPr lang="ru-RU" dirty="0" err="1"/>
              <a:t>помоћ</a:t>
            </a:r>
            <a:r>
              <a:rPr lang="ru-RU" dirty="0"/>
              <a:t> у </a:t>
            </a:r>
            <a:r>
              <a:rPr lang="ru-RU" dirty="0" err="1"/>
              <a:t>лечењу</a:t>
            </a:r>
            <a:r>
              <a:rPr lang="ru-RU" dirty="0"/>
              <a:t> </a:t>
            </a:r>
            <a:r>
              <a:rPr lang="ru-RU" dirty="0" err="1"/>
              <a:t>неплодности</a:t>
            </a:r>
            <a:r>
              <a:rPr lang="ru-RU" dirty="0"/>
              <a:t> или </a:t>
            </a:r>
            <a:r>
              <a:rPr lang="ru-RU" dirty="0" err="1"/>
              <a:t>је</a:t>
            </a:r>
            <a:r>
              <a:rPr lang="ru-RU" dirty="0"/>
              <a:t> </a:t>
            </a:r>
            <a:r>
              <a:rPr lang="ru-RU" dirty="0" err="1"/>
              <a:t>оболео</a:t>
            </a:r>
            <a:r>
              <a:rPr lang="ru-RU" dirty="0"/>
              <a:t> од тешке </a:t>
            </a:r>
            <a:r>
              <a:rPr lang="ru-RU" dirty="0" err="1"/>
              <a:t>болести</a:t>
            </a:r>
            <a:r>
              <a:rPr lang="ru-RU" dirty="0"/>
              <a:t> </a:t>
            </a:r>
            <a:r>
              <a:rPr lang="ru-RU" dirty="0" err="1"/>
              <a:t>која</a:t>
            </a:r>
            <a:r>
              <a:rPr lang="ru-RU" dirty="0"/>
              <a:t> се </a:t>
            </a:r>
            <a:r>
              <a:rPr lang="ru-RU" dirty="0" err="1"/>
              <a:t>може</a:t>
            </a:r>
            <a:r>
              <a:rPr lang="ru-RU" dirty="0"/>
              <a:t> </a:t>
            </a:r>
            <a:r>
              <a:rPr lang="ru-RU" dirty="0" err="1"/>
              <a:t>пренети</a:t>
            </a:r>
            <a:r>
              <a:rPr lang="ru-RU" dirty="0"/>
              <a:t> другом партнеру или </a:t>
            </a:r>
            <a:r>
              <a:rPr lang="ru-RU" dirty="0" err="1" smtClean="0"/>
              <a:t>детету</a:t>
            </a:r>
            <a:endParaRPr lang="ru-RU" dirty="0" smtClean="0"/>
          </a:p>
          <a:p>
            <a:r>
              <a:rPr lang="ru-RU" dirty="0" err="1"/>
              <a:t>Поред</a:t>
            </a:r>
            <a:r>
              <a:rPr lang="ru-RU" dirty="0"/>
              <a:t> </a:t>
            </a:r>
            <a:r>
              <a:rPr lang="ru-RU" dirty="0" err="1"/>
              <a:t>овога</a:t>
            </a:r>
            <a:r>
              <a:rPr lang="ru-RU" dirty="0"/>
              <a:t>, </a:t>
            </a:r>
            <a:r>
              <a:rPr lang="ru-RU" dirty="0" err="1"/>
              <a:t>ова</a:t>
            </a:r>
            <a:r>
              <a:rPr lang="ru-RU" dirty="0"/>
              <a:t> лица </a:t>
            </a:r>
            <a:r>
              <a:rPr lang="ru-RU" dirty="0" err="1"/>
              <a:t>морају</a:t>
            </a:r>
            <a:r>
              <a:rPr lang="ru-RU" dirty="0"/>
              <a:t> </a:t>
            </a:r>
            <a:r>
              <a:rPr lang="ru-RU" dirty="0" err="1"/>
              <a:t>бити</a:t>
            </a:r>
            <a:r>
              <a:rPr lang="ru-RU" dirty="0"/>
              <a:t> </a:t>
            </a:r>
            <a:r>
              <a:rPr lang="ru-RU" dirty="0" err="1"/>
              <a:t>способни</a:t>
            </a:r>
            <a:r>
              <a:rPr lang="ru-RU" dirty="0"/>
              <a:t> да </a:t>
            </a:r>
            <a:r>
              <a:rPr lang="ru-RU" dirty="0" err="1"/>
              <a:t>врше</a:t>
            </a:r>
            <a:r>
              <a:rPr lang="ru-RU" dirty="0"/>
              <a:t> </a:t>
            </a:r>
            <a:r>
              <a:rPr lang="ru-RU" dirty="0" err="1"/>
              <a:t>родитељску</a:t>
            </a:r>
            <a:r>
              <a:rPr lang="ru-RU" dirty="0"/>
              <a:t> </a:t>
            </a:r>
            <a:r>
              <a:rPr lang="ru-RU" dirty="0" err="1"/>
              <a:t>дужност</a:t>
            </a:r>
            <a:r>
              <a:rPr lang="ru-RU" dirty="0"/>
              <a:t> и да су у </a:t>
            </a:r>
            <a:r>
              <a:rPr lang="ru-RU" dirty="0" err="1"/>
              <a:t>таквом</a:t>
            </a:r>
            <a:r>
              <a:rPr lang="ru-RU" dirty="0"/>
              <a:t> </a:t>
            </a:r>
            <a:r>
              <a:rPr lang="ru-RU" dirty="0" err="1"/>
              <a:t>психосоцијалном</a:t>
            </a:r>
            <a:r>
              <a:rPr lang="ru-RU" dirty="0"/>
              <a:t> </a:t>
            </a:r>
            <a:r>
              <a:rPr lang="ru-RU" dirty="0" err="1"/>
              <a:t>стању</a:t>
            </a:r>
            <a:r>
              <a:rPr lang="ru-RU" dirty="0"/>
              <a:t> на основу </a:t>
            </a:r>
            <a:r>
              <a:rPr lang="ru-RU" dirty="0" err="1"/>
              <a:t>којег</a:t>
            </a:r>
            <a:r>
              <a:rPr lang="ru-RU" dirty="0"/>
              <a:t> се оправдано  </a:t>
            </a:r>
            <a:r>
              <a:rPr lang="ru-RU" dirty="0" err="1"/>
              <a:t>може</a:t>
            </a:r>
            <a:r>
              <a:rPr lang="ru-RU" dirty="0"/>
              <a:t> </a:t>
            </a:r>
            <a:r>
              <a:rPr lang="ru-RU" dirty="0" err="1"/>
              <a:t>очекивати</a:t>
            </a:r>
            <a:r>
              <a:rPr lang="ru-RU" dirty="0"/>
              <a:t> да </a:t>
            </a:r>
            <a:r>
              <a:rPr lang="ru-RU" dirty="0" err="1"/>
              <a:t>ће</a:t>
            </a:r>
            <a:r>
              <a:rPr lang="ru-RU" dirty="0"/>
              <a:t> те </a:t>
            </a:r>
            <a:r>
              <a:rPr lang="ru-RU" dirty="0" err="1"/>
              <a:t>дужности</a:t>
            </a:r>
            <a:r>
              <a:rPr lang="ru-RU" dirty="0"/>
              <a:t>   </a:t>
            </a:r>
            <a:r>
              <a:rPr lang="ru-RU" dirty="0" err="1"/>
              <a:t>вршити</a:t>
            </a:r>
            <a:r>
              <a:rPr lang="ru-RU" dirty="0"/>
              <a:t> у складу </a:t>
            </a:r>
            <a:r>
              <a:rPr lang="ru-RU" dirty="0" err="1"/>
              <a:t>са</a:t>
            </a:r>
            <a:r>
              <a:rPr lang="ru-RU" dirty="0"/>
              <a:t> законом и у интересу </a:t>
            </a:r>
            <a:r>
              <a:rPr lang="ru-RU" dirty="0" err="1"/>
              <a:t>детета</a:t>
            </a:r>
            <a:endParaRPr lang="sr-Latn-RS" dirty="0"/>
          </a:p>
        </p:txBody>
      </p:sp>
    </p:spTree>
    <p:extLst>
      <p:ext uri="{BB962C8B-B14F-4D97-AF65-F5344CB8AC3E}">
        <p14:creationId xmlns:p14="http://schemas.microsoft.com/office/powerpoint/2010/main" val="630189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Cyrl-RS" dirty="0"/>
              <a:t>Зачеће уз </a:t>
            </a:r>
            <a:r>
              <a:rPr lang="sr-Cyrl-RS" dirty="0" err="1"/>
              <a:t>биомедицинску</a:t>
            </a:r>
            <a:r>
              <a:rPr lang="sr-Cyrl-RS" dirty="0"/>
              <a:t> помоћ</a:t>
            </a:r>
            <a:endParaRPr lang="sr-Latn-RS" dirty="0"/>
          </a:p>
        </p:txBody>
      </p:sp>
      <p:sp>
        <p:nvSpPr>
          <p:cNvPr id="3" name="Čuvar mesta za sadržaj 2"/>
          <p:cNvSpPr>
            <a:spLocks noGrp="1"/>
          </p:cNvSpPr>
          <p:nvPr>
            <p:ph idx="1"/>
          </p:nvPr>
        </p:nvSpPr>
        <p:spPr/>
        <p:txBody>
          <a:bodyPr>
            <a:normAutofit fontScale="92500" lnSpcReduction="10000"/>
          </a:bodyPr>
          <a:lstStyle/>
          <a:p>
            <a:r>
              <a:rPr lang="ru-RU" dirty="0"/>
              <a:t>Закон </a:t>
            </a:r>
            <a:r>
              <a:rPr lang="ru-RU" dirty="0" err="1"/>
              <a:t>Србије</a:t>
            </a:r>
            <a:r>
              <a:rPr lang="ru-RU" dirty="0"/>
              <a:t> </a:t>
            </a:r>
            <a:r>
              <a:rPr lang="ru-RU" dirty="0" err="1"/>
              <a:t>нормира</a:t>
            </a:r>
            <a:r>
              <a:rPr lang="ru-RU" dirty="0"/>
              <a:t> да само </a:t>
            </a:r>
            <a:r>
              <a:rPr lang="ru-RU" dirty="0" err="1"/>
              <a:t>изузетно</a:t>
            </a:r>
            <a:r>
              <a:rPr lang="ru-RU" dirty="0"/>
              <a:t>, „право на поступке БМПО </a:t>
            </a:r>
            <a:r>
              <a:rPr lang="ru-RU" dirty="0" err="1"/>
              <a:t>има</a:t>
            </a:r>
            <a:r>
              <a:rPr lang="ru-RU" dirty="0"/>
              <a:t> и </a:t>
            </a:r>
            <a:r>
              <a:rPr lang="ru-RU" dirty="0" err="1"/>
              <a:t>пунолетна</a:t>
            </a:r>
            <a:r>
              <a:rPr lang="ru-RU" dirty="0"/>
              <a:t> и пословно способна жена </a:t>
            </a:r>
            <a:r>
              <a:rPr lang="ru-RU" dirty="0" err="1"/>
              <a:t>која</a:t>
            </a:r>
            <a:r>
              <a:rPr lang="ru-RU" dirty="0"/>
              <a:t> живи сама и </a:t>
            </a:r>
            <a:r>
              <a:rPr lang="ru-RU" dirty="0" err="1"/>
              <a:t>која</a:t>
            </a:r>
            <a:r>
              <a:rPr lang="ru-RU" dirty="0"/>
              <a:t> </a:t>
            </a:r>
            <a:r>
              <a:rPr lang="ru-RU" dirty="0" err="1"/>
              <a:t>је</a:t>
            </a:r>
            <a:r>
              <a:rPr lang="ru-RU" dirty="0"/>
              <a:t> способна да </a:t>
            </a:r>
            <a:r>
              <a:rPr lang="ru-RU" dirty="0" err="1"/>
              <a:t>врши</a:t>
            </a:r>
            <a:r>
              <a:rPr lang="ru-RU" dirty="0"/>
              <a:t> </a:t>
            </a:r>
            <a:r>
              <a:rPr lang="ru-RU" dirty="0" err="1"/>
              <a:t>родитељску</a:t>
            </a:r>
            <a:r>
              <a:rPr lang="ru-RU" dirty="0"/>
              <a:t> </a:t>
            </a:r>
            <a:r>
              <a:rPr lang="ru-RU" dirty="0" err="1"/>
              <a:t>дужност</a:t>
            </a:r>
            <a:r>
              <a:rPr lang="ru-RU" dirty="0"/>
              <a:t> и у </a:t>
            </a:r>
            <a:r>
              <a:rPr lang="ru-RU" dirty="0" err="1"/>
              <a:t>таквом</a:t>
            </a:r>
            <a:r>
              <a:rPr lang="ru-RU" dirty="0"/>
              <a:t> </a:t>
            </a:r>
            <a:r>
              <a:rPr lang="ru-RU" dirty="0" err="1"/>
              <a:t>је</a:t>
            </a:r>
            <a:r>
              <a:rPr lang="ru-RU" dirty="0"/>
              <a:t> </a:t>
            </a:r>
            <a:r>
              <a:rPr lang="ru-RU" dirty="0" err="1"/>
              <a:t>психосоцијалном</a:t>
            </a:r>
            <a:r>
              <a:rPr lang="ru-RU" dirty="0"/>
              <a:t> </a:t>
            </a:r>
            <a:r>
              <a:rPr lang="ru-RU" dirty="0" err="1"/>
              <a:t>стању</a:t>
            </a:r>
            <a:r>
              <a:rPr lang="ru-RU" dirty="0"/>
              <a:t> на основу </a:t>
            </a:r>
            <a:r>
              <a:rPr lang="ru-RU" dirty="0" err="1"/>
              <a:t>кога</a:t>
            </a:r>
            <a:r>
              <a:rPr lang="ru-RU" dirty="0"/>
              <a:t> се оправдано </a:t>
            </a:r>
            <a:r>
              <a:rPr lang="ru-RU" dirty="0" err="1"/>
              <a:t>може</a:t>
            </a:r>
            <a:r>
              <a:rPr lang="ru-RU" dirty="0"/>
              <a:t> </a:t>
            </a:r>
            <a:r>
              <a:rPr lang="ru-RU" dirty="0" err="1"/>
              <a:t>очекивати</a:t>
            </a:r>
            <a:r>
              <a:rPr lang="ru-RU" dirty="0"/>
              <a:t> да </a:t>
            </a:r>
            <a:r>
              <a:rPr lang="ru-RU" dirty="0" err="1"/>
              <a:t>ће</a:t>
            </a:r>
            <a:r>
              <a:rPr lang="ru-RU" dirty="0"/>
              <a:t> </a:t>
            </a:r>
            <a:r>
              <a:rPr lang="ru-RU" dirty="0" err="1"/>
              <a:t>бити</a:t>
            </a:r>
            <a:r>
              <a:rPr lang="ru-RU" dirty="0"/>
              <a:t> способна да </a:t>
            </a:r>
            <a:r>
              <a:rPr lang="ru-RU" dirty="0" err="1"/>
              <a:t>обавља</a:t>
            </a:r>
            <a:r>
              <a:rPr lang="ru-RU" dirty="0"/>
              <a:t> </a:t>
            </a:r>
            <a:r>
              <a:rPr lang="ru-RU" dirty="0" err="1"/>
              <a:t>родитељске</a:t>
            </a:r>
            <a:r>
              <a:rPr lang="ru-RU" dirty="0"/>
              <a:t> </a:t>
            </a:r>
            <a:r>
              <a:rPr lang="ru-RU" dirty="0" err="1"/>
              <a:t>дужности</a:t>
            </a:r>
            <a:r>
              <a:rPr lang="ru-RU" dirty="0"/>
              <a:t>, у складу </a:t>
            </a:r>
            <a:r>
              <a:rPr lang="ru-RU" dirty="0" err="1"/>
              <a:t>са</a:t>
            </a:r>
            <a:r>
              <a:rPr lang="ru-RU" dirty="0"/>
              <a:t> законом, у интересу </a:t>
            </a:r>
            <a:r>
              <a:rPr lang="ru-RU" dirty="0" err="1"/>
              <a:t>детета</a:t>
            </a:r>
            <a:r>
              <a:rPr lang="ru-RU" dirty="0"/>
              <a:t>“. (чл.25.ст.2). </a:t>
            </a:r>
            <a:endParaRPr lang="sr-Latn-RS" dirty="0" smtClean="0"/>
          </a:p>
          <a:p>
            <a:r>
              <a:rPr lang="ru-RU" dirty="0" smtClean="0"/>
              <a:t>У </a:t>
            </a:r>
            <a:r>
              <a:rPr lang="ru-RU" dirty="0" err="1"/>
              <a:t>овом</a:t>
            </a:r>
            <a:r>
              <a:rPr lang="ru-RU" dirty="0"/>
              <a:t> </a:t>
            </a:r>
            <a:r>
              <a:rPr lang="ru-RU" dirty="0" err="1"/>
              <a:t>случају</a:t>
            </a:r>
            <a:r>
              <a:rPr lang="ru-RU" dirty="0"/>
              <a:t>  се не </a:t>
            </a:r>
            <a:r>
              <a:rPr lang="ru-RU" dirty="0" err="1"/>
              <a:t>захтева</a:t>
            </a:r>
            <a:r>
              <a:rPr lang="ru-RU" dirty="0"/>
              <a:t> </a:t>
            </a:r>
            <a:r>
              <a:rPr lang="ru-RU" dirty="0" err="1"/>
              <a:t>медицински</a:t>
            </a:r>
            <a:r>
              <a:rPr lang="ru-RU" dirty="0"/>
              <a:t> </a:t>
            </a:r>
            <a:r>
              <a:rPr lang="ru-RU" dirty="0" err="1"/>
              <a:t>потврђена</a:t>
            </a:r>
            <a:r>
              <a:rPr lang="ru-RU" dirty="0"/>
              <a:t> </a:t>
            </a:r>
            <a:r>
              <a:rPr lang="ru-RU" dirty="0" err="1"/>
              <a:t>неплодност</a:t>
            </a:r>
            <a:r>
              <a:rPr lang="ru-RU" dirty="0"/>
              <a:t>, </a:t>
            </a:r>
            <a:r>
              <a:rPr lang="ru-RU" dirty="0" err="1"/>
              <a:t>односно</a:t>
            </a:r>
            <a:r>
              <a:rPr lang="ru-RU" dirty="0"/>
              <a:t> </a:t>
            </a:r>
            <a:r>
              <a:rPr lang="ru-RU" dirty="0" err="1"/>
              <a:t>медицински</a:t>
            </a:r>
            <a:r>
              <a:rPr lang="ru-RU" dirty="0"/>
              <a:t> </a:t>
            </a:r>
            <a:r>
              <a:rPr lang="ru-RU" dirty="0" err="1"/>
              <a:t>дијагноза</a:t>
            </a:r>
            <a:r>
              <a:rPr lang="ru-RU" dirty="0"/>
              <a:t> </a:t>
            </a:r>
            <a:r>
              <a:rPr lang="ru-RU" dirty="0" err="1"/>
              <a:t>која</a:t>
            </a:r>
            <a:r>
              <a:rPr lang="ru-RU" dirty="0"/>
              <a:t> </a:t>
            </a:r>
            <a:r>
              <a:rPr lang="ru-RU" dirty="0" err="1"/>
              <a:t>оправдава</a:t>
            </a:r>
            <a:r>
              <a:rPr lang="ru-RU" dirty="0"/>
              <a:t> приступ БМПО. </a:t>
            </a:r>
            <a:r>
              <a:rPr lang="ru-RU" dirty="0" err="1"/>
              <a:t>Рађање</a:t>
            </a:r>
            <a:r>
              <a:rPr lang="ru-RU" dirty="0"/>
              <a:t> </a:t>
            </a:r>
            <a:r>
              <a:rPr lang="ru-RU" dirty="0" err="1"/>
              <a:t>детета</a:t>
            </a:r>
            <a:r>
              <a:rPr lang="ru-RU" dirty="0"/>
              <a:t> </a:t>
            </a:r>
            <a:r>
              <a:rPr lang="ru-RU" dirty="0" err="1"/>
              <a:t>тако</a:t>
            </a:r>
            <a:r>
              <a:rPr lang="ru-RU" dirty="0"/>
              <a:t> </a:t>
            </a:r>
            <a:r>
              <a:rPr lang="ru-RU" dirty="0" err="1"/>
              <a:t>више</a:t>
            </a:r>
            <a:r>
              <a:rPr lang="ru-RU" dirty="0"/>
              <a:t> </a:t>
            </a:r>
            <a:r>
              <a:rPr lang="ru-RU" dirty="0" err="1"/>
              <a:t>није</a:t>
            </a:r>
            <a:r>
              <a:rPr lang="ru-RU" dirty="0"/>
              <a:t> само </a:t>
            </a:r>
            <a:r>
              <a:rPr lang="ru-RU" dirty="0" err="1"/>
              <a:t>резултат</a:t>
            </a:r>
            <a:r>
              <a:rPr lang="ru-RU" dirty="0"/>
              <a:t> </a:t>
            </a:r>
            <a:r>
              <a:rPr lang="ru-RU" dirty="0" err="1"/>
              <a:t>родитељског</a:t>
            </a:r>
            <a:r>
              <a:rPr lang="ru-RU" dirty="0"/>
              <a:t> </a:t>
            </a:r>
            <a:r>
              <a:rPr lang="ru-RU" dirty="0" err="1" smtClean="0"/>
              <a:t>пројекта</a:t>
            </a:r>
            <a:r>
              <a:rPr lang="sr-Latn-RS" dirty="0" smtClean="0"/>
              <a:t> </a:t>
            </a:r>
            <a:r>
              <a:rPr lang="sr-Cyrl-RS" dirty="0" smtClean="0"/>
              <a:t>(споразума)</a:t>
            </a:r>
            <a:r>
              <a:rPr lang="ru-RU" dirty="0" smtClean="0"/>
              <a:t>, </a:t>
            </a:r>
            <a:r>
              <a:rPr lang="ru-RU" dirty="0" err="1"/>
              <a:t>који</a:t>
            </a:r>
            <a:r>
              <a:rPr lang="ru-RU" dirty="0"/>
              <a:t> желе </a:t>
            </a:r>
            <a:r>
              <a:rPr lang="ru-RU" dirty="0" err="1"/>
              <a:t>заједнички</a:t>
            </a:r>
            <a:r>
              <a:rPr lang="ru-RU" dirty="0"/>
              <a:t> </a:t>
            </a:r>
            <a:r>
              <a:rPr lang="ru-RU" dirty="0" err="1"/>
              <a:t>одгајати</a:t>
            </a:r>
            <a:r>
              <a:rPr lang="ru-RU" dirty="0"/>
              <a:t> и </a:t>
            </a:r>
            <a:r>
              <a:rPr lang="ru-RU" dirty="0" err="1"/>
              <a:t>образовати</a:t>
            </a:r>
            <a:r>
              <a:rPr lang="ru-RU" dirty="0"/>
              <a:t> </a:t>
            </a:r>
            <a:r>
              <a:rPr lang="ru-RU" dirty="0" err="1"/>
              <a:t>дете</a:t>
            </a:r>
            <a:r>
              <a:rPr lang="ru-RU" dirty="0"/>
              <a:t>.  </a:t>
            </a:r>
            <a:endParaRPr lang="sr-Latn-RS" dirty="0" smtClean="0"/>
          </a:p>
          <a:p>
            <a:endParaRPr lang="sr-Latn-RS" dirty="0"/>
          </a:p>
        </p:txBody>
      </p:sp>
    </p:spTree>
    <p:extLst>
      <p:ext uri="{BB962C8B-B14F-4D97-AF65-F5344CB8AC3E}">
        <p14:creationId xmlns:p14="http://schemas.microsoft.com/office/powerpoint/2010/main" val="2331813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r-Latn-RS"/>
          </a:p>
        </p:txBody>
      </p:sp>
      <p:sp>
        <p:nvSpPr>
          <p:cNvPr id="3" name="Čuvar mesta za sadržaj 2"/>
          <p:cNvSpPr>
            <a:spLocks noGrp="1"/>
          </p:cNvSpPr>
          <p:nvPr>
            <p:ph idx="1"/>
          </p:nvPr>
        </p:nvSpPr>
        <p:spPr/>
        <p:txBody>
          <a:bodyPr/>
          <a:lstStyle/>
          <a:p>
            <a:r>
              <a:rPr lang="ru-RU" dirty="0"/>
              <a:t>Истина </a:t>
            </a:r>
            <a:r>
              <a:rPr lang="ru-RU" dirty="0" err="1"/>
              <a:t>је</a:t>
            </a:r>
            <a:r>
              <a:rPr lang="ru-RU" dirty="0"/>
              <a:t>, </a:t>
            </a:r>
            <a:r>
              <a:rPr lang="ru-RU" dirty="0" err="1"/>
              <a:t>међутим</a:t>
            </a:r>
            <a:r>
              <a:rPr lang="ru-RU" dirty="0"/>
              <a:t>, да </a:t>
            </a:r>
            <a:r>
              <a:rPr lang="ru-RU" dirty="0" err="1"/>
              <a:t>значај</a:t>
            </a:r>
            <a:r>
              <a:rPr lang="ru-RU" dirty="0"/>
              <a:t> </a:t>
            </a:r>
            <a:r>
              <a:rPr lang="ru-RU" dirty="0" err="1"/>
              <a:t>воље</a:t>
            </a:r>
            <a:r>
              <a:rPr lang="ru-RU" dirty="0"/>
              <a:t> и у </a:t>
            </a:r>
            <a:r>
              <a:rPr lang="ru-RU" dirty="0" err="1"/>
              <a:t>овим</a:t>
            </a:r>
            <a:r>
              <a:rPr lang="ru-RU" dirty="0"/>
              <a:t> </a:t>
            </a:r>
            <a:r>
              <a:rPr lang="ru-RU" dirty="0" err="1"/>
              <a:t>oдносима</a:t>
            </a:r>
            <a:r>
              <a:rPr lang="ru-RU" dirty="0"/>
              <a:t> </a:t>
            </a:r>
            <a:r>
              <a:rPr lang="ru-RU" dirty="0" err="1"/>
              <a:t>није</a:t>
            </a:r>
            <a:r>
              <a:rPr lang="ru-RU" dirty="0"/>
              <a:t> </a:t>
            </a:r>
            <a:r>
              <a:rPr lang="ru-RU" dirty="0" err="1"/>
              <a:t>занемарљив</a:t>
            </a:r>
            <a:r>
              <a:rPr lang="ru-RU" dirty="0"/>
              <a:t>.  </a:t>
            </a:r>
            <a:r>
              <a:rPr lang="ru-RU" dirty="0" err="1"/>
              <a:t>Воља</a:t>
            </a:r>
            <a:r>
              <a:rPr lang="ru-RU" dirty="0"/>
              <a:t> се </a:t>
            </a:r>
            <a:r>
              <a:rPr lang="ru-RU" dirty="0" err="1"/>
              <a:t>испољава</a:t>
            </a:r>
            <a:r>
              <a:rPr lang="ru-RU" dirty="0"/>
              <a:t> </a:t>
            </a:r>
            <a:r>
              <a:rPr lang="ru-RU" dirty="0" err="1"/>
              <a:t>као</a:t>
            </a:r>
            <a:r>
              <a:rPr lang="ru-RU" dirty="0"/>
              <a:t> </a:t>
            </a:r>
            <a:r>
              <a:rPr lang="ru-RU" dirty="0" err="1"/>
              <a:t>одбијање</a:t>
            </a:r>
            <a:r>
              <a:rPr lang="ru-RU" dirty="0"/>
              <a:t> </a:t>
            </a:r>
            <a:r>
              <a:rPr lang="ru-RU" dirty="0" err="1"/>
              <a:t>родитељства</a:t>
            </a:r>
            <a:r>
              <a:rPr lang="ru-RU" dirty="0"/>
              <a:t> </a:t>
            </a:r>
            <a:r>
              <a:rPr lang="ru-RU" dirty="0" err="1"/>
              <a:t>преко</a:t>
            </a:r>
            <a:r>
              <a:rPr lang="ru-RU" dirty="0"/>
              <a:t> </a:t>
            </a:r>
            <a:r>
              <a:rPr lang="ru-RU" dirty="0" err="1"/>
              <a:t>прекида</a:t>
            </a:r>
            <a:r>
              <a:rPr lang="ru-RU" dirty="0"/>
              <a:t> </a:t>
            </a:r>
            <a:r>
              <a:rPr lang="ru-RU" dirty="0" err="1"/>
              <a:t>трудноће</a:t>
            </a:r>
            <a:r>
              <a:rPr lang="ru-RU" dirty="0"/>
              <a:t> и </a:t>
            </a:r>
            <a:r>
              <a:rPr lang="ru-RU" dirty="0" err="1"/>
              <a:t>стерилизације</a:t>
            </a:r>
            <a:r>
              <a:rPr lang="ru-RU" dirty="0"/>
              <a:t>, или код </a:t>
            </a:r>
            <a:r>
              <a:rPr lang="ru-RU" dirty="0" err="1"/>
              <a:t>оспоравања</a:t>
            </a:r>
            <a:r>
              <a:rPr lang="ru-RU" dirty="0"/>
              <a:t> </a:t>
            </a:r>
            <a:r>
              <a:rPr lang="ru-RU" dirty="0" err="1"/>
              <a:t>родитељства</a:t>
            </a:r>
            <a:r>
              <a:rPr lang="ru-RU" dirty="0"/>
              <a:t>,  али и </a:t>
            </a:r>
            <a:r>
              <a:rPr lang="ru-RU" dirty="0" err="1"/>
              <a:t>прихватањем</a:t>
            </a:r>
            <a:r>
              <a:rPr lang="ru-RU" dirty="0"/>
              <a:t> </a:t>
            </a:r>
            <a:r>
              <a:rPr lang="ru-RU" dirty="0" err="1"/>
              <a:t>родитељства</a:t>
            </a:r>
            <a:r>
              <a:rPr lang="ru-RU" dirty="0"/>
              <a:t>, примера ради </a:t>
            </a:r>
            <a:r>
              <a:rPr lang="ru-RU" dirty="0" err="1"/>
              <a:t>признањем</a:t>
            </a:r>
            <a:r>
              <a:rPr lang="ru-RU" dirty="0"/>
              <a:t>, </a:t>
            </a:r>
            <a:r>
              <a:rPr lang="ru-RU" dirty="0" err="1"/>
              <a:t>којим</a:t>
            </a:r>
            <a:r>
              <a:rPr lang="ru-RU" dirty="0"/>
              <a:t> се </a:t>
            </a:r>
            <a:r>
              <a:rPr lang="ru-RU" dirty="0" err="1"/>
              <a:t>успоставља</a:t>
            </a:r>
            <a:r>
              <a:rPr lang="ru-RU" dirty="0"/>
              <a:t> </a:t>
            </a:r>
            <a:r>
              <a:rPr lang="ru-RU" dirty="0" err="1"/>
              <a:t>правна</a:t>
            </a:r>
            <a:r>
              <a:rPr lang="ru-RU" dirty="0"/>
              <a:t> </a:t>
            </a:r>
            <a:r>
              <a:rPr lang="ru-RU" dirty="0" err="1"/>
              <a:t>веза</a:t>
            </a:r>
            <a:r>
              <a:rPr lang="ru-RU" dirty="0"/>
              <a:t> </a:t>
            </a:r>
            <a:r>
              <a:rPr lang="ru-RU" dirty="0" err="1"/>
              <a:t>између</a:t>
            </a:r>
            <a:r>
              <a:rPr lang="ru-RU" dirty="0"/>
              <a:t> </a:t>
            </a:r>
            <a:r>
              <a:rPr lang="ru-RU" dirty="0" err="1"/>
              <a:t>детета</a:t>
            </a:r>
            <a:r>
              <a:rPr lang="ru-RU" dirty="0"/>
              <a:t> и </a:t>
            </a:r>
            <a:r>
              <a:rPr lang="ru-RU" dirty="0" err="1"/>
              <a:t>родитеља</a:t>
            </a:r>
            <a:r>
              <a:rPr lang="ru-RU" dirty="0" smtClean="0"/>
              <a:t>.</a:t>
            </a:r>
          </a:p>
          <a:p>
            <a:r>
              <a:rPr lang="ru-RU" dirty="0" err="1"/>
              <a:t>Значај</a:t>
            </a:r>
            <a:r>
              <a:rPr lang="ru-RU" dirty="0"/>
              <a:t> </a:t>
            </a:r>
            <a:r>
              <a:rPr lang="ru-RU" dirty="0" err="1"/>
              <a:t>сагласности</a:t>
            </a:r>
            <a:r>
              <a:rPr lang="ru-RU" dirty="0"/>
              <a:t> </a:t>
            </a:r>
            <a:r>
              <a:rPr lang="ru-RU" dirty="0" err="1"/>
              <a:t>воља</a:t>
            </a:r>
            <a:r>
              <a:rPr lang="ru-RU" dirty="0"/>
              <a:t> у </a:t>
            </a:r>
            <a:r>
              <a:rPr lang="ru-RU" dirty="0" err="1"/>
              <a:t>овој</a:t>
            </a:r>
            <a:r>
              <a:rPr lang="ru-RU" dirty="0"/>
              <a:t> области </a:t>
            </a:r>
            <a:r>
              <a:rPr lang="ru-RU" dirty="0" err="1"/>
              <a:t>наставља</a:t>
            </a:r>
            <a:r>
              <a:rPr lang="ru-RU" dirty="0"/>
              <a:t> да </a:t>
            </a:r>
            <a:r>
              <a:rPr lang="ru-RU" dirty="0" err="1"/>
              <a:t>расте</a:t>
            </a:r>
            <a:r>
              <a:rPr lang="ru-RU" dirty="0"/>
              <a:t> и </a:t>
            </a:r>
            <a:r>
              <a:rPr lang="ru-RU" dirty="0" err="1"/>
              <a:t>може</a:t>
            </a:r>
            <a:r>
              <a:rPr lang="ru-RU" dirty="0"/>
              <a:t> се </a:t>
            </a:r>
            <a:r>
              <a:rPr lang="ru-RU" dirty="0" err="1"/>
              <a:t>рећи</a:t>
            </a:r>
            <a:r>
              <a:rPr lang="ru-RU" dirty="0"/>
              <a:t> да </a:t>
            </a:r>
            <a:r>
              <a:rPr lang="ru-RU" dirty="0" err="1"/>
              <a:t>је</a:t>
            </a:r>
            <a:r>
              <a:rPr lang="ru-RU" dirty="0"/>
              <a:t> то </a:t>
            </a:r>
            <a:r>
              <a:rPr lang="ru-RU" dirty="0" err="1"/>
              <a:t>један</a:t>
            </a:r>
            <a:r>
              <a:rPr lang="ru-RU" dirty="0"/>
              <a:t> </a:t>
            </a:r>
            <a:r>
              <a:rPr lang="ru-RU" dirty="0" err="1"/>
              <a:t>универзални</a:t>
            </a:r>
            <a:r>
              <a:rPr lang="ru-RU" dirty="0"/>
              <a:t> </a:t>
            </a:r>
            <a:r>
              <a:rPr lang="ru-RU" dirty="0" err="1"/>
              <a:t>процес</a:t>
            </a:r>
            <a:endParaRPr lang="sr-Latn-RS" dirty="0"/>
          </a:p>
        </p:txBody>
      </p:sp>
    </p:spTree>
    <p:extLst>
      <p:ext uri="{BB962C8B-B14F-4D97-AF65-F5344CB8AC3E}">
        <p14:creationId xmlns:p14="http://schemas.microsoft.com/office/powerpoint/2010/main" val="4241092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Cyrl-RS" dirty="0"/>
              <a:t>Зачеће уз </a:t>
            </a:r>
            <a:r>
              <a:rPr lang="sr-Cyrl-RS" dirty="0" err="1"/>
              <a:t>биомедицинску</a:t>
            </a:r>
            <a:r>
              <a:rPr lang="sr-Cyrl-RS" dirty="0"/>
              <a:t> помоћ</a:t>
            </a:r>
            <a:endParaRPr lang="sr-Latn-RS" dirty="0"/>
          </a:p>
        </p:txBody>
      </p:sp>
      <p:sp>
        <p:nvSpPr>
          <p:cNvPr id="3" name="Čuvar mesta za sadržaj 2"/>
          <p:cNvSpPr>
            <a:spLocks noGrp="1"/>
          </p:cNvSpPr>
          <p:nvPr>
            <p:ph idx="1"/>
          </p:nvPr>
        </p:nvSpPr>
        <p:spPr/>
        <p:txBody>
          <a:bodyPr>
            <a:normAutofit fontScale="85000" lnSpcReduction="10000"/>
          </a:bodyPr>
          <a:lstStyle/>
          <a:p>
            <a:r>
              <a:rPr lang="ru-RU" dirty="0" err="1"/>
              <a:t>Оваква</a:t>
            </a:r>
            <a:r>
              <a:rPr lang="ru-RU" dirty="0"/>
              <a:t> </a:t>
            </a:r>
            <a:r>
              <a:rPr lang="ru-RU" dirty="0" err="1"/>
              <a:t>биомедицинска</a:t>
            </a:r>
            <a:r>
              <a:rPr lang="ru-RU" dirty="0"/>
              <a:t> </a:t>
            </a:r>
            <a:r>
              <a:rPr lang="ru-RU" dirty="0" err="1"/>
              <a:t>оплодња</a:t>
            </a:r>
            <a:r>
              <a:rPr lang="ru-RU" dirty="0"/>
              <a:t> самих жена отвара потребу  </a:t>
            </a:r>
            <a:r>
              <a:rPr lang="ru-RU" dirty="0" err="1"/>
              <a:t>даље</a:t>
            </a:r>
            <a:r>
              <a:rPr lang="ru-RU" dirty="0"/>
              <a:t> измене </a:t>
            </a:r>
            <a:r>
              <a:rPr lang="ru-RU" dirty="0" err="1"/>
              <a:t>законодавства</a:t>
            </a:r>
            <a:r>
              <a:rPr lang="ru-RU" dirty="0"/>
              <a:t> </a:t>
            </a:r>
            <a:r>
              <a:rPr lang="ru-RU" dirty="0" err="1"/>
              <a:t>Републике</a:t>
            </a:r>
            <a:r>
              <a:rPr lang="ru-RU" dirty="0"/>
              <a:t> </a:t>
            </a:r>
            <a:r>
              <a:rPr lang="ru-RU" dirty="0" err="1" smtClean="0"/>
              <a:t>Србије</a:t>
            </a:r>
            <a:r>
              <a:rPr lang="ru-RU" dirty="0" smtClean="0"/>
              <a:t>. </a:t>
            </a:r>
          </a:p>
          <a:p>
            <a:r>
              <a:rPr lang="ru-RU" dirty="0" err="1" smtClean="0"/>
              <a:t>Прва</a:t>
            </a:r>
            <a:r>
              <a:rPr lang="ru-RU" dirty="0" smtClean="0"/>
              <a:t> </a:t>
            </a:r>
            <a:r>
              <a:rPr lang="ru-RU" dirty="0"/>
              <a:t>измена се мора </a:t>
            </a:r>
            <a:r>
              <a:rPr lang="sr-Cyrl-RS" dirty="0" smtClean="0"/>
              <a:t>односити на укидање</a:t>
            </a:r>
            <a:r>
              <a:rPr lang="ru-RU" dirty="0" smtClean="0"/>
              <a:t> </a:t>
            </a:r>
            <a:r>
              <a:rPr lang="ru-RU" dirty="0"/>
              <a:t>правила о </a:t>
            </a:r>
            <a:r>
              <a:rPr lang="ru-RU" dirty="0" err="1"/>
              <a:t>анономности</a:t>
            </a:r>
            <a:r>
              <a:rPr lang="ru-RU" dirty="0"/>
              <a:t> </a:t>
            </a:r>
            <a:r>
              <a:rPr lang="ru-RU" dirty="0" err="1"/>
              <a:t>даваоца</a:t>
            </a:r>
            <a:r>
              <a:rPr lang="ru-RU" dirty="0"/>
              <a:t>  </a:t>
            </a:r>
            <a:r>
              <a:rPr lang="ru-RU" dirty="0" err="1"/>
              <a:t>оплодних</a:t>
            </a:r>
            <a:r>
              <a:rPr lang="ru-RU" dirty="0"/>
              <a:t> </a:t>
            </a:r>
            <a:r>
              <a:rPr lang="ru-RU" dirty="0" err="1"/>
              <a:t>ћелија</a:t>
            </a:r>
            <a:r>
              <a:rPr lang="ru-RU" dirty="0"/>
              <a:t>, </a:t>
            </a:r>
            <a:r>
              <a:rPr lang="ru-RU" dirty="0" err="1"/>
              <a:t>нормирана</a:t>
            </a:r>
            <a:r>
              <a:rPr lang="ru-RU" dirty="0"/>
              <a:t> </a:t>
            </a:r>
            <a:r>
              <a:rPr lang="ru-RU" dirty="0" err="1"/>
              <a:t>породичним</a:t>
            </a:r>
            <a:r>
              <a:rPr lang="ru-RU" dirty="0"/>
              <a:t> </a:t>
            </a:r>
            <a:r>
              <a:rPr lang="ru-RU" dirty="0" err="1"/>
              <a:t>законодавством</a:t>
            </a:r>
            <a:r>
              <a:rPr lang="ru-RU" dirty="0"/>
              <a:t> </a:t>
            </a:r>
            <a:r>
              <a:rPr lang="ru-RU" dirty="0" err="1"/>
              <a:t>којим</a:t>
            </a:r>
            <a:r>
              <a:rPr lang="ru-RU" dirty="0"/>
              <a:t> се </a:t>
            </a:r>
            <a:r>
              <a:rPr lang="ru-RU" dirty="0" err="1"/>
              <a:t>регулише</a:t>
            </a:r>
            <a:r>
              <a:rPr lang="ru-RU" dirty="0"/>
              <a:t> </a:t>
            </a:r>
            <a:r>
              <a:rPr lang="ru-RU" dirty="0" err="1"/>
              <a:t>успостављање</a:t>
            </a:r>
            <a:r>
              <a:rPr lang="ru-RU" dirty="0"/>
              <a:t> </a:t>
            </a:r>
            <a:r>
              <a:rPr lang="ru-RU" dirty="0" err="1"/>
              <a:t>родитељско</a:t>
            </a:r>
            <a:r>
              <a:rPr lang="ru-RU" dirty="0"/>
              <a:t>- </a:t>
            </a:r>
            <a:r>
              <a:rPr lang="ru-RU" dirty="0" err="1"/>
              <a:t>правног</a:t>
            </a:r>
            <a:r>
              <a:rPr lang="ru-RU" dirty="0"/>
              <a:t> </a:t>
            </a:r>
            <a:r>
              <a:rPr lang="ru-RU" dirty="0" err="1"/>
              <a:t>односа</a:t>
            </a:r>
            <a:r>
              <a:rPr lang="ru-RU" dirty="0"/>
              <a:t> </a:t>
            </a:r>
            <a:r>
              <a:rPr lang="ru-RU" dirty="0" err="1"/>
              <a:t>детета</a:t>
            </a:r>
            <a:r>
              <a:rPr lang="ru-RU" dirty="0"/>
              <a:t> </a:t>
            </a:r>
            <a:r>
              <a:rPr lang="ru-RU" dirty="0" err="1"/>
              <a:t>зачетог</a:t>
            </a:r>
            <a:r>
              <a:rPr lang="ru-RU" dirty="0"/>
              <a:t> уз </a:t>
            </a:r>
            <a:r>
              <a:rPr lang="ru-RU" dirty="0" err="1"/>
              <a:t>биомедицинску</a:t>
            </a:r>
            <a:r>
              <a:rPr lang="ru-RU" dirty="0"/>
              <a:t> </a:t>
            </a:r>
            <a:r>
              <a:rPr lang="ru-RU" dirty="0" err="1" smtClean="0"/>
              <a:t>помоћ</a:t>
            </a:r>
            <a:r>
              <a:rPr lang="ru-RU" dirty="0" smtClean="0"/>
              <a:t>.</a:t>
            </a:r>
          </a:p>
          <a:p>
            <a:r>
              <a:rPr lang="ru-RU" dirty="0" smtClean="0"/>
              <a:t> </a:t>
            </a:r>
            <a:r>
              <a:rPr lang="ru-RU" dirty="0" err="1"/>
              <a:t>Следећа</a:t>
            </a:r>
            <a:r>
              <a:rPr lang="ru-RU" dirty="0"/>
              <a:t> измена би се </a:t>
            </a:r>
            <a:r>
              <a:rPr lang="ru-RU" dirty="0" err="1"/>
              <a:t>морала</a:t>
            </a:r>
            <a:r>
              <a:rPr lang="ru-RU" dirty="0"/>
              <a:t> </a:t>
            </a:r>
            <a:r>
              <a:rPr lang="ru-RU" dirty="0" err="1"/>
              <a:t>односити</a:t>
            </a:r>
            <a:r>
              <a:rPr lang="ru-RU" dirty="0"/>
              <a:t> на правила за </a:t>
            </a:r>
            <a:r>
              <a:rPr lang="ru-RU" dirty="0" err="1"/>
              <a:t>успостављање</a:t>
            </a:r>
            <a:r>
              <a:rPr lang="ru-RU" dirty="0"/>
              <a:t> </a:t>
            </a:r>
            <a:r>
              <a:rPr lang="ru-RU" dirty="0" err="1"/>
              <a:t>родитељско-правног</a:t>
            </a:r>
            <a:r>
              <a:rPr lang="ru-RU" dirty="0"/>
              <a:t> </a:t>
            </a:r>
            <a:r>
              <a:rPr lang="ru-RU" dirty="0" err="1" smtClean="0"/>
              <a:t>односа</a:t>
            </a:r>
            <a:r>
              <a:rPr lang="ru-RU" dirty="0"/>
              <a:t>. </a:t>
            </a:r>
            <a:endParaRPr lang="ru-RU" dirty="0" smtClean="0"/>
          </a:p>
          <a:p>
            <a:r>
              <a:rPr lang="ru-RU" dirty="0" err="1" smtClean="0"/>
              <a:t>Наиме</a:t>
            </a:r>
            <a:r>
              <a:rPr lang="ru-RU" dirty="0" smtClean="0"/>
              <a:t>, </a:t>
            </a:r>
            <a:r>
              <a:rPr lang="ru-RU" dirty="0" err="1"/>
              <a:t>п</a:t>
            </a:r>
            <a:r>
              <a:rPr lang="ru-RU" dirty="0" err="1" smtClean="0"/>
              <a:t>оред</a:t>
            </a:r>
            <a:r>
              <a:rPr lang="ru-RU" dirty="0" smtClean="0"/>
              <a:t> </a:t>
            </a:r>
            <a:r>
              <a:rPr lang="ru-RU" dirty="0" err="1"/>
              <a:t>постојећа</a:t>
            </a:r>
            <a:r>
              <a:rPr lang="ru-RU" dirty="0"/>
              <a:t> два начина </a:t>
            </a:r>
            <a:r>
              <a:rPr lang="ru-RU" dirty="0" err="1"/>
              <a:t>успостављања</a:t>
            </a:r>
            <a:r>
              <a:rPr lang="ru-RU" dirty="0"/>
              <a:t> </a:t>
            </a:r>
            <a:r>
              <a:rPr lang="ru-RU" dirty="0" err="1"/>
              <a:t>родитељскоправног</a:t>
            </a:r>
            <a:r>
              <a:rPr lang="ru-RU" dirty="0"/>
              <a:t> </a:t>
            </a:r>
            <a:r>
              <a:rPr lang="ru-RU" dirty="0" err="1"/>
              <a:t>односа</a:t>
            </a:r>
            <a:r>
              <a:rPr lang="ru-RU" dirty="0"/>
              <a:t> </a:t>
            </a:r>
            <a:r>
              <a:rPr lang="ru-RU" dirty="0" err="1"/>
              <a:t>деце</a:t>
            </a:r>
            <a:r>
              <a:rPr lang="ru-RU" dirty="0"/>
              <a:t> </a:t>
            </a:r>
            <a:r>
              <a:rPr lang="ru-RU" dirty="0" err="1"/>
              <a:t>рођене</a:t>
            </a:r>
            <a:r>
              <a:rPr lang="ru-RU" dirty="0"/>
              <a:t> у браку или </a:t>
            </a:r>
            <a:r>
              <a:rPr lang="ru-RU" dirty="0" err="1"/>
              <a:t>ванбрачној</a:t>
            </a:r>
            <a:r>
              <a:rPr lang="ru-RU" dirty="0"/>
              <a:t> </a:t>
            </a:r>
            <a:r>
              <a:rPr lang="ru-RU" dirty="0" err="1"/>
              <a:t>заједници</a:t>
            </a:r>
            <a:r>
              <a:rPr lang="ru-RU" dirty="0"/>
              <a:t> и </a:t>
            </a:r>
            <a:r>
              <a:rPr lang="ru-RU" dirty="0" err="1"/>
              <a:t>усвојене</a:t>
            </a:r>
            <a:r>
              <a:rPr lang="ru-RU" dirty="0"/>
              <a:t>, добро би било </a:t>
            </a:r>
            <a:r>
              <a:rPr lang="ru-RU" dirty="0" err="1"/>
              <a:t>размислити</a:t>
            </a:r>
            <a:r>
              <a:rPr lang="ru-RU" dirty="0"/>
              <a:t> о </a:t>
            </a:r>
            <a:r>
              <a:rPr lang="ru-RU" dirty="0" err="1"/>
              <a:t>стварању</a:t>
            </a:r>
            <a:r>
              <a:rPr lang="ru-RU" dirty="0"/>
              <a:t> </a:t>
            </a:r>
            <a:r>
              <a:rPr lang="ru-RU" dirty="0" err="1"/>
              <a:t>трећег</a:t>
            </a:r>
            <a:r>
              <a:rPr lang="ru-RU" dirty="0"/>
              <a:t> начина за </a:t>
            </a:r>
            <a:r>
              <a:rPr lang="ru-RU" dirty="0" err="1"/>
              <a:t>децу</a:t>
            </a:r>
            <a:r>
              <a:rPr lang="ru-RU" dirty="0"/>
              <a:t> </a:t>
            </a:r>
            <a:r>
              <a:rPr lang="ru-RU" dirty="0" err="1"/>
              <a:t>рођену</a:t>
            </a:r>
            <a:r>
              <a:rPr lang="ru-RU" dirty="0"/>
              <a:t> од самих </a:t>
            </a:r>
            <a:r>
              <a:rPr lang="ru-RU" dirty="0" smtClean="0"/>
              <a:t>жена.</a:t>
            </a:r>
            <a:endParaRPr lang="sr-Latn-RS" dirty="0"/>
          </a:p>
        </p:txBody>
      </p:sp>
    </p:spTree>
    <p:extLst>
      <p:ext uri="{BB962C8B-B14F-4D97-AF65-F5344CB8AC3E}">
        <p14:creationId xmlns:p14="http://schemas.microsoft.com/office/powerpoint/2010/main" val="1806307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Cyrl-RS" dirty="0"/>
              <a:t>Зачеће уз </a:t>
            </a:r>
            <a:r>
              <a:rPr lang="sr-Cyrl-RS" dirty="0" err="1"/>
              <a:t>биомедицинску</a:t>
            </a:r>
            <a:r>
              <a:rPr lang="sr-Cyrl-RS" dirty="0"/>
              <a:t> помоћ</a:t>
            </a:r>
            <a:endParaRPr lang="sr-Latn-RS" dirty="0"/>
          </a:p>
        </p:txBody>
      </p:sp>
      <p:sp>
        <p:nvSpPr>
          <p:cNvPr id="3" name="Čuvar mesta za sadržaj 2"/>
          <p:cNvSpPr>
            <a:spLocks noGrp="1"/>
          </p:cNvSpPr>
          <p:nvPr>
            <p:ph idx="1"/>
          </p:nvPr>
        </p:nvSpPr>
        <p:spPr/>
        <p:txBody>
          <a:bodyPr>
            <a:normAutofit fontScale="92500" lnSpcReduction="10000"/>
          </a:bodyPr>
          <a:lstStyle/>
          <a:p>
            <a:r>
              <a:rPr lang="ru-RU" dirty="0"/>
              <a:t>Приликом </a:t>
            </a:r>
            <a:r>
              <a:rPr lang="ru-RU" dirty="0" err="1"/>
              <a:t>конципирања</a:t>
            </a:r>
            <a:r>
              <a:rPr lang="ru-RU" dirty="0"/>
              <a:t> правила </a:t>
            </a:r>
            <a:r>
              <a:rPr lang="ru-RU" dirty="0" err="1"/>
              <a:t>којима</a:t>
            </a:r>
            <a:r>
              <a:rPr lang="ru-RU" dirty="0"/>
              <a:t> се </a:t>
            </a:r>
            <a:r>
              <a:rPr lang="ru-RU" dirty="0" err="1"/>
              <a:t>утврђује</a:t>
            </a:r>
            <a:r>
              <a:rPr lang="ru-RU" dirty="0"/>
              <a:t> </a:t>
            </a:r>
            <a:r>
              <a:rPr lang="ru-RU" dirty="0" err="1"/>
              <a:t>порекло</a:t>
            </a:r>
            <a:r>
              <a:rPr lang="ru-RU" dirty="0"/>
              <a:t> </a:t>
            </a:r>
            <a:r>
              <a:rPr lang="ru-RU" dirty="0" err="1"/>
              <a:t>детета</a:t>
            </a:r>
            <a:r>
              <a:rPr lang="ru-RU" dirty="0"/>
              <a:t> </a:t>
            </a:r>
            <a:r>
              <a:rPr lang="ru-RU" dirty="0" err="1"/>
              <a:t>морају</a:t>
            </a:r>
            <a:r>
              <a:rPr lang="ru-RU" dirty="0"/>
              <a:t> </a:t>
            </a:r>
            <a:r>
              <a:rPr lang="ru-RU" dirty="0" err="1"/>
              <a:t>бити</a:t>
            </a:r>
            <a:r>
              <a:rPr lang="ru-RU" dirty="0"/>
              <a:t> </a:t>
            </a:r>
            <a:r>
              <a:rPr lang="ru-RU" dirty="0" err="1"/>
              <a:t>узети</a:t>
            </a:r>
            <a:r>
              <a:rPr lang="ru-RU" dirty="0"/>
              <a:t> у </a:t>
            </a:r>
            <a:r>
              <a:rPr lang="ru-RU" dirty="0" err="1"/>
              <a:t>обзир</a:t>
            </a:r>
            <a:r>
              <a:rPr lang="ru-RU" dirty="0"/>
              <a:t> и </a:t>
            </a:r>
            <a:r>
              <a:rPr lang="ru-RU" dirty="0" err="1"/>
              <a:t>биолошки</a:t>
            </a:r>
            <a:r>
              <a:rPr lang="ru-RU" dirty="0"/>
              <a:t> и </a:t>
            </a:r>
            <a:r>
              <a:rPr lang="ru-RU" dirty="0" err="1"/>
              <a:t>вољни</a:t>
            </a:r>
            <a:r>
              <a:rPr lang="ru-RU" dirty="0"/>
              <a:t> </a:t>
            </a:r>
            <a:r>
              <a:rPr lang="ru-RU" dirty="0" err="1"/>
              <a:t>елемент</a:t>
            </a:r>
            <a:r>
              <a:rPr lang="ru-RU" dirty="0"/>
              <a:t>, или </a:t>
            </a:r>
            <a:r>
              <a:rPr lang="ru-RU" dirty="0" err="1"/>
              <a:t>тачније</a:t>
            </a:r>
            <a:r>
              <a:rPr lang="ru-RU" dirty="0"/>
              <a:t>, не </a:t>
            </a:r>
            <a:r>
              <a:rPr lang="ru-RU" dirty="0" err="1"/>
              <a:t>сме</a:t>
            </a:r>
            <a:r>
              <a:rPr lang="ru-RU" dirty="0"/>
              <a:t> се </a:t>
            </a:r>
            <a:r>
              <a:rPr lang="ru-RU" dirty="0" err="1"/>
              <a:t>бити</a:t>
            </a:r>
            <a:r>
              <a:rPr lang="ru-RU" dirty="0"/>
              <a:t> </a:t>
            </a:r>
            <a:r>
              <a:rPr lang="ru-RU" dirty="0" err="1"/>
              <a:t>опчињен</a:t>
            </a:r>
            <a:r>
              <a:rPr lang="ru-RU" dirty="0"/>
              <a:t> ни </a:t>
            </a:r>
            <a:r>
              <a:rPr lang="ru-RU" dirty="0" err="1"/>
              <a:t>једним</a:t>
            </a:r>
            <a:r>
              <a:rPr lang="ru-RU" dirty="0"/>
              <a:t> од </a:t>
            </a:r>
            <a:r>
              <a:rPr lang="ru-RU" dirty="0" err="1"/>
              <a:t>њих</a:t>
            </a:r>
            <a:r>
              <a:rPr lang="ru-RU" dirty="0"/>
              <a:t> два.</a:t>
            </a:r>
          </a:p>
          <a:p>
            <a:r>
              <a:rPr lang="ru-RU" dirty="0" err="1"/>
              <a:t>Мада</a:t>
            </a:r>
            <a:r>
              <a:rPr lang="ru-RU" dirty="0"/>
              <a:t> се </a:t>
            </a:r>
            <a:r>
              <a:rPr lang="ru-RU" dirty="0" err="1"/>
              <a:t>поље</a:t>
            </a:r>
            <a:r>
              <a:rPr lang="ru-RU" dirty="0"/>
              <a:t> </a:t>
            </a:r>
            <a:r>
              <a:rPr lang="ru-RU" dirty="0" err="1"/>
              <a:t>аутономије</a:t>
            </a:r>
            <a:r>
              <a:rPr lang="ru-RU" dirty="0"/>
              <a:t> </a:t>
            </a:r>
            <a:r>
              <a:rPr lang="ru-RU" dirty="0" err="1"/>
              <a:t>воље</a:t>
            </a:r>
            <a:r>
              <a:rPr lang="ru-RU" dirty="0"/>
              <a:t> и </a:t>
            </a:r>
            <a:r>
              <a:rPr lang="ru-RU" dirty="0" err="1"/>
              <a:t>контрактуализације</a:t>
            </a:r>
            <a:r>
              <a:rPr lang="ru-RU" dirty="0"/>
              <a:t> у </a:t>
            </a:r>
            <a:r>
              <a:rPr lang="ru-RU" dirty="0" err="1"/>
              <a:t>породичном</a:t>
            </a:r>
            <a:r>
              <a:rPr lang="ru-RU" dirty="0"/>
              <a:t> праву </a:t>
            </a:r>
            <a:r>
              <a:rPr lang="ru-RU" dirty="0" err="1"/>
              <a:t>проширује</a:t>
            </a:r>
            <a:r>
              <a:rPr lang="ru-RU" dirty="0"/>
              <a:t>, </a:t>
            </a:r>
            <a:r>
              <a:rPr lang="ru-RU" dirty="0" err="1"/>
              <a:t>тај</a:t>
            </a:r>
            <a:r>
              <a:rPr lang="ru-RU" dirty="0"/>
              <a:t> </a:t>
            </a:r>
            <a:r>
              <a:rPr lang="ru-RU" dirty="0" err="1"/>
              <a:t>процес</a:t>
            </a:r>
            <a:r>
              <a:rPr lang="ru-RU" dirty="0"/>
              <a:t> мора </a:t>
            </a:r>
            <a:r>
              <a:rPr lang="ru-RU" dirty="0" err="1"/>
              <a:t>имати</a:t>
            </a:r>
            <a:r>
              <a:rPr lang="ru-RU" dirty="0"/>
              <a:t> </a:t>
            </a:r>
            <a:r>
              <a:rPr lang="ru-RU" dirty="0" err="1"/>
              <a:t>своје</a:t>
            </a:r>
            <a:r>
              <a:rPr lang="ru-RU" dirty="0"/>
              <a:t>  границе. Та граница </a:t>
            </a:r>
            <a:r>
              <a:rPr lang="ru-RU" dirty="0" err="1"/>
              <a:t>је</a:t>
            </a:r>
            <a:r>
              <a:rPr lang="ru-RU" dirty="0"/>
              <a:t> </a:t>
            </a:r>
            <a:r>
              <a:rPr lang="ru-RU" dirty="0" err="1"/>
              <a:t>најчешће</a:t>
            </a:r>
            <a:r>
              <a:rPr lang="ru-RU" dirty="0"/>
              <a:t> </a:t>
            </a:r>
            <a:r>
              <a:rPr lang="ru-RU" dirty="0" err="1"/>
              <a:t>постављена</a:t>
            </a:r>
            <a:r>
              <a:rPr lang="ru-RU" dirty="0"/>
              <a:t> интересом </a:t>
            </a:r>
            <a:r>
              <a:rPr lang="ru-RU" dirty="0" err="1"/>
              <a:t>детета</a:t>
            </a:r>
            <a:r>
              <a:rPr lang="ru-RU" dirty="0"/>
              <a:t>. </a:t>
            </a:r>
            <a:endParaRPr lang="ru-RU" dirty="0" smtClean="0"/>
          </a:p>
          <a:p>
            <a:r>
              <a:rPr lang="ru-RU" dirty="0" err="1" smtClean="0"/>
              <a:t>Међутим</a:t>
            </a:r>
            <a:r>
              <a:rPr lang="ru-RU" dirty="0"/>
              <a:t>, у </a:t>
            </a:r>
            <a:r>
              <a:rPr lang="ru-RU" dirty="0" err="1"/>
              <a:t>односу</a:t>
            </a:r>
            <a:r>
              <a:rPr lang="ru-RU" dirty="0"/>
              <a:t> на </a:t>
            </a:r>
            <a:r>
              <a:rPr lang="ru-RU" dirty="0" err="1"/>
              <a:t>овде</a:t>
            </a:r>
            <a:r>
              <a:rPr lang="ru-RU" dirty="0"/>
              <a:t> </a:t>
            </a:r>
            <a:r>
              <a:rPr lang="ru-RU" dirty="0" err="1"/>
              <a:t>разматрана</a:t>
            </a:r>
            <a:r>
              <a:rPr lang="ru-RU" dirty="0"/>
              <a:t> </a:t>
            </a:r>
            <a:r>
              <a:rPr lang="ru-RU" dirty="0" err="1"/>
              <a:t>питањима</a:t>
            </a:r>
            <a:r>
              <a:rPr lang="ru-RU" dirty="0"/>
              <a:t>, интерес </a:t>
            </a:r>
            <a:r>
              <a:rPr lang="ru-RU" dirty="0" err="1"/>
              <a:t>детета</a:t>
            </a:r>
            <a:r>
              <a:rPr lang="ru-RU" dirty="0"/>
              <a:t> </a:t>
            </a:r>
            <a:r>
              <a:rPr lang="ru-RU" dirty="0" err="1"/>
              <a:t>има</a:t>
            </a:r>
            <a:r>
              <a:rPr lang="ru-RU" dirty="0"/>
              <a:t> </a:t>
            </a:r>
            <a:r>
              <a:rPr lang="ru-RU" dirty="0" err="1"/>
              <a:t>маргиналан</a:t>
            </a:r>
            <a:r>
              <a:rPr lang="ru-RU" dirty="0"/>
              <a:t> </a:t>
            </a:r>
            <a:r>
              <a:rPr lang="ru-RU" dirty="0" err="1"/>
              <a:t>значај</a:t>
            </a:r>
            <a:r>
              <a:rPr lang="ru-RU" dirty="0"/>
              <a:t>. </a:t>
            </a:r>
            <a:r>
              <a:rPr lang="ru-RU" dirty="0" err="1"/>
              <a:t>Биолошка</a:t>
            </a:r>
            <a:r>
              <a:rPr lang="ru-RU" dirty="0"/>
              <a:t> истина </a:t>
            </a:r>
            <a:r>
              <a:rPr lang="ru-RU" dirty="0" err="1"/>
              <a:t>је</a:t>
            </a:r>
            <a:r>
              <a:rPr lang="ru-RU" dirty="0"/>
              <a:t> граница </a:t>
            </a:r>
            <a:r>
              <a:rPr lang="ru-RU" dirty="0" err="1"/>
              <a:t>ширења</a:t>
            </a:r>
            <a:r>
              <a:rPr lang="ru-RU" dirty="0"/>
              <a:t> </a:t>
            </a:r>
            <a:r>
              <a:rPr lang="ru-RU" dirty="0" err="1"/>
              <a:t>контрактуализације</a:t>
            </a:r>
            <a:r>
              <a:rPr lang="ru-RU" dirty="0"/>
              <a:t> у </a:t>
            </a:r>
            <a:r>
              <a:rPr lang="ru-RU" dirty="0" err="1"/>
              <a:t>овом</a:t>
            </a:r>
            <a:r>
              <a:rPr lang="ru-RU" dirty="0"/>
              <a:t> домену. </a:t>
            </a:r>
          </a:p>
          <a:p>
            <a:endParaRPr lang="sr-Latn-RS" dirty="0"/>
          </a:p>
        </p:txBody>
      </p:sp>
    </p:spTree>
    <p:extLst>
      <p:ext uri="{BB962C8B-B14F-4D97-AF65-F5344CB8AC3E}">
        <p14:creationId xmlns:p14="http://schemas.microsoft.com/office/powerpoint/2010/main" val="1116302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r-Latn-RS"/>
          </a:p>
        </p:txBody>
      </p:sp>
      <p:sp>
        <p:nvSpPr>
          <p:cNvPr id="3" name="Čuvar mesta za sadržaj 2"/>
          <p:cNvSpPr>
            <a:spLocks noGrp="1"/>
          </p:cNvSpPr>
          <p:nvPr>
            <p:ph idx="1"/>
          </p:nvPr>
        </p:nvSpPr>
        <p:spPr/>
        <p:txBody>
          <a:bodyPr>
            <a:normAutofit fontScale="92500" lnSpcReduction="20000"/>
          </a:bodyPr>
          <a:lstStyle/>
          <a:p>
            <a:pPr marL="0" indent="0">
              <a:buNone/>
            </a:pPr>
            <a:r>
              <a:rPr lang="sr-Latn-RS" dirty="0" smtClean="0"/>
              <a:t>  2. </a:t>
            </a:r>
            <a:r>
              <a:rPr lang="ru-RU" dirty="0" err="1" smtClean="0"/>
              <a:t>Други</a:t>
            </a:r>
            <a:r>
              <a:rPr lang="ru-RU" dirty="0" smtClean="0"/>
              <a:t> </a:t>
            </a:r>
            <a:r>
              <a:rPr lang="ru-RU" dirty="0"/>
              <a:t>аргумент </a:t>
            </a:r>
            <a:r>
              <a:rPr lang="ru-RU" dirty="0" err="1"/>
              <a:t>који</a:t>
            </a:r>
            <a:r>
              <a:rPr lang="ru-RU" dirty="0"/>
              <a:t> се наводи </a:t>
            </a:r>
            <a:r>
              <a:rPr lang="ru-RU" dirty="0" err="1"/>
              <a:t>као</a:t>
            </a:r>
            <a:r>
              <a:rPr lang="ru-RU" dirty="0"/>
              <a:t> разлог </a:t>
            </a:r>
            <a:r>
              <a:rPr lang="ru-RU" dirty="0" err="1"/>
              <a:t>мањег</a:t>
            </a:r>
            <a:r>
              <a:rPr lang="ru-RU" dirty="0"/>
              <a:t> </a:t>
            </a:r>
            <a:r>
              <a:rPr lang="ru-RU" dirty="0" err="1"/>
              <a:t>значаја</a:t>
            </a:r>
            <a:r>
              <a:rPr lang="ru-RU" dirty="0"/>
              <a:t> уговора  у </a:t>
            </a:r>
            <a:r>
              <a:rPr lang="ru-RU" dirty="0" err="1"/>
              <a:t>овој</a:t>
            </a:r>
            <a:r>
              <a:rPr lang="ru-RU" dirty="0"/>
              <a:t> области </a:t>
            </a:r>
            <a:r>
              <a:rPr lang="ru-RU" dirty="0" err="1"/>
              <a:t>произлази</a:t>
            </a:r>
            <a:r>
              <a:rPr lang="ru-RU" dirty="0"/>
              <a:t> и из </a:t>
            </a:r>
            <a:r>
              <a:rPr lang="ru-RU" dirty="0" err="1"/>
              <a:t>чињенице</a:t>
            </a:r>
            <a:r>
              <a:rPr lang="ru-RU" dirty="0"/>
              <a:t> да </a:t>
            </a:r>
            <a:r>
              <a:rPr lang="ru-RU" dirty="0" err="1"/>
              <a:t>прогрес</a:t>
            </a:r>
            <a:r>
              <a:rPr lang="ru-RU" dirty="0"/>
              <a:t> </a:t>
            </a:r>
            <a:r>
              <a:rPr lang="ru-RU" dirty="0" err="1"/>
              <a:t>биологије</a:t>
            </a:r>
            <a:r>
              <a:rPr lang="ru-RU" dirty="0"/>
              <a:t> сада </a:t>
            </a:r>
            <a:r>
              <a:rPr lang="ru-RU" dirty="0" err="1"/>
              <a:t>пружа</a:t>
            </a:r>
            <a:r>
              <a:rPr lang="ru-RU" dirty="0"/>
              <a:t> </a:t>
            </a:r>
            <a:r>
              <a:rPr lang="ru-RU" dirty="0" err="1"/>
              <a:t>могућност</a:t>
            </a:r>
            <a:r>
              <a:rPr lang="ru-RU" dirty="0"/>
              <a:t> да се </a:t>
            </a:r>
            <a:r>
              <a:rPr lang="ru-RU" dirty="0" err="1"/>
              <a:t>са</a:t>
            </a:r>
            <a:r>
              <a:rPr lang="ru-RU" dirty="0"/>
              <a:t> </a:t>
            </a:r>
            <a:r>
              <a:rPr lang="ru-RU" dirty="0" err="1"/>
              <a:t>сигурношћу</a:t>
            </a:r>
            <a:r>
              <a:rPr lang="ru-RU" dirty="0"/>
              <a:t> </a:t>
            </a:r>
            <a:r>
              <a:rPr lang="ru-RU" dirty="0" err="1"/>
              <a:t>утврди</a:t>
            </a:r>
            <a:r>
              <a:rPr lang="ru-RU" dirty="0"/>
              <a:t> </a:t>
            </a:r>
            <a:r>
              <a:rPr lang="ru-RU" dirty="0" err="1"/>
              <a:t>порекло</a:t>
            </a:r>
            <a:r>
              <a:rPr lang="ru-RU" dirty="0"/>
              <a:t> </a:t>
            </a:r>
            <a:r>
              <a:rPr lang="ru-RU" dirty="0" err="1"/>
              <a:t>детета</a:t>
            </a:r>
            <a:r>
              <a:rPr lang="ru-RU" dirty="0"/>
              <a:t>, </a:t>
            </a:r>
            <a:r>
              <a:rPr lang="ru-RU" dirty="0" err="1"/>
              <a:t>што</a:t>
            </a:r>
            <a:r>
              <a:rPr lang="ru-RU" dirty="0"/>
              <a:t> </a:t>
            </a:r>
            <a:r>
              <a:rPr lang="ru-RU" dirty="0" err="1"/>
              <a:t>сагласност</a:t>
            </a:r>
            <a:r>
              <a:rPr lang="ru-RU" dirty="0"/>
              <a:t> </a:t>
            </a:r>
            <a:r>
              <a:rPr lang="ru-RU" dirty="0" err="1"/>
              <a:t>воља</a:t>
            </a:r>
            <a:r>
              <a:rPr lang="ru-RU" dirty="0"/>
              <a:t> </a:t>
            </a:r>
            <a:r>
              <a:rPr lang="ru-RU" dirty="0" err="1"/>
              <a:t>као</a:t>
            </a:r>
            <a:r>
              <a:rPr lang="ru-RU" dirty="0"/>
              <a:t> основ за  </a:t>
            </a:r>
            <a:r>
              <a:rPr lang="ru-RU" dirty="0" err="1"/>
              <a:t>његово</a:t>
            </a:r>
            <a:r>
              <a:rPr lang="ru-RU" dirty="0"/>
              <a:t> </a:t>
            </a:r>
            <a:r>
              <a:rPr lang="ru-RU" dirty="0" err="1"/>
              <a:t>успостављање</a:t>
            </a:r>
            <a:r>
              <a:rPr lang="ru-RU" dirty="0"/>
              <a:t> чини </a:t>
            </a:r>
            <a:r>
              <a:rPr lang="ru-RU" dirty="0" err="1" smtClean="0"/>
              <a:t>превазиђеним</a:t>
            </a:r>
            <a:r>
              <a:rPr lang="ru-RU" dirty="0" smtClean="0"/>
              <a:t>.</a:t>
            </a:r>
          </a:p>
          <a:p>
            <a:r>
              <a:rPr lang="ru-RU" dirty="0" err="1" smtClean="0"/>
              <a:t>Значај</a:t>
            </a:r>
            <a:r>
              <a:rPr lang="ru-RU" dirty="0" smtClean="0"/>
              <a:t> </a:t>
            </a:r>
            <a:r>
              <a:rPr lang="ru-RU" dirty="0" err="1"/>
              <a:t>овог</a:t>
            </a:r>
            <a:r>
              <a:rPr lang="ru-RU" dirty="0"/>
              <a:t> </a:t>
            </a:r>
            <a:r>
              <a:rPr lang="ru-RU" dirty="0" err="1"/>
              <a:t>закључка</a:t>
            </a:r>
            <a:r>
              <a:rPr lang="ru-RU" dirty="0"/>
              <a:t> </a:t>
            </a:r>
            <a:r>
              <a:rPr lang="ru-RU" dirty="0" err="1"/>
              <a:t>је</a:t>
            </a:r>
            <a:r>
              <a:rPr lang="ru-RU" dirty="0"/>
              <a:t> </a:t>
            </a:r>
            <a:r>
              <a:rPr lang="ru-RU" dirty="0" err="1"/>
              <a:t>умањен</a:t>
            </a:r>
            <a:r>
              <a:rPr lang="ru-RU" dirty="0"/>
              <a:t> из </a:t>
            </a:r>
            <a:r>
              <a:rPr lang="ru-RU" dirty="0" err="1"/>
              <a:t>више</a:t>
            </a:r>
            <a:r>
              <a:rPr lang="ru-RU" dirty="0"/>
              <a:t> разлога</a:t>
            </a:r>
            <a:r>
              <a:rPr lang="ru-RU" dirty="0" smtClean="0"/>
              <a:t>.</a:t>
            </a:r>
            <a:endParaRPr lang="sr-Latn-RS" dirty="0" smtClean="0"/>
          </a:p>
          <a:p>
            <a:r>
              <a:rPr lang="ru-RU" dirty="0" smtClean="0"/>
              <a:t> </a:t>
            </a:r>
            <a:r>
              <a:rPr lang="ru-RU" dirty="0"/>
              <a:t>На </a:t>
            </a:r>
            <a:r>
              <a:rPr lang="ru-RU" dirty="0" err="1"/>
              <a:t>првом</a:t>
            </a:r>
            <a:r>
              <a:rPr lang="ru-RU" dirty="0"/>
              <a:t> месту треба </a:t>
            </a:r>
            <a:r>
              <a:rPr lang="ru-RU" dirty="0" err="1"/>
              <a:t>рећи</a:t>
            </a:r>
            <a:r>
              <a:rPr lang="ru-RU" dirty="0"/>
              <a:t> да </a:t>
            </a:r>
            <a:r>
              <a:rPr lang="ru-RU" dirty="0" err="1"/>
              <a:t>сроднички</a:t>
            </a:r>
            <a:r>
              <a:rPr lang="ru-RU" dirty="0"/>
              <a:t> </a:t>
            </a:r>
            <a:r>
              <a:rPr lang="ru-RU" dirty="0" err="1"/>
              <a:t>однос</a:t>
            </a:r>
            <a:r>
              <a:rPr lang="ru-RU" dirty="0"/>
              <a:t> </a:t>
            </a:r>
            <a:r>
              <a:rPr lang="ru-RU" dirty="0" err="1"/>
              <a:t>није</a:t>
            </a:r>
            <a:r>
              <a:rPr lang="ru-RU" dirty="0"/>
              <a:t> пре </a:t>
            </a:r>
            <a:r>
              <a:rPr lang="ru-RU" dirty="0" err="1"/>
              <a:t>свега</a:t>
            </a:r>
            <a:r>
              <a:rPr lang="ru-RU" dirty="0"/>
              <a:t> и </a:t>
            </a:r>
            <a:r>
              <a:rPr lang="ru-RU" dirty="0" err="1"/>
              <a:t>није</a:t>
            </a:r>
            <a:r>
              <a:rPr lang="ru-RU" dirty="0"/>
              <a:t> само </a:t>
            </a:r>
            <a:r>
              <a:rPr lang="ru-RU" dirty="0" err="1"/>
              <a:t>биолошки</a:t>
            </a:r>
            <a:r>
              <a:rPr lang="ru-RU" dirty="0"/>
              <a:t> </a:t>
            </a:r>
            <a:r>
              <a:rPr lang="ru-RU" dirty="0" err="1" smtClean="0"/>
              <a:t>однос</a:t>
            </a:r>
            <a:r>
              <a:rPr lang="ru-RU" dirty="0" smtClean="0"/>
              <a:t>.  </a:t>
            </a:r>
            <a:r>
              <a:rPr lang="ru-RU" dirty="0" err="1"/>
              <a:t>Биологија</a:t>
            </a:r>
            <a:r>
              <a:rPr lang="ru-RU" dirty="0"/>
              <a:t> </a:t>
            </a:r>
            <a:r>
              <a:rPr lang="ru-RU" dirty="0" err="1"/>
              <a:t>омогућава</a:t>
            </a:r>
            <a:r>
              <a:rPr lang="ru-RU" dirty="0"/>
              <a:t> да се </a:t>
            </a:r>
            <a:r>
              <a:rPr lang="ru-RU" dirty="0" err="1"/>
              <a:t>са</a:t>
            </a:r>
            <a:r>
              <a:rPr lang="ru-RU" dirty="0"/>
              <a:t> </a:t>
            </a:r>
            <a:r>
              <a:rPr lang="ru-RU" dirty="0" err="1"/>
              <a:t>сигурношћу</a:t>
            </a:r>
            <a:r>
              <a:rPr lang="ru-RU" dirty="0"/>
              <a:t> </a:t>
            </a:r>
            <a:r>
              <a:rPr lang="ru-RU" dirty="0" err="1"/>
              <a:t>открије</a:t>
            </a:r>
            <a:r>
              <a:rPr lang="ru-RU" dirty="0"/>
              <a:t> ко </a:t>
            </a:r>
            <a:r>
              <a:rPr lang="ru-RU" dirty="0" err="1"/>
              <a:t>је</a:t>
            </a:r>
            <a:r>
              <a:rPr lang="ru-RU" dirty="0"/>
              <a:t> </a:t>
            </a:r>
            <a:r>
              <a:rPr lang="ru-RU" dirty="0" err="1"/>
              <a:t>зачео</a:t>
            </a:r>
            <a:r>
              <a:rPr lang="ru-RU" dirty="0"/>
              <a:t> </a:t>
            </a:r>
            <a:r>
              <a:rPr lang="ru-RU" dirty="0" err="1"/>
              <a:t>дете</a:t>
            </a:r>
            <a:r>
              <a:rPr lang="ru-RU" dirty="0"/>
              <a:t> и она </a:t>
            </a:r>
            <a:r>
              <a:rPr lang="ru-RU" dirty="0" err="1"/>
              <a:t>је</a:t>
            </a:r>
            <a:r>
              <a:rPr lang="ru-RU" dirty="0"/>
              <a:t> с тога само </a:t>
            </a:r>
            <a:r>
              <a:rPr lang="ru-RU" dirty="0" err="1"/>
              <a:t>један</a:t>
            </a:r>
            <a:r>
              <a:rPr lang="ru-RU" dirty="0"/>
              <a:t> инструмент. </a:t>
            </a:r>
            <a:r>
              <a:rPr lang="ru-RU" dirty="0" err="1"/>
              <a:t>Поред</a:t>
            </a:r>
            <a:r>
              <a:rPr lang="ru-RU" dirty="0"/>
              <a:t> </a:t>
            </a:r>
            <a:r>
              <a:rPr lang="ru-RU" dirty="0" err="1"/>
              <a:t>биологије</a:t>
            </a:r>
            <a:r>
              <a:rPr lang="ru-RU" dirty="0"/>
              <a:t>, за </a:t>
            </a:r>
            <a:r>
              <a:rPr lang="ru-RU" dirty="0" err="1"/>
              <a:t>успостављање</a:t>
            </a:r>
            <a:r>
              <a:rPr lang="ru-RU" dirty="0"/>
              <a:t> </a:t>
            </a:r>
            <a:r>
              <a:rPr lang="ru-RU" dirty="0" err="1"/>
              <a:t>родитељског</a:t>
            </a:r>
            <a:r>
              <a:rPr lang="ru-RU" dirty="0"/>
              <a:t> </a:t>
            </a:r>
            <a:r>
              <a:rPr lang="ru-RU" dirty="0" err="1"/>
              <a:t>односа</a:t>
            </a:r>
            <a:r>
              <a:rPr lang="ru-RU" dirty="0"/>
              <a:t>  </a:t>
            </a:r>
            <a:r>
              <a:rPr lang="ru-RU" dirty="0" err="1"/>
              <a:t>постаје</a:t>
            </a:r>
            <a:r>
              <a:rPr lang="ru-RU" dirty="0"/>
              <a:t> </a:t>
            </a:r>
            <a:r>
              <a:rPr lang="ru-RU" dirty="0" err="1"/>
              <a:t>све</a:t>
            </a:r>
            <a:r>
              <a:rPr lang="ru-RU" dirty="0"/>
              <a:t> </a:t>
            </a:r>
            <a:r>
              <a:rPr lang="ru-RU" dirty="0" err="1"/>
              <a:t>важнија</a:t>
            </a:r>
            <a:r>
              <a:rPr lang="ru-RU" dirty="0"/>
              <a:t> </a:t>
            </a:r>
            <a:r>
              <a:rPr lang="ru-RU" dirty="0" err="1"/>
              <a:t>идеја</a:t>
            </a:r>
            <a:r>
              <a:rPr lang="ru-RU" dirty="0"/>
              <a:t> </a:t>
            </a:r>
            <a:r>
              <a:rPr lang="ru-RU" dirty="0" err="1"/>
              <a:t>одговорности</a:t>
            </a:r>
            <a:r>
              <a:rPr lang="ru-RU" dirty="0"/>
              <a:t> за </a:t>
            </a:r>
            <a:r>
              <a:rPr lang="ru-RU" dirty="0" err="1"/>
              <a:t>прокреацију</a:t>
            </a:r>
            <a:endParaRPr lang="sr-Latn-RS" dirty="0"/>
          </a:p>
        </p:txBody>
      </p:sp>
    </p:spTree>
    <p:extLst>
      <p:ext uri="{BB962C8B-B14F-4D97-AF65-F5344CB8AC3E}">
        <p14:creationId xmlns:p14="http://schemas.microsoft.com/office/powerpoint/2010/main" val="573068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r-Cyrl-CS" dirty="0">
                <a:latin typeface="Times New Roman" panose="02020603050405020304" pitchFamily="18" charset="0"/>
                <a:ea typeface="Times New Roman" panose="02020603050405020304" pitchFamily="18" charset="0"/>
              </a:rPr>
              <a:t>Три случаја успостављања порекла на основу уговора</a:t>
            </a:r>
            <a:endParaRPr lang="sr-Latn-RS" dirty="0"/>
          </a:p>
        </p:txBody>
      </p:sp>
      <p:sp>
        <p:nvSpPr>
          <p:cNvPr id="3" name="Čuvar mesta za sadržaj 2"/>
          <p:cNvSpPr>
            <a:spLocks noGrp="1"/>
          </p:cNvSpPr>
          <p:nvPr>
            <p:ph idx="1"/>
          </p:nvPr>
        </p:nvSpPr>
        <p:spPr/>
        <p:txBody>
          <a:bodyPr/>
          <a:lstStyle/>
          <a:p>
            <a:r>
              <a:rPr lang="ru-RU" dirty="0" err="1"/>
              <a:t>Тако</a:t>
            </a:r>
            <a:r>
              <a:rPr lang="ru-RU" dirty="0"/>
              <a:t> се у  правила </a:t>
            </a:r>
            <a:r>
              <a:rPr lang="ru-RU" dirty="0" err="1"/>
              <a:t>којима</a:t>
            </a:r>
            <a:r>
              <a:rPr lang="ru-RU" dirty="0"/>
              <a:t> се </a:t>
            </a:r>
            <a:r>
              <a:rPr lang="ru-RU" dirty="0" err="1"/>
              <a:t>регулише</a:t>
            </a:r>
            <a:r>
              <a:rPr lang="ru-RU" dirty="0"/>
              <a:t>  </a:t>
            </a:r>
            <a:r>
              <a:rPr lang="ru-RU" dirty="0" err="1"/>
              <a:t>успостављање</a:t>
            </a:r>
            <a:r>
              <a:rPr lang="ru-RU" dirty="0"/>
              <a:t> </a:t>
            </a:r>
            <a:r>
              <a:rPr lang="ru-RU" dirty="0" err="1"/>
              <a:t>порекла</a:t>
            </a:r>
            <a:r>
              <a:rPr lang="ru-RU" dirty="0"/>
              <a:t> </a:t>
            </a:r>
            <a:r>
              <a:rPr lang="ru-RU" dirty="0" err="1"/>
              <a:t>детета</a:t>
            </a:r>
            <a:r>
              <a:rPr lang="ru-RU" dirty="0"/>
              <a:t> </a:t>
            </a:r>
            <a:r>
              <a:rPr lang="ru-RU" dirty="0" err="1"/>
              <a:t>према</a:t>
            </a:r>
            <a:r>
              <a:rPr lang="ru-RU" dirty="0"/>
              <a:t> </a:t>
            </a:r>
            <a:r>
              <a:rPr lang="ru-RU" dirty="0" err="1"/>
              <a:t>родитељима</a:t>
            </a:r>
            <a:r>
              <a:rPr lang="ru-RU" dirty="0"/>
              <a:t> </a:t>
            </a:r>
            <a:r>
              <a:rPr lang="ru-RU" dirty="0" err="1"/>
              <a:t>осим</a:t>
            </a:r>
            <a:r>
              <a:rPr lang="ru-RU" dirty="0"/>
              <a:t> </a:t>
            </a:r>
            <a:r>
              <a:rPr lang="ru-RU" dirty="0" err="1"/>
              <a:t>биолошких</a:t>
            </a:r>
            <a:r>
              <a:rPr lang="ru-RU" dirty="0"/>
              <a:t> </a:t>
            </a:r>
            <a:r>
              <a:rPr lang="ru-RU" dirty="0" err="1"/>
              <a:t>интегришу</a:t>
            </a:r>
            <a:r>
              <a:rPr lang="ru-RU" dirty="0"/>
              <a:t> и друге </a:t>
            </a:r>
            <a:r>
              <a:rPr lang="ru-RU" dirty="0" err="1"/>
              <a:t>чињенице</a:t>
            </a:r>
            <a:r>
              <a:rPr lang="ru-RU" dirty="0"/>
              <a:t>: и </a:t>
            </a:r>
            <a:r>
              <a:rPr lang="ru-RU" dirty="0" err="1"/>
              <a:t>даље</a:t>
            </a:r>
            <a:r>
              <a:rPr lang="ru-RU" dirty="0"/>
              <a:t> </a:t>
            </a:r>
            <a:r>
              <a:rPr lang="ru-RU" dirty="0" err="1"/>
              <a:t>постоји</a:t>
            </a:r>
            <a:r>
              <a:rPr lang="ru-RU" dirty="0"/>
              <a:t> </a:t>
            </a:r>
            <a:r>
              <a:rPr lang="ru-RU" dirty="0" err="1"/>
              <a:t>претпоставка</a:t>
            </a:r>
            <a:r>
              <a:rPr lang="ru-RU" dirty="0"/>
              <a:t> </a:t>
            </a:r>
            <a:r>
              <a:rPr lang="ru-RU" dirty="0" err="1"/>
              <a:t>брачног</a:t>
            </a:r>
            <a:r>
              <a:rPr lang="ru-RU" dirty="0"/>
              <a:t> </a:t>
            </a:r>
            <a:r>
              <a:rPr lang="ru-RU" dirty="0" err="1"/>
              <a:t>порекла</a:t>
            </a:r>
            <a:r>
              <a:rPr lang="ru-RU" dirty="0"/>
              <a:t> </a:t>
            </a:r>
            <a:r>
              <a:rPr lang="ru-RU" dirty="0" err="1"/>
              <a:t>детета</a:t>
            </a:r>
            <a:r>
              <a:rPr lang="ru-RU" dirty="0"/>
              <a:t> и </a:t>
            </a:r>
            <a:r>
              <a:rPr lang="ru-RU" dirty="0" err="1"/>
              <a:t>даље</a:t>
            </a:r>
            <a:r>
              <a:rPr lang="ru-RU" dirty="0"/>
              <a:t> </a:t>
            </a:r>
            <a:r>
              <a:rPr lang="ru-RU" dirty="0" err="1"/>
              <a:t>постоји</a:t>
            </a:r>
            <a:r>
              <a:rPr lang="ru-RU" dirty="0"/>
              <a:t> </a:t>
            </a:r>
            <a:r>
              <a:rPr lang="ru-RU" dirty="0" err="1"/>
              <a:t>могућност</a:t>
            </a:r>
            <a:r>
              <a:rPr lang="ru-RU" dirty="0"/>
              <a:t> </a:t>
            </a:r>
            <a:r>
              <a:rPr lang="ru-RU" dirty="0" err="1"/>
              <a:t>заснивања</a:t>
            </a:r>
            <a:r>
              <a:rPr lang="ru-RU" dirty="0"/>
              <a:t> сродства на основу </a:t>
            </a:r>
            <a:r>
              <a:rPr lang="ru-RU" dirty="0" err="1"/>
              <a:t>изјаве</a:t>
            </a:r>
            <a:r>
              <a:rPr lang="ru-RU" dirty="0"/>
              <a:t> </a:t>
            </a:r>
            <a:r>
              <a:rPr lang="ru-RU" dirty="0" err="1"/>
              <a:t>воље</a:t>
            </a:r>
            <a:r>
              <a:rPr lang="ru-RU" dirty="0"/>
              <a:t>. </a:t>
            </a:r>
            <a:endParaRPr lang="sr-Latn-RS" dirty="0" smtClean="0"/>
          </a:p>
          <a:p>
            <a:r>
              <a:rPr lang="ru-RU" dirty="0" err="1"/>
              <a:t>Успостављање</a:t>
            </a:r>
            <a:r>
              <a:rPr lang="ru-RU" dirty="0"/>
              <a:t> </a:t>
            </a:r>
            <a:r>
              <a:rPr lang="ru-RU" dirty="0" err="1"/>
              <a:t>родитељскоправног</a:t>
            </a:r>
            <a:r>
              <a:rPr lang="ru-RU" dirty="0"/>
              <a:t> </a:t>
            </a:r>
            <a:r>
              <a:rPr lang="ru-RU" dirty="0" err="1"/>
              <a:t>односа</a:t>
            </a:r>
            <a:r>
              <a:rPr lang="ru-RU" dirty="0"/>
              <a:t> на основу уговора, </a:t>
            </a:r>
            <a:r>
              <a:rPr lang="ru-RU" dirty="0" err="1"/>
              <a:t>према</a:t>
            </a:r>
            <a:r>
              <a:rPr lang="ru-RU" dirty="0"/>
              <a:t> </a:t>
            </a:r>
            <a:r>
              <a:rPr lang="ru-RU" dirty="0" err="1"/>
              <a:t>Породичном</a:t>
            </a:r>
            <a:r>
              <a:rPr lang="ru-RU" dirty="0"/>
              <a:t> закону, </a:t>
            </a:r>
            <a:r>
              <a:rPr lang="ru-RU" dirty="0" err="1"/>
              <a:t>могуће</a:t>
            </a:r>
            <a:r>
              <a:rPr lang="ru-RU" dirty="0"/>
              <a:t> </a:t>
            </a:r>
            <a:r>
              <a:rPr lang="ru-RU" dirty="0" err="1"/>
              <a:t>је</a:t>
            </a:r>
            <a:r>
              <a:rPr lang="ru-RU" dirty="0"/>
              <a:t> у три </a:t>
            </a:r>
            <a:r>
              <a:rPr lang="ru-RU" dirty="0" err="1"/>
              <a:t>случаја</a:t>
            </a:r>
            <a:r>
              <a:rPr lang="ru-RU" dirty="0"/>
              <a:t>: код </a:t>
            </a:r>
            <a:r>
              <a:rPr lang="ru-RU" dirty="0" err="1"/>
              <a:t>признања</a:t>
            </a:r>
            <a:r>
              <a:rPr lang="ru-RU" dirty="0"/>
              <a:t> </a:t>
            </a:r>
            <a:r>
              <a:rPr lang="ru-RU" dirty="0" err="1"/>
              <a:t>очинства</a:t>
            </a:r>
            <a:r>
              <a:rPr lang="ru-RU" dirty="0"/>
              <a:t> (1), код </a:t>
            </a:r>
            <a:r>
              <a:rPr lang="ru-RU" dirty="0" err="1"/>
              <a:t>усвојења</a:t>
            </a:r>
            <a:r>
              <a:rPr lang="ru-RU" dirty="0"/>
              <a:t> (2) и у </a:t>
            </a:r>
            <a:r>
              <a:rPr lang="ru-RU" dirty="0" err="1"/>
              <a:t>случају</a:t>
            </a:r>
            <a:r>
              <a:rPr lang="ru-RU" dirty="0"/>
              <a:t> </a:t>
            </a:r>
            <a:r>
              <a:rPr lang="ru-RU" dirty="0" err="1"/>
              <a:t>зачећа</a:t>
            </a:r>
            <a:r>
              <a:rPr lang="ru-RU" dirty="0"/>
              <a:t> уз </a:t>
            </a:r>
            <a:r>
              <a:rPr lang="ru-RU" dirty="0" err="1"/>
              <a:t>биомедицинску</a:t>
            </a:r>
            <a:r>
              <a:rPr lang="ru-RU" dirty="0"/>
              <a:t> </a:t>
            </a:r>
            <a:r>
              <a:rPr lang="ru-RU" dirty="0" err="1"/>
              <a:t>помоћ</a:t>
            </a:r>
            <a:r>
              <a:rPr lang="ru-RU" dirty="0"/>
              <a:t> (3).</a:t>
            </a:r>
            <a:endParaRPr lang="sr-Latn-RS" dirty="0"/>
          </a:p>
        </p:txBody>
      </p:sp>
    </p:spTree>
    <p:extLst>
      <p:ext uri="{BB962C8B-B14F-4D97-AF65-F5344CB8AC3E}">
        <p14:creationId xmlns:p14="http://schemas.microsoft.com/office/powerpoint/2010/main" val="212120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Cyrl-RS" dirty="0"/>
              <a:t>Признање очинства</a:t>
            </a:r>
            <a:endParaRPr lang="sr-Latn-RS" dirty="0"/>
          </a:p>
        </p:txBody>
      </p:sp>
      <p:sp>
        <p:nvSpPr>
          <p:cNvPr id="3" name="Čuvar mesta za sadržaj 2"/>
          <p:cNvSpPr>
            <a:spLocks noGrp="1"/>
          </p:cNvSpPr>
          <p:nvPr>
            <p:ph idx="1"/>
          </p:nvPr>
        </p:nvSpPr>
        <p:spPr/>
        <p:txBody>
          <a:bodyPr/>
          <a:lstStyle/>
          <a:p>
            <a:r>
              <a:rPr lang="ru-RU" dirty="0" err="1"/>
              <a:t>Када</a:t>
            </a:r>
            <a:r>
              <a:rPr lang="ru-RU" dirty="0"/>
              <a:t> </a:t>
            </a:r>
            <a:r>
              <a:rPr lang="ru-RU" dirty="0" err="1"/>
              <a:t>је</a:t>
            </a:r>
            <a:r>
              <a:rPr lang="ru-RU" dirty="0"/>
              <a:t> у </a:t>
            </a:r>
            <a:r>
              <a:rPr lang="ru-RU" dirty="0" err="1"/>
              <a:t>питању</a:t>
            </a:r>
            <a:r>
              <a:rPr lang="ru-RU" dirty="0"/>
              <a:t> материнство, </a:t>
            </a:r>
            <a:r>
              <a:rPr lang="ru-RU" dirty="0" err="1"/>
              <a:t>као</a:t>
            </a:r>
            <a:r>
              <a:rPr lang="ru-RU" dirty="0"/>
              <a:t> </a:t>
            </a:r>
            <a:r>
              <a:rPr lang="ru-RU" dirty="0" err="1"/>
              <a:t>базични</a:t>
            </a:r>
            <a:r>
              <a:rPr lang="ru-RU" dirty="0"/>
              <a:t> </a:t>
            </a:r>
            <a:r>
              <a:rPr lang="ru-RU" dirty="0" err="1"/>
              <a:t>родитељски</a:t>
            </a:r>
            <a:r>
              <a:rPr lang="ru-RU" dirty="0"/>
              <a:t> </a:t>
            </a:r>
            <a:r>
              <a:rPr lang="ru-RU" dirty="0" err="1"/>
              <a:t>однос</a:t>
            </a:r>
            <a:r>
              <a:rPr lang="ru-RU" dirty="0"/>
              <a:t>, </a:t>
            </a:r>
            <a:r>
              <a:rPr lang="ru-RU" dirty="0" err="1"/>
              <a:t>одмах</a:t>
            </a:r>
            <a:r>
              <a:rPr lang="ru-RU" dirty="0"/>
              <a:t> се </a:t>
            </a:r>
            <a:r>
              <a:rPr lang="ru-RU" dirty="0" err="1"/>
              <a:t>може</a:t>
            </a:r>
            <a:r>
              <a:rPr lang="ru-RU" dirty="0"/>
              <a:t> </a:t>
            </a:r>
            <a:r>
              <a:rPr lang="ru-RU" dirty="0" err="1"/>
              <a:t>рећи</a:t>
            </a:r>
            <a:r>
              <a:rPr lang="ru-RU" dirty="0"/>
              <a:t> да су правила на основу </a:t>
            </a:r>
            <a:r>
              <a:rPr lang="ru-RU" dirty="0" err="1"/>
              <a:t>којих</a:t>
            </a:r>
            <a:r>
              <a:rPr lang="ru-RU" dirty="0"/>
              <a:t> се оно </a:t>
            </a:r>
            <a:r>
              <a:rPr lang="ru-RU" dirty="0" err="1"/>
              <a:t>заснива</a:t>
            </a:r>
            <a:r>
              <a:rPr lang="ru-RU" dirty="0"/>
              <a:t> </a:t>
            </a:r>
            <a:r>
              <a:rPr lang="ru-RU" dirty="0" err="1"/>
              <a:t>императивне</a:t>
            </a:r>
            <a:r>
              <a:rPr lang="ru-RU" dirty="0"/>
              <a:t> природе па су и  </a:t>
            </a:r>
            <a:r>
              <a:rPr lang="ru-RU" dirty="0" err="1"/>
              <a:t>минималне</a:t>
            </a:r>
            <a:r>
              <a:rPr lang="ru-RU" dirty="0"/>
              <a:t> </a:t>
            </a:r>
            <a:r>
              <a:rPr lang="ru-RU" dirty="0" err="1"/>
              <a:t>могућности</a:t>
            </a:r>
            <a:r>
              <a:rPr lang="ru-RU" dirty="0"/>
              <a:t> за </a:t>
            </a:r>
            <a:r>
              <a:rPr lang="ru-RU" dirty="0" err="1"/>
              <a:t>испољавање</a:t>
            </a:r>
            <a:r>
              <a:rPr lang="ru-RU" dirty="0"/>
              <a:t> </a:t>
            </a:r>
            <a:r>
              <a:rPr lang="ru-RU" dirty="0" err="1" smtClean="0"/>
              <a:t>воље</a:t>
            </a:r>
            <a:r>
              <a:rPr lang="sr-Cyrl-RS" dirty="0" smtClean="0"/>
              <a:t>,односно уговарање.</a:t>
            </a:r>
            <a:r>
              <a:rPr lang="ru-RU" dirty="0" smtClean="0"/>
              <a:t> </a:t>
            </a:r>
          </a:p>
          <a:p>
            <a:r>
              <a:rPr lang="ru-RU" dirty="0" err="1" smtClean="0"/>
              <a:t>Чак</a:t>
            </a:r>
            <a:r>
              <a:rPr lang="ru-RU" dirty="0" smtClean="0"/>
              <a:t> </a:t>
            </a:r>
            <a:r>
              <a:rPr lang="ru-RU" dirty="0" err="1"/>
              <a:t>је</a:t>
            </a:r>
            <a:r>
              <a:rPr lang="ru-RU" dirty="0"/>
              <a:t> из </a:t>
            </a:r>
            <a:r>
              <a:rPr lang="ru-RU" dirty="0" err="1"/>
              <a:t>Породичног</a:t>
            </a:r>
            <a:r>
              <a:rPr lang="ru-RU" dirty="0"/>
              <a:t> закона </a:t>
            </a:r>
            <a:r>
              <a:rPr lang="ru-RU" dirty="0" err="1"/>
              <a:t>Републике</a:t>
            </a:r>
            <a:r>
              <a:rPr lang="ru-RU" dirty="0"/>
              <a:t> </a:t>
            </a:r>
            <a:r>
              <a:rPr lang="ru-RU" dirty="0" err="1"/>
              <a:t>Србије</a:t>
            </a:r>
            <a:r>
              <a:rPr lang="ru-RU" dirty="0"/>
              <a:t> </a:t>
            </a:r>
            <a:r>
              <a:rPr lang="ru-RU" dirty="0" err="1"/>
              <a:t>изостављено</a:t>
            </a:r>
            <a:r>
              <a:rPr lang="ru-RU" dirty="0"/>
              <a:t> </a:t>
            </a:r>
            <a:r>
              <a:rPr lang="ru-RU" dirty="0" err="1"/>
              <a:t>признање</a:t>
            </a:r>
            <a:r>
              <a:rPr lang="ru-RU" dirty="0"/>
              <a:t> материнства </a:t>
            </a:r>
            <a:r>
              <a:rPr lang="ru-RU" dirty="0" err="1"/>
              <a:t>као</a:t>
            </a:r>
            <a:r>
              <a:rPr lang="ru-RU" dirty="0"/>
              <a:t> начин </a:t>
            </a:r>
            <a:r>
              <a:rPr lang="ru-RU" dirty="0" err="1"/>
              <a:t>његовог</a:t>
            </a:r>
            <a:r>
              <a:rPr lang="ru-RU" dirty="0"/>
              <a:t> </a:t>
            </a:r>
            <a:r>
              <a:rPr lang="ru-RU" dirty="0" err="1" smtClean="0"/>
              <a:t>заснивања</a:t>
            </a:r>
            <a:r>
              <a:rPr lang="ru-RU" dirty="0" smtClean="0"/>
              <a:t>.</a:t>
            </a:r>
          </a:p>
          <a:p>
            <a:r>
              <a:rPr lang="ru-RU" dirty="0" err="1" smtClean="0"/>
              <a:t>Једини</a:t>
            </a:r>
            <a:r>
              <a:rPr lang="ru-RU" dirty="0" smtClean="0"/>
              <a:t> </a:t>
            </a:r>
            <a:r>
              <a:rPr lang="ru-RU" dirty="0"/>
              <a:t>начин </a:t>
            </a:r>
            <a:r>
              <a:rPr lang="ru-RU" dirty="0" err="1"/>
              <a:t>заснивања</a:t>
            </a:r>
            <a:r>
              <a:rPr lang="ru-RU" dirty="0"/>
              <a:t> материнства </a:t>
            </a:r>
            <a:r>
              <a:rPr lang="ru-RU" dirty="0" err="1"/>
              <a:t>према</a:t>
            </a:r>
            <a:r>
              <a:rPr lang="ru-RU" dirty="0"/>
              <a:t> чл. </a:t>
            </a:r>
            <a:r>
              <a:rPr lang="ru-RU" dirty="0" smtClean="0"/>
              <a:t>43. ПЗ  </a:t>
            </a:r>
            <a:r>
              <a:rPr lang="ru-RU" dirty="0" err="1" smtClean="0"/>
              <a:t>јесте</a:t>
            </a:r>
            <a:r>
              <a:rPr lang="ru-RU" dirty="0" smtClean="0"/>
              <a:t> </a:t>
            </a:r>
            <a:r>
              <a:rPr lang="ru-RU" dirty="0" err="1" smtClean="0"/>
              <a:t>утврђивање</a:t>
            </a:r>
            <a:r>
              <a:rPr lang="ru-RU" dirty="0" smtClean="0"/>
              <a:t>  </a:t>
            </a:r>
            <a:r>
              <a:rPr lang="ru-RU" dirty="0" err="1"/>
              <a:t>правноснажном</a:t>
            </a:r>
            <a:r>
              <a:rPr lang="ru-RU" dirty="0"/>
              <a:t> </a:t>
            </a:r>
            <a:r>
              <a:rPr lang="ru-RU" dirty="0" err="1"/>
              <a:t>судском</a:t>
            </a:r>
            <a:r>
              <a:rPr lang="ru-RU" dirty="0"/>
              <a:t> </a:t>
            </a:r>
            <a:r>
              <a:rPr lang="ru-RU" dirty="0" err="1"/>
              <a:t>пресудом</a:t>
            </a:r>
            <a:r>
              <a:rPr lang="ru-RU" dirty="0"/>
              <a:t>. </a:t>
            </a:r>
            <a:endParaRPr lang="sr-Latn-RS" dirty="0"/>
          </a:p>
        </p:txBody>
      </p:sp>
    </p:spTree>
    <p:extLst>
      <p:ext uri="{BB962C8B-B14F-4D97-AF65-F5344CB8AC3E}">
        <p14:creationId xmlns:p14="http://schemas.microsoft.com/office/powerpoint/2010/main" val="2879502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Cyrl-CS" dirty="0">
                <a:solidFill>
                  <a:schemeClr val="tx1"/>
                </a:solidFill>
                <a:latin typeface="Times New Roman" panose="02020603050405020304" pitchFamily="18" charset="0"/>
                <a:ea typeface="Times New Roman" panose="02020603050405020304" pitchFamily="18" charset="0"/>
              </a:rPr>
              <a:t>Признање очинства</a:t>
            </a:r>
            <a:endParaRPr lang="sr-Latn-RS" dirty="0">
              <a:solidFill>
                <a:schemeClr val="tx1"/>
              </a:solidFill>
            </a:endParaRPr>
          </a:p>
        </p:txBody>
      </p:sp>
      <p:sp>
        <p:nvSpPr>
          <p:cNvPr id="3" name="Čuvar mesta za sadržaj 2"/>
          <p:cNvSpPr>
            <a:spLocks noGrp="1"/>
          </p:cNvSpPr>
          <p:nvPr>
            <p:ph idx="1"/>
          </p:nvPr>
        </p:nvSpPr>
        <p:spPr/>
        <p:txBody>
          <a:bodyPr/>
          <a:lstStyle/>
          <a:p>
            <a:r>
              <a:rPr lang="ru-RU" dirty="0" err="1"/>
              <a:t>Очинство</a:t>
            </a:r>
            <a:r>
              <a:rPr lang="ru-RU" dirty="0"/>
              <a:t> </a:t>
            </a:r>
            <a:r>
              <a:rPr lang="ru-RU" dirty="0" err="1"/>
              <a:t>деце</a:t>
            </a:r>
            <a:r>
              <a:rPr lang="ru-RU" dirty="0"/>
              <a:t> </a:t>
            </a:r>
            <a:r>
              <a:rPr lang="ru-RU" dirty="0" err="1"/>
              <a:t>рођене</a:t>
            </a:r>
            <a:r>
              <a:rPr lang="ru-RU" dirty="0"/>
              <a:t> </a:t>
            </a:r>
            <a:r>
              <a:rPr lang="ru-RU" dirty="0" err="1"/>
              <a:t>изван</a:t>
            </a:r>
            <a:r>
              <a:rPr lang="ru-RU" dirty="0"/>
              <a:t> брака се </a:t>
            </a:r>
            <a:r>
              <a:rPr lang="ru-RU" dirty="0" err="1"/>
              <a:t>утврђује</a:t>
            </a:r>
            <a:r>
              <a:rPr lang="ru-RU" dirty="0"/>
              <a:t> </a:t>
            </a:r>
            <a:r>
              <a:rPr lang="ru-RU" dirty="0" err="1"/>
              <a:t>признањем</a:t>
            </a:r>
            <a:r>
              <a:rPr lang="ru-RU" dirty="0"/>
              <a:t> или </a:t>
            </a:r>
            <a:r>
              <a:rPr lang="ru-RU" dirty="0" err="1"/>
              <a:t>судским</a:t>
            </a:r>
            <a:r>
              <a:rPr lang="ru-RU" dirty="0"/>
              <a:t> путем. И </a:t>
            </a:r>
            <a:r>
              <a:rPr lang="ru-RU" dirty="0" err="1"/>
              <a:t>управо</a:t>
            </a:r>
            <a:r>
              <a:rPr lang="ru-RU" dirty="0"/>
              <a:t> </a:t>
            </a:r>
            <a:r>
              <a:rPr lang="ru-RU" dirty="0" err="1"/>
              <a:t>када</a:t>
            </a:r>
            <a:r>
              <a:rPr lang="ru-RU" dirty="0"/>
              <a:t> </a:t>
            </a:r>
            <a:r>
              <a:rPr lang="ru-RU" dirty="0" err="1"/>
              <a:t>је</a:t>
            </a:r>
            <a:r>
              <a:rPr lang="ru-RU" dirty="0"/>
              <a:t> </a:t>
            </a:r>
            <a:r>
              <a:rPr lang="ru-RU" dirty="0" err="1"/>
              <a:t>реч</a:t>
            </a:r>
            <a:r>
              <a:rPr lang="ru-RU" dirty="0"/>
              <a:t> о </a:t>
            </a:r>
            <a:r>
              <a:rPr lang="ru-RU" dirty="0" err="1"/>
              <a:t>признању</a:t>
            </a:r>
            <a:r>
              <a:rPr lang="ru-RU" dirty="0"/>
              <a:t> </a:t>
            </a:r>
            <a:r>
              <a:rPr lang="ru-RU" dirty="0" err="1"/>
              <a:t>познато</a:t>
            </a:r>
            <a:r>
              <a:rPr lang="ru-RU" dirty="0"/>
              <a:t> </a:t>
            </a:r>
            <a:r>
              <a:rPr lang="ru-RU" dirty="0" err="1"/>
              <a:t>је</a:t>
            </a:r>
            <a:r>
              <a:rPr lang="ru-RU" dirty="0"/>
              <a:t> да </a:t>
            </a:r>
            <a:r>
              <a:rPr lang="ru-RU" dirty="0" err="1"/>
              <a:t>воља</a:t>
            </a:r>
            <a:r>
              <a:rPr lang="ru-RU" dirty="0"/>
              <a:t> игра </a:t>
            </a:r>
            <a:r>
              <a:rPr lang="ru-RU" dirty="0" err="1"/>
              <a:t>најважнију</a:t>
            </a:r>
            <a:r>
              <a:rPr lang="ru-RU" dirty="0"/>
              <a:t> </a:t>
            </a:r>
            <a:r>
              <a:rPr lang="ru-RU" dirty="0" err="1"/>
              <a:t>улогу</a:t>
            </a:r>
            <a:r>
              <a:rPr lang="ru-RU" dirty="0" smtClean="0"/>
              <a:t>.</a:t>
            </a:r>
          </a:p>
          <a:p>
            <a:r>
              <a:rPr lang="ru-RU" dirty="0" smtClean="0"/>
              <a:t> </a:t>
            </a:r>
            <a:r>
              <a:rPr lang="ru-RU" dirty="0" err="1"/>
              <a:t>Признање</a:t>
            </a:r>
            <a:r>
              <a:rPr lang="ru-RU" dirty="0"/>
              <a:t> </a:t>
            </a:r>
            <a:r>
              <a:rPr lang="ru-RU" dirty="0" err="1"/>
              <a:t>очинства</a:t>
            </a:r>
            <a:r>
              <a:rPr lang="ru-RU" dirty="0"/>
              <a:t> </a:t>
            </a:r>
            <a:r>
              <a:rPr lang="ru-RU" dirty="0" err="1"/>
              <a:t>није</a:t>
            </a:r>
            <a:r>
              <a:rPr lang="ru-RU" dirty="0"/>
              <a:t> у нашем праву, </a:t>
            </a:r>
            <a:r>
              <a:rPr lang="ru-RU" dirty="0" err="1"/>
              <a:t>као</a:t>
            </a:r>
            <a:r>
              <a:rPr lang="ru-RU" dirty="0"/>
              <a:t> </a:t>
            </a:r>
            <a:r>
              <a:rPr lang="ru-RU" dirty="0" err="1"/>
              <a:t>што</a:t>
            </a:r>
            <a:r>
              <a:rPr lang="ru-RU" dirty="0"/>
              <a:t> </a:t>
            </a:r>
            <a:r>
              <a:rPr lang="ru-RU" dirty="0" err="1"/>
              <a:t>је</a:t>
            </a:r>
            <a:r>
              <a:rPr lang="ru-RU" dirty="0"/>
              <a:t> </a:t>
            </a:r>
            <a:r>
              <a:rPr lang="ru-RU" dirty="0" err="1"/>
              <a:t>познато</a:t>
            </a:r>
            <a:r>
              <a:rPr lang="ru-RU" dirty="0"/>
              <a:t>, </a:t>
            </a:r>
            <a:r>
              <a:rPr lang="ru-RU" dirty="0" err="1"/>
              <a:t>једнострана</a:t>
            </a:r>
            <a:r>
              <a:rPr lang="ru-RU" dirty="0"/>
              <a:t> </a:t>
            </a:r>
            <a:r>
              <a:rPr lang="ru-RU" dirty="0" err="1"/>
              <a:t>изјава</a:t>
            </a:r>
            <a:r>
              <a:rPr lang="ru-RU" dirty="0"/>
              <a:t> </a:t>
            </a:r>
            <a:r>
              <a:rPr lang="ru-RU" dirty="0" err="1"/>
              <a:t>воље</a:t>
            </a:r>
            <a:r>
              <a:rPr lang="ru-RU" dirty="0"/>
              <a:t> </a:t>
            </a:r>
            <a:r>
              <a:rPr lang="ru-RU" dirty="0" err="1"/>
              <a:t>мушкарца</a:t>
            </a:r>
            <a:r>
              <a:rPr lang="ru-RU" dirty="0"/>
              <a:t> </a:t>
            </a:r>
            <a:r>
              <a:rPr lang="ru-RU" dirty="0" err="1"/>
              <a:t>који</a:t>
            </a:r>
            <a:r>
              <a:rPr lang="ru-RU" dirty="0"/>
              <a:t> себе </a:t>
            </a:r>
            <a:r>
              <a:rPr lang="ru-RU" dirty="0" err="1"/>
              <a:t>сматра</a:t>
            </a:r>
            <a:r>
              <a:rPr lang="ru-RU" dirty="0"/>
              <a:t> </a:t>
            </a:r>
            <a:r>
              <a:rPr lang="ru-RU" dirty="0" err="1"/>
              <a:t>оцем</a:t>
            </a:r>
            <a:r>
              <a:rPr lang="ru-RU" dirty="0"/>
              <a:t> </a:t>
            </a:r>
            <a:r>
              <a:rPr lang="ru-RU" dirty="0" err="1" smtClean="0"/>
              <a:t>детета</a:t>
            </a:r>
            <a:endParaRPr lang="ru-RU" dirty="0" smtClean="0"/>
          </a:p>
          <a:p>
            <a:r>
              <a:rPr lang="ru-RU" dirty="0"/>
              <a:t>Потребна </a:t>
            </a:r>
            <a:r>
              <a:rPr lang="ru-RU" dirty="0" err="1"/>
              <a:t>је</a:t>
            </a:r>
            <a:r>
              <a:rPr lang="ru-RU" dirty="0"/>
              <a:t> </a:t>
            </a:r>
            <a:r>
              <a:rPr lang="ru-RU" dirty="0" err="1"/>
              <a:t>сагласност</a:t>
            </a:r>
            <a:r>
              <a:rPr lang="ru-RU" dirty="0"/>
              <a:t> и </a:t>
            </a:r>
            <a:r>
              <a:rPr lang="ru-RU" dirty="0" err="1"/>
              <a:t>мајке</a:t>
            </a:r>
            <a:r>
              <a:rPr lang="ru-RU" dirty="0"/>
              <a:t> </a:t>
            </a:r>
            <a:r>
              <a:rPr lang="ru-RU" dirty="0" err="1"/>
              <a:t>детета</a:t>
            </a:r>
            <a:r>
              <a:rPr lang="ru-RU" dirty="0"/>
              <a:t>, али и </a:t>
            </a:r>
            <a:r>
              <a:rPr lang="ru-RU" dirty="0" err="1"/>
              <a:t>детета</a:t>
            </a:r>
            <a:r>
              <a:rPr lang="ru-RU" dirty="0"/>
              <a:t> </a:t>
            </a:r>
            <a:r>
              <a:rPr lang="ru-RU" dirty="0" err="1"/>
              <a:t>које</a:t>
            </a:r>
            <a:r>
              <a:rPr lang="ru-RU" dirty="0"/>
              <a:t> </a:t>
            </a:r>
            <a:r>
              <a:rPr lang="ru-RU" dirty="0" err="1"/>
              <a:t>је</a:t>
            </a:r>
            <a:r>
              <a:rPr lang="ru-RU" dirty="0"/>
              <a:t> </a:t>
            </a:r>
            <a:r>
              <a:rPr lang="ru-RU" dirty="0" err="1"/>
              <a:t>навршило</a:t>
            </a:r>
            <a:r>
              <a:rPr lang="ru-RU" dirty="0"/>
              <a:t> 16 година и </a:t>
            </a:r>
            <a:r>
              <a:rPr lang="ru-RU" dirty="0" err="1"/>
              <a:t>које</a:t>
            </a:r>
            <a:r>
              <a:rPr lang="ru-RU" dirty="0"/>
              <a:t> </a:t>
            </a:r>
            <a:r>
              <a:rPr lang="ru-RU" dirty="0" err="1"/>
              <a:t>је</a:t>
            </a:r>
            <a:r>
              <a:rPr lang="ru-RU" dirty="0"/>
              <a:t> способно за </a:t>
            </a:r>
            <a:r>
              <a:rPr lang="ru-RU" dirty="0" err="1"/>
              <a:t>расуђивање</a:t>
            </a:r>
            <a:r>
              <a:rPr lang="ru-RU" dirty="0"/>
              <a:t> (чл. 48 и 49. </a:t>
            </a:r>
            <a:r>
              <a:rPr lang="ru-RU" dirty="0" err="1"/>
              <a:t>Породичног</a:t>
            </a:r>
            <a:r>
              <a:rPr lang="ru-RU" dirty="0"/>
              <a:t> закона</a:t>
            </a:r>
            <a:endParaRPr lang="sr-Latn-RS" dirty="0"/>
          </a:p>
        </p:txBody>
      </p:sp>
    </p:spTree>
    <p:extLst>
      <p:ext uri="{BB962C8B-B14F-4D97-AF65-F5344CB8AC3E}">
        <p14:creationId xmlns:p14="http://schemas.microsoft.com/office/powerpoint/2010/main" val="4194754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Cyrl-RS" dirty="0"/>
              <a:t>Признање очинства</a:t>
            </a:r>
            <a:endParaRPr lang="sr-Latn-RS" dirty="0"/>
          </a:p>
        </p:txBody>
      </p:sp>
      <p:sp>
        <p:nvSpPr>
          <p:cNvPr id="3" name="Čuvar mesta za sadržaj 2"/>
          <p:cNvSpPr>
            <a:spLocks noGrp="1"/>
          </p:cNvSpPr>
          <p:nvPr>
            <p:ph idx="1"/>
          </p:nvPr>
        </p:nvSpPr>
        <p:spPr>
          <a:xfrm>
            <a:off x="1295401" y="2285999"/>
            <a:ext cx="9601196" cy="3589869"/>
          </a:xfrm>
        </p:spPr>
        <p:txBody>
          <a:bodyPr>
            <a:normAutofit fontScale="92500"/>
          </a:bodyPr>
          <a:lstStyle/>
          <a:p>
            <a:r>
              <a:rPr lang="ru-RU" dirty="0" err="1"/>
              <a:t>Чињеница</a:t>
            </a:r>
            <a:r>
              <a:rPr lang="ru-RU" dirty="0"/>
              <a:t> да </a:t>
            </a:r>
            <a:r>
              <a:rPr lang="ru-RU" dirty="0" err="1"/>
              <a:t>признање</a:t>
            </a:r>
            <a:r>
              <a:rPr lang="ru-RU" dirty="0"/>
              <a:t> </a:t>
            </a:r>
            <a:r>
              <a:rPr lang="ru-RU" dirty="0" err="1"/>
              <a:t>очинства</a:t>
            </a:r>
            <a:r>
              <a:rPr lang="ru-RU" dirty="0"/>
              <a:t> </a:t>
            </a:r>
            <a:r>
              <a:rPr lang="ru-RU" dirty="0" err="1"/>
              <a:t>зависи</a:t>
            </a:r>
            <a:r>
              <a:rPr lang="ru-RU" dirty="0"/>
              <a:t> од </a:t>
            </a:r>
            <a:r>
              <a:rPr lang="ru-RU" dirty="0" err="1"/>
              <a:t>сагласности</a:t>
            </a:r>
            <a:r>
              <a:rPr lang="ru-RU" dirty="0"/>
              <a:t> </a:t>
            </a:r>
            <a:r>
              <a:rPr lang="ru-RU" dirty="0" err="1"/>
              <a:t>мајке</a:t>
            </a:r>
            <a:r>
              <a:rPr lang="ru-RU" dirty="0"/>
              <a:t>, не </a:t>
            </a:r>
            <a:r>
              <a:rPr lang="ru-RU" dirty="0" err="1"/>
              <a:t>пружа</a:t>
            </a:r>
            <a:r>
              <a:rPr lang="ru-RU" dirty="0"/>
              <a:t>  </a:t>
            </a:r>
            <a:r>
              <a:rPr lang="ru-RU" dirty="0" err="1"/>
              <a:t>никакву</a:t>
            </a:r>
            <a:r>
              <a:rPr lang="ru-RU" dirty="0"/>
              <a:t> </a:t>
            </a:r>
            <a:r>
              <a:rPr lang="ru-RU" dirty="0" err="1"/>
              <a:t>гарантију</a:t>
            </a:r>
            <a:r>
              <a:rPr lang="ru-RU" dirty="0"/>
              <a:t> да се </a:t>
            </a:r>
            <a:r>
              <a:rPr lang="ru-RU" dirty="0" err="1"/>
              <a:t>истовремено</a:t>
            </a:r>
            <a:r>
              <a:rPr lang="ru-RU" dirty="0"/>
              <a:t> ради и о </a:t>
            </a:r>
            <a:r>
              <a:rPr lang="ru-RU" dirty="0" err="1"/>
              <a:t>биолошкој</a:t>
            </a:r>
            <a:r>
              <a:rPr lang="ru-RU" dirty="0"/>
              <a:t> вези. У </a:t>
            </a:r>
            <a:r>
              <a:rPr lang="ru-RU" dirty="0" err="1"/>
              <a:t>основи</a:t>
            </a:r>
            <a:r>
              <a:rPr lang="ru-RU" dirty="0"/>
              <a:t> </a:t>
            </a:r>
            <a:r>
              <a:rPr lang="ru-RU" dirty="0" err="1"/>
              <a:t>овог</a:t>
            </a:r>
            <a:r>
              <a:rPr lang="ru-RU" dirty="0"/>
              <a:t> начина </a:t>
            </a:r>
            <a:r>
              <a:rPr lang="ru-RU" dirty="0" err="1"/>
              <a:t>успостављања</a:t>
            </a:r>
            <a:r>
              <a:rPr lang="ru-RU" dirty="0"/>
              <a:t> </a:t>
            </a:r>
            <a:r>
              <a:rPr lang="ru-RU" dirty="0" err="1"/>
              <a:t>родитељског</a:t>
            </a:r>
            <a:r>
              <a:rPr lang="ru-RU" dirty="0"/>
              <a:t> </a:t>
            </a:r>
            <a:r>
              <a:rPr lang="ru-RU" dirty="0" err="1"/>
              <a:t>односа</a:t>
            </a:r>
            <a:r>
              <a:rPr lang="ru-RU" dirty="0"/>
              <a:t> лежи </a:t>
            </a:r>
            <a:r>
              <a:rPr lang="ru-RU" dirty="0" err="1"/>
              <a:t>воља</a:t>
            </a:r>
            <a:r>
              <a:rPr lang="ru-RU" dirty="0"/>
              <a:t>, или </a:t>
            </a:r>
            <a:r>
              <a:rPr lang="ru-RU" dirty="0" err="1"/>
              <a:t>боље</a:t>
            </a:r>
            <a:r>
              <a:rPr lang="ru-RU" dirty="0"/>
              <a:t> речено две </a:t>
            </a:r>
            <a:r>
              <a:rPr lang="ru-RU" dirty="0" err="1"/>
              <a:t>воље</a:t>
            </a:r>
            <a:r>
              <a:rPr lang="ru-RU" dirty="0"/>
              <a:t>, </a:t>
            </a:r>
            <a:r>
              <a:rPr lang="ru-RU" dirty="0" err="1"/>
              <a:t>сагласне</a:t>
            </a:r>
            <a:r>
              <a:rPr lang="ru-RU" dirty="0" smtClean="0"/>
              <a:t>.</a:t>
            </a:r>
          </a:p>
          <a:p>
            <a:r>
              <a:rPr lang="ru-RU" dirty="0" smtClean="0"/>
              <a:t> </a:t>
            </a:r>
            <a:r>
              <a:rPr lang="ru-RU" dirty="0"/>
              <a:t>Сродство </a:t>
            </a:r>
            <a:r>
              <a:rPr lang="ru-RU" dirty="0" err="1"/>
              <a:t>настаје</a:t>
            </a:r>
            <a:r>
              <a:rPr lang="ru-RU" dirty="0"/>
              <a:t> на основу уговора </a:t>
            </a:r>
            <a:r>
              <a:rPr lang="ru-RU" dirty="0" err="1"/>
              <a:t>мушкарца</a:t>
            </a:r>
            <a:r>
              <a:rPr lang="ru-RU" dirty="0"/>
              <a:t> и </a:t>
            </a:r>
            <a:r>
              <a:rPr lang="ru-RU" dirty="0" err="1"/>
              <a:t>мајке</a:t>
            </a:r>
            <a:r>
              <a:rPr lang="ru-RU" dirty="0"/>
              <a:t>, а </a:t>
            </a:r>
            <a:r>
              <a:rPr lang="ru-RU" dirty="0" err="1"/>
              <a:t>ако</a:t>
            </a:r>
            <a:r>
              <a:rPr lang="ru-RU" dirty="0"/>
              <a:t> </a:t>
            </a:r>
            <a:r>
              <a:rPr lang="ru-RU" dirty="0" err="1"/>
              <a:t>је</a:t>
            </a:r>
            <a:r>
              <a:rPr lang="ru-RU" dirty="0"/>
              <a:t> </a:t>
            </a:r>
            <a:r>
              <a:rPr lang="ru-RU" dirty="0" err="1"/>
              <a:t>дете</a:t>
            </a:r>
            <a:r>
              <a:rPr lang="ru-RU" dirty="0"/>
              <a:t> способно за </a:t>
            </a:r>
            <a:r>
              <a:rPr lang="ru-RU" dirty="0" err="1"/>
              <a:t>расуђивање</a:t>
            </a:r>
            <a:r>
              <a:rPr lang="ru-RU" dirty="0"/>
              <a:t> и уговора </a:t>
            </a:r>
            <a:r>
              <a:rPr lang="ru-RU" dirty="0" err="1"/>
              <a:t>између</a:t>
            </a:r>
            <a:r>
              <a:rPr lang="ru-RU" dirty="0"/>
              <a:t> </a:t>
            </a:r>
            <a:r>
              <a:rPr lang="ru-RU" dirty="0" err="1"/>
              <a:t>њега</a:t>
            </a:r>
            <a:r>
              <a:rPr lang="ru-RU" dirty="0"/>
              <a:t> и </a:t>
            </a:r>
            <a:r>
              <a:rPr lang="ru-RU" dirty="0" err="1"/>
              <a:t>мушкарца</a:t>
            </a:r>
            <a:r>
              <a:rPr lang="ru-RU" dirty="0"/>
              <a:t> </a:t>
            </a:r>
            <a:r>
              <a:rPr lang="ru-RU" dirty="0" err="1"/>
              <a:t>који</a:t>
            </a:r>
            <a:r>
              <a:rPr lang="ru-RU" dirty="0"/>
              <a:t> га </a:t>
            </a:r>
            <a:r>
              <a:rPr lang="ru-RU" dirty="0" err="1"/>
              <a:t>признаје</a:t>
            </a:r>
            <a:r>
              <a:rPr lang="ru-RU" dirty="0"/>
              <a:t>.  </a:t>
            </a:r>
            <a:r>
              <a:rPr lang="ru-RU" dirty="0" err="1"/>
              <a:t>Никакав</a:t>
            </a:r>
            <a:r>
              <a:rPr lang="ru-RU" dirty="0"/>
              <a:t> </a:t>
            </a:r>
            <a:r>
              <a:rPr lang="ru-RU" dirty="0" err="1"/>
              <a:t>доказ</a:t>
            </a:r>
            <a:r>
              <a:rPr lang="ru-RU" dirty="0"/>
              <a:t> о </a:t>
            </a:r>
            <a:r>
              <a:rPr lang="ru-RU" dirty="0" err="1"/>
              <a:t>постојању</a:t>
            </a:r>
            <a:r>
              <a:rPr lang="ru-RU" dirty="0"/>
              <a:t> </a:t>
            </a:r>
            <a:r>
              <a:rPr lang="ru-RU" dirty="0" err="1"/>
              <a:t>биолошког</a:t>
            </a:r>
            <a:r>
              <a:rPr lang="ru-RU" dirty="0"/>
              <a:t> </a:t>
            </a:r>
            <a:r>
              <a:rPr lang="ru-RU" dirty="0" err="1"/>
              <a:t>односа</a:t>
            </a:r>
            <a:r>
              <a:rPr lang="ru-RU" dirty="0"/>
              <a:t> </a:t>
            </a:r>
            <a:r>
              <a:rPr lang="ru-RU" dirty="0" err="1"/>
              <a:t>између</a:t>
            </a:r>
            <a:r>
              <a:rPr lang="ru-RU" dirty="0"/>
              <a:t> </a:t>
            </a:r>
            <a:r>
              <a:rPr lang="ru-RU" dirty="0" err="1"/>
              <a:t>детета</a:t>
            </a:r>
            <a:r>
              <a:rPr lang="ru-RU" dirty="0"/>
              <a:t> и </a:t>
            </a:r>
            <a:r>
              <a:rPr lang="ru-RU" dirty="0" err="1"/>
              <a:t>мушкарца</a:t>
            </a:r>
            <a:r>
              <a:rPr lang="ru-RU" dirty="0"/>
              <a:t> </a:t>
            </a:r>
            <a:r>
              <a:rPr lang="ru-RU" dirty="0" err="1"/>
              <a:t>који</a:t>
            </a:r>
            <a:r>
              <a:rPr lang="ru-RU" dirty="0"/>
              <a:t> га </a:t>
            </a:r>
            <a:r>
              <a:rPr lang="ru-RU" dirty="0" err="1"/>
              <a:t>признаје</a:t>
            </a:r>
            <a:r>
              <a:rPr lang="ru-RU" dirty="0"/>
              <a:t> </a:t>
            </a:r>
            <a:r>
              <a:rPr lang="ru-RU" dirty="0" err="1"/>
              <a:t>није</a:t>
            </a:r>
            <a:r>
              <a:rPr lang="ru-RU" dirty="0"/>
              <a:t> </a:t>
            </a:r>
            <a:r>
              <a:rPr lang="ru-RU" dirty="0" err="1"/>
              <a:t>потребан</a:t>
            </a:r>
            <a:r>
              <a:rPr lang="ru-RU" dirty="0"/>
              <a:t>. На </a:t>
            </a:r>
            <a:r>
              <a:rPr lang="ru-RU" dirty="0" err="1"/>
              <a:t>овај</a:t>
            </a:r>
            <a:r>
              <a:rPr lang="ru-RU" dirty="0"/>
              <a:t> начин </a:t>
            </a:r>
            <a:r>
              <a:rPr lang="ru-RU" dirty="0" err="1"/>
              <a:t>сагласна</a:t>
            </a:r>
            <a:r>
              <a:rPr lang="ru-RU" dirty="0"/>
              <a:t> </a:t>
            </a:r>
            <a:r>
              <a:rPr lang="ru-RU" dirty="0" err="1"/>
              <a:t>изјава</a:t>
            </a:r>
            <a:r>
              <a:rPr lang="ru-RU" dirty="0"/>
              <a:t> </a:t>
            </a:r>
            <a:r>
              <a:rPr lang="ru-RU" dirty="0" err="1"/>
              <a:t>воље</a:t>
            </a:r>
            <a:r>
              <a:rPr lang="ru-RU" dirty="0"/>
              <a:t> </a:t>
            </a:r>
            <a:r>
              <a:rPr lang="ru-RU" dirty="0" err="1"/>
              <a:t>мајке</a:t>
            </a:r>
            <a:r>
              <a:rPr lang="ru-RU" dirty="0"/>
              <a:t>, </a:t>
            </a:r>
            <a:r>
              <a:rPr lang="ru-RU" dirty="0" err="1"/>
              <a:t>детета</a:t>
            </a:r>
            <a:r>
              <a:rPr lang="ru-RU" dirty="0"/>
              <a:t> </a:t>
            </a:r>
            <a:r>
              <a:rPr lang="ru-RU" dirty="0" err="1"/>
              <a:t>ако</a:t>
            </a:r>
            <a:r>
              <a:rPr lang="ru-RU" dirty="0"/>
              <a:t> </a:t>
            </a:r>
            <a:r>
              <a:rPr lang="ru-RU" dirty="0" err="1"/>
              <a:t>је</a:t>
            </a:r>
            <a:r>
              <a:rPr lang="ru-RU" dirty="0"/>
              <a:t> способно за </a:t>
            </a:r>
            <a:r>
              <a:rPr lang="ru-RU" dirty="0" err="1"/>
              <a:t>расуђивање</a:t>
            </a:r>
            <a:r>
              <a:rPr lang="ru-RU" dirty="0"/>
              <a:t>, и </a:t>
            </a:r>
            <a:r>
              <a:rPr lang="ru-RU" dirty="0" err="1"/>
              <a:t>мушкарца</a:t>
            </a:r>
            <a:r>
              <a:rPr lang="ru-RU" dirty="0"/>
              <a:t> </a:t>
            </a:r>
            <a:r>
              <a:rPr lang="ru-RU" dirty="0" err="1"/>
              <a:t>може</a:t>
            </a:r>
            <a:r>
              <a:rPr lang="ru-RU" dirty="0"/>
              <a:t> довести до </a:t>
            </a:r>
            <a:r>
              <a:rPr lang="ru-RU" dirty="0" err="1"/>
              <a:t>успостављања</a:t>
            </a:r>
            <a:r>
              <a:rPr lang="ru-RU" dirty="0"/>
              <a:t> </a:t>
            </a:r>
            <a:r>
              <a:rPr lang="ru-RU" dirty="0" err="1"/>
              <a:t>очинства</a:t>
            </a:r>
            <a:r>
              <a:rPr lang="ru-RU" dirty="0"/>
              <a:t> </a:t>
            </a:r>
            <a:r>
              <a:rPr lang="ru-RU" dirty="0" err="1"/>
              <a:t>детета</a:t>
            </a:r>
            <a:r>
              <a:rPr lang="ru-RU" dirty="0"/>
              <a:t>, без </a:t>
            </a:r>
            <a:r>
              <a:rPr lang="ru-RU" dirty="0" err="1"/>
              <a:t>икакве</a:t>
            </a:r>
            <a:r>
              <a:rPr lang="ru-RU" dirty="0"/>
              <a:t> </a:t>
            </a:r>
            <a:r>
              <a:rPr lang="ru-RU" dirty="0" err="1"/>
              <a:t>крвне</a:t>
            </a:r>
            <a:r>
              <a:rPr lang="ru-RU" dirty="0"/>
              <a:t> </a:t>
            </a:r>
            <a:r>
              <a:rPr lang="ru-RU" dirty="0" err="1"/>
              <a:t>везе</a:t>
            </a:r>
            <a:r>
              <a:rPr lang="ru-RU" dirty="0"/>
              <a:t> </a:t>
            </a:r>
            <a:r>
              <a:rPr lang="ru-RU" dirty="0" err="1"/>
              <a:t>између</a:t>
            </a:r>
            <a:r>
              <a:rPr lang="ru-RU" dirty="0"/>
              <a:t> </a:t>
            </a:r>
            <a:r>
              <a:rPr lang="ru-RU" dirty="0" err="1"/>
              <a:t>њих</a:t>
            </a:r>
            <a:endParaRPr lang="sr-Latn-RS" dirty="0"/>
          </a:p>
        </p:txBody>
      </p:sp>
    </p:spTree>
    <p:extLst>
      <p:ext uri="{BB962C8B-B14F-4D97-AF65-F5344CB8AC3E}">
        <p14:creationId xmlns:p14="http://schemas.microsoft.com/office/powerpoint/2010/main" val="3692826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Cyrl-RS" dirty="0"/>
              <a:t>Признање очинства</a:t>
            </a:r>
            <a:endParaRPr lang="sr-Latn-RS" dirty="0"/>
          </a:p>
        </p:txBody>
      </p:sp>
      <p:sp>
        <p:nvSpPr>
          <p:cNvPr id="3" name="Čuvar mesta za sadržaj 2"/>
          <p:cNvSpPr>
            <a:spLocks noGrp="1"/>
          </p:cNvSpPr>
          <p:nvPr>
            <p:ph idx="1"/>
          </p:nvPr>
        </p:nvSpPr>
        <p:spPr/>
        <p:txBody>
          <a:bodyPr/>
          <a:lstStyle/>
          <a:p>
            <a:r>
              <a:rPr lang="ru-RU" dirty="0"/>
              <a:t>Законом </a:t>
            </a:r>
            <a:r>
              <a:rPr lang="ru-RU" dirty="0" err="1"/>
              <a:t>је</a:t>
            </a:r>
            <a:r>
              <a:rPr lang="ru-RU" dirty="0"/>
              <a:t>, истина, створена широка </a:t>
            </a:r>
            <a:r>
              <a:rPr lang="ru-RU" dirty="0" err="1"/>
              <a:t>могућност</a:t>
            </a:r>
            <a:r>
              <a:rPr lang="ru-RU" dirty="0"/>
              <a:t> да се </a:t>
            </a:r>
            <a:r>
              <a:rPr lang="ru-RU" dirty="0" err="1"/>
              <a:t>овако</a:t>
            </a:r>
            <a:r>
              <a:rPr lang="ru-RU" dirty="0"/>
              <a:t> заснован </a:t>
            </a:r>
            <a:r>
              <a:rPr lang="ru-RU" dirty="0" err="1"/>
              <a:t>однос</a:t>
            </a:r>
            <a:r>
              <a:rPr lang="ru-RU" dirty="0"/>
              <a:t> </a:t>
            </a:r>
            <a:r>
              <a:rPr lang="ru-RU" dirty="0" err="1"/>
              <a:t>оспори</a:t>
            </a:r>
            <a:r>
              <a:rPr lang="ru-RU" dirty="0"/>
              <a:t> или </a:t>
            </a:r>
            <a:r>
              <a:rPr lang="ru-RU" dirty="0" err="1"/>
              <a:t>поништи</a:t>
            </a:r>
            <a:r>
              <a:rPr lang="ru-RU" dirty="0"/>
              <a:t> од стране </a:t>
            </a:r>
            <a:r>
              <a:rPr lang="ru-RU" dirty="0" err="1"/>
              <a:t>овлашћених</a:t>
            </a:r>
            <a:r>
              <a:rPr lang="ru-RU" dirty="0"/>
              <a:t> лица. И </a:t>
            </a:r>
            <a:r>
              <a:rPr lang="ru-RU" dirty="0" err="1"/>
              <a:t>управо</a:t>
            </a:r>
            <a:r>
              <a:rPr lang="ru-RU" dirty="0"/>
              <a:t> </a:t>
            </a:r>
            <a:r>
              <a:rPr lang="ru-RU" dirty="0" err="1"/>
              <a:t>ова</a:t>
            </a:r>
            <a:r>
              <a:rPr lang="ru-RU" dirty="0"/>
              <a:t> </a:t>
            </a:r>
            <a:r>
              <a:rPr lang="ru-RU" dirty="0" err="1"/>
              <a:t>околност</a:t>
            </a:r>
            <a:r>
              <a:rPr lang="ru-RU" dirty="0"/>
              <a:t> </a:t>
            </a:r>
            <a:r>
              <a:rPr lang="ru-RU" dirty="0" err="1"/>
              <a:t>овај</a:t>
            </a:r>
            <a:r>
              <a:rPr lang="ru-RU" dirty="0"/>
              <a:t> уговор нарочито </a:t>
            </a:r>
            <a:r>
              <a:rPr lang="ru-RU" dirty="0" err="1"/>
              <a:t>удаљава</a:t>
            </a:r>
            <a:r>
              <a:rPr lang="ru-RU" dirty="0"/>
              <a:t> од </a:t>
            </a:r>
            <a:r>
              <a:rPr lang="ru-RU" dirty="0" err="1"/>
              <a:t>класичне</a:t>
            </a:r>
            <a:r>
              <a:rPr lang="ru-RU" dirty="0"/>
              <a:t> </a:t>
            </a:r>
            <a:r>
              <a:rPr lang="ru-RU" dirty="0" err="1"/>
              <a:t>уговорне</a:t>
            </a:r>
            <a:r>
              <a:rPr lang="ru-RU" dirty="0"/>
              <a:t> </a:t>
            </a:r>
            <a:r>
              <a:rPr lang="ru-RU" dirty="0" err="1"/>
              <a:t>теорије</a:t>
            </a:r>
            <a:r>
              <a:rPr lang="ru-RU" dirty="0"/>
              <a:t>. </a:t>
            </a:r>
            <a:endParaRPr lang="ru-RU" dirty="0" smtClean="0"/>
          </a:p>
          <a:p>
            <a:r>
              <a:rPr lang="ru-RU" dirty="0" err="1"/>
              <a:t>Овај</a:t>
            </a:r>
            <a:r>
              <a:rPr lang="ru-RU" dirty="0"/>
              <a:t> уговор могу </a:t>
            </a:r>
            <a:r>
              <a:rPr lang="ru-RU" dirty="0" err="1"/>
              <a:t>закључити</a:t>
            </a:r>
            <a:r>
              <a:rPr lang="ru-RU" dirty="0"/>
              <a:t> само лица </a:t>
            </a:r>
            <a:r>
              <a:rPr lang="ru-RU" dirty="0" err="1"/>
              <a:t>која</a:t>
            </a:r>
            <a:r>
              <a:rPr lang="ru-RU" dirty="0"/>
              <a:t> </a:t>
            </a:r>
            <a:r>
              <a:rPr lang="ru-RU" dirty="0" err="1"/>
              <a:t>испуњавају</a:t>
            </a:r>
            <a:r>
              <a:rPr lang="ru-RU" dirty="0"/>
              <a:t> </a:t>
            </a:r>
            <a:r>
              <a:rPr lang="ru-RU" dirty="0" err="1"/>
              <a:t>одређене</a:t>
            </a:r>
            <a:r>
              <a:rPr lang="ru-RU" dirty="0"/>
              <a:t> </a:t>
            </a:r>
            <a:r>
              <a:rPr lang="ru-RU" dirty="0" err="1"/>
              <a:t>објективне</a:t>
            </a:r>
            <a:r>
              <a:rPr lang="ru-RU" dirty="0"/>
              <a:t> и </a:t>
            </a:r>
            <a:r>
              <a:rPr lang="ru-RU" dirty="0" err="1"/>
              <a:t>субјективне</a:t>
            </a:r>
            <a:r>
              <a:rPr lang="ru-RU" dirty="0"/>
              <a:t> </a:t>
            </a:r>
            <a:r>
              <a:rPr lang="ru-RU" dirty="0" err="1" smtClean="0"/>
              <a:t>услове</a:t>
            </a:r>
            <a:r>
              <a:rPr lang="ru-RU" dirty="0"/>
              <a:t>:</a:t>
            </a:r>
            <a:endParaRPr lang="ru-RU" dirty="0" smtClean="0"/>
          </a:p>
          <a:p>
            <a:r>
              <a:rPr lang="ru-RU" dirty="0" smtClean="0"/>
              <a:t> </a:t>
            </a:r>
            <a:r>
              <a:rPr lang="ru-RU" dirty="0" err="1"/>
              <a:t>Објективни</a:t>
            </a:r>
            <a:r>
              <a:rPr lang="ru-RU" dirty="0"/>
              <a:t> </a:t>
            </a:r>
            <a:r>
              <a:rPr lang="ru-RU" dirty="0" err="1"/>
              <a:t>услов</a:t>
            </a:r>
            <a:r>
              <a:rPr lang="ru-RU" dirty="0"/>
              <a:t> </a:t>
            </a:r>
            <a:r>
              <a:rPr lang="ru-RU" dirty="0" err="1"/>
              <a:t>је</a:t>
            </a:r>
            <a:r>
              <a:rPr lang="ru-RU" dirty="0"/>
              <a:t> да </a:t>
            </a:r>
            <a:r>
              <a:rPr lang="ru-RU" dirty="0" err="1"/>
              <a:t>имају</a:t>
            </a:r>
            <a:r>
              <a:rPr lang="ru-RU" dirty="0"/>
              <a:t> </a:t>
            </a:r>
            <a:r>
              <a:rPr lang="ru-RU" dirty="0" err="1"/>
              <a:t>најмање</a:t>
            </a:r>
            <a:r>
              <a:rPr lang="ru-RU" dirty="0"/>
              <a:t> 16 година </a:t>
            </a:r>
            <a:r>
              <a:rPr lang="ru-RU" dirty="0" smtClean="0"/>
              <a:t>живота</a:t>
            </a:r>
          </a:p>
          <a:p>
            <a:r>
              <a:rPr lang="ru-RU" dirty="0" err="1"/>
              <a:t>Способност</a:t>
            </a:r>
            <a:r>
              <a:rPr lang="ru-RU" dirty="0"/>
              <a:t> за </a:t>
            </a:r>
            <a:r>
              <a:rPr lang="ru-RU" dirty="0" err="1"/>
              <a:t>расуђивање</a:t>
            </a:r>
            <a:r>
              <a:rPr lang="ru-RU" dirty="0"/>
              <a:t> </a:t>
            </a:r>
            <a:r>
              <a:rPr lang="ru-RU" dirty="0" err="1"/>
              <a:t>је</a:t>
            </a:r>
            <a:r>
              <a:rPr lang="ru-RU" dirty="0"/>
              <a:t> </a:t>
            </a:r>
            <a:r>
              <a:rPr lang="ru-RU" dirty="0" err="1"/>
              <a:t>субјективни</a:t>
            </a:r>
            <a:r>
              <a:rPr lang="ru-RU" dirty="0"/>
              <a:t> </a:t>
            </a:r>
            <a:r>
              <a:rPr lang="ru-RU" dirty="0" err="1"/>
              <a:t>услов</a:t>
            </a:r>
            <a:r>
              <a:rPr lang="ru-RU" dirty="0"/>
              <a:t> </a:t>
            </a:r>
            <a:r>
              <a:rPr lang="ru-RU" dirty="0" err="1"/>
              <a:t>који</a:t>
            </a:r>
            <a:r>
              <a:rPr lang="ru-RU" dirty="0"/>
              <a:t> се </a:t>
            </a:r>
            <a:r>
              <a:rPr lang="ru-RU" dirty="0" err="1"/>
              <a:t>тражи</a:t>
            </a:r>
            <a:endParaRPr lang="sr-Latn-RS" dirty="0"/>
          </a:p>
        </p:txBody>
      </p:sp>
    </p:spTree>
    <p:extLst>
      <p:ext uri="{BB962C8B-B14F-4D97-AF65-F5344CB8AC3E}">
        <p14:creationId xmlns:p14="http://schemas.microsoft.com/office/powerpoint/2010/main" val="1352139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Cyrl-RS" dirty="0"/>
              <a:t>Признање очинства</a:t>
            </a:r>
            <a:endParaRPr lang="sr-Latn-RS" dirty="0"/>
          </a:p>
        </p:txBody>
      </p:sp>
      <p:sp>
        <p:nvSpPr>
          <p:cNvPr id="3" name="Čuvar mesta za sadržaj 2"/>
          <p:cNvSpPr>
            <a:spLocks noGrp="1"/>
          </p:cNvSpPr>
          <p:nvPr>
            <p:ph idx="1"/>
          </p:nvPr>
        </p:nvSpPr>
        <p:spPr/>
        <p:txBody>
          <a:bodyPr>
            <a:normAutofit fontScale="92500" lnSpcReduction="10000"/>
          </a:bodyPr>
          <a:lstStyle/>
          <a:p>
            <a:r>
              <a:rPr lang="ru-RU" dirty="0" smtClean="0"/>
              <a:t>У </a:t>
            </a:r>
            <a:r>
              <a:rPr lang="ru-RU" dirty="0" err="1" smtClean="0"/>
              <a:t>овом</a:t>
            </a:r>
            <a:r>
              <a:rPr lang="ru-RU" dirty="0" smtClean="0"/>
              <a:t> </a:t>
            </a:r>
            <a:r>
              <a:rPr lang="ru-RU" dirty="0" err="1"/>
              <a:t>случају</a:t>
            </a:r>
            <a:r>
              <a:rPr lang="ru-RU" dirty="0"/>
              <a:t>, </a:t>
            </a:r>
            <a:r>
              <a:rPr lang="ru-RU" dirty="0" err="1"/>
              <a:t>није</a:t>
            </a:r>
            <a:r>
              <a:rPr lang="ru-RU" dirty="0"/>
              <a:t> </a:t>
            </a:r>
            <a:r>
              <a:rPr lang="ru-RU" dirty="0" err="1"/>
              <a:t>реч</a:t>
            </a:r>
            <a:r>
              <a:rPr lang="ru-RU" dirty="0"/>
              <a:t> о </a:t>
            </a:r>
            <a:r>
              <a:rPr lang="ru-RU" dirty="0" err="1"/>
              <a:t>консенсуалном</a:t>
            </a:r>
            <a:r>
              <a:rPr lang="ru-RU" dirty="0"/>
              <a:t> уговору, </a:t>
            </a:r>
            <a:r>
              <a:rPr lang="ru-RU" dirty="0" err="1"/>
              <a:t>будући</a:t>
            </a:r>
            <a:r>
              <a:rPr lang="ru-RU" dirty="0"/>
              <a:t> да </a:t>
            </a:r>
            <a:r>
              <a:rPr lang="ru-RU" dirty="0" err="1"/>
              <a:t>је</a:t>
            </a:r>
            <a:r>
              <a:rPr lang="ru-RU" dirty="0"/>
              <a:t> потребно да уговор буде </a:t>
            </a:r>
            <a:r>
              <a:rPr lang="ru-RU" dirty="0" err="1"/>
              <a:t>закључен</a:t>
            </a:r>
            <a:r>
              <a:rPr lang="ru-RU" dirty="0"/>
              <a:t> у </a:t>
            </a:r>
            <a:r>
              <a:rPr lang="ru-RU" dirty="0" err="1"/>
              <a:t>одређеној</a:t>
            </a:r>
            <a:r>
              <a:rPr lang="ru-RU" dirty="0"/>
              <a:t> </a:t>
            </a:r>
            <a:r>
              <a:rPr lang="ru-RU" dirty="0" err="1"/>
              <a:t>форми</a:t>
            </a:r>
            <a:r>
              <a:rPr lang="ru-RU" dirty="0"/>
              <a:t> пред </a:t>
            </a:r>
            <a:r>
              <a:rPr lang="ru-RU" dirty="0" err="1"/>
              <a:t>надлежним</a:t>
            </a:r>
            <a:r>
              <a:rPr lang="ru-RU" dirty="0"/>
              <a:t> органом. </a:t>
            </a:r>
            <a:endParaRPr lang="ru-RU" dirty="0" smtClean="0"/>
          </a:p>
          <a:p>
            <a:r>
              <a:rPr lang="ru-RU" dirty="0" smtClean="0"/>
              <a:t>Дате </a:t>
            </a:r>
            <a:r>
              <a:rPr lang="ru-RU" dirty="0" err="1"/>
              <a:t>изјаве</a:t>
            </a:r>
            <a:r>
              <a:rPr lang="ru-RU" dirty="0"/>
              <a:t> о </a:t>
            </a:r>
            <a:r>
              <a:rPr lang="ru-RU" dirty="0" err="1"/>
              <a:t>признању</a:t>
            </a:r>
            <a:r>
              <a:rPr lang="ru-RU" dirty="0"/>
              <a:t> и </a:t>
            </a:r>
            <a:r>
              <a:rPr lang="ru-RU" dirty="0" err="1"/>
              <a:t>сагласности</a:t>
            </a:r>
            <a:r>
              <a:rPr lang="ru-RU" dirty="0"/>
              <a:t> </a:t>
            </a:r>
            <a:r>
              <a:rPr lang="ru-RU" dirty="0" err="1"/>
              <a:t>са</a:t>
            </a:r>
            <a:r>
              <a:rPr lang="ru-RU" dirty="0"/>
              <a:t> </a:t>
            </a:r>
            <a:r>
              <a:rPr lang="ru-RU" dirty="0" err="1"/>
              <a:t>признањем</a:t>
            </a:r>
            <a:r>
              <a:rPr lang="ru-RU" dirty="0"/>
              <a:t> </a:t>
            </a:r>
            <a:r>
              <a:rPr lang="ru-RU" dirty="0" err="1"/>
              <a:t>обавезују</a:t>
            </a:r>
            <a:r>
              <a:rPr lang="ru-RU" dirty="0"/>
              <a:t> лица </a:t>
            </a:r>
            <a:r>
              <a:rPr lang="ru-RU" dirty="0" err="1"/>
              <a:t>која</a:t>
            </a:r>
            <a:r>
              <a:rPr lang="ru-RU" dirty="0"/>
              <a:t> су их дала. Моментом </a:t>
            </a:r>
            <a:r>
              <a:rPr lang="ru-RU" dirty="0" err="1"/>
              <a:t>давања</a:t>
            </a:r>
            <a:r>
              <a:rPr lang="ru-RU" dirty="0"/>
              <a:t> </a:t>
            </a:r>
            <a:r>
              <a:rPr lang="ru-RU" dirty="0" err="1"/>
              <a:t>изјаве</a:t>
            </a:r>
            <a:r>
              <a:rPr lang="ru-RU" dirty="0"/>
              <a:t> о </a:t>
            </a:r>
            <a:r>
              <a:rPr lang="ru-RU" dirty="0" err="1"/>
              <a:t>сагласности</a:t>
            </a:r>
            <a:r>
              <a:rPr lang="ru-RU" dirty="0"/>
              <a:t> </a:t>
            </a:r>
            <a:r>
              <a:rPr lang="ru-RU" dirty="0" err="1"/>
              <a:t>са</a:t>
            </a:r>
            <a:r>
              <a:rPr lang="ru-RU" dirty="0"/>
              <a:t> </a:t>
            </a:r>
            <a:r>
              <a:rPr lang="ru-RU" dirty="0" err="1"/>
              <a:t>признањем</a:t>
            </a:r>
            <a:r>
              <a:rPr lang="ru-RU" dirty="0"/>
              <a:t> </a:t>
            </a:r>
            <a:r>
              <a:rPr lang="ru-RU" dirty="0" err="1"/>
              <a:t>блокира</a:t>
            </a:r>
            <a:r>
              <a:rPr lang="ru-RU" dirty="0"/>
              <a:t> се и </a:t>
            </a:r>
            <a:r>
              <a:rPr lang="ru-RU" dirty="0" err="1"/>
              <a:t>могућност</a:t>
            </a:r>
            <a:r>
              <a:rPr lang="ru-RU" dirty="0"/>
              <a:t> </a:t>
            </a:r>
            <a:r>
              <a:rPr lang="ru-RU" dirty="0" err="1"/>
              <a:t>повлачења</a:t>
            </a:r>
            <a:r>
              <a:rPr lang="ru-RU" dirty="0"/>
              <a:t> </a:t>
            </a:r>
            <a:r>
              <a:rPr lang="ru-RU" dirty="0" err="1"/>
              <a:t>изјаве</a:t>
            </a:r>
            <a:r>
              <a:rPr lang="ru-RU" dirty="0"/>
              <a:t> о </a:t>
            </a:r>
            <a:r>
              <a:rPr lang="ru-RU" dirty="0" err="1"/>
              <a:t>признању</a:t>
            </a:r>
            <a:r>
              <a:rPr lang="ru-RU" dirty="0"/>
              <a:t> </a:t>
            </a:r>
            <a:r>
              <a:rPr lang="ru-RU" dirty="0" err="1"/>
              <a:t>што</a:t>
            </a:r>
            <a:r>
              <a:rPr lang="ru-RU" dirty="0"/>
              <a:t> </a:t>
            </a:r>
            <a:r>
              <a:rPr lang="ru-RU" dirty="0" err="1"/>
              <a:t>увелико</a:t>
            </a:r>
            <a:r>
              <a:rPr lang="ru-RU" dirty="0"/>
              <a:t> </a:t>
            </a:r>
            <a:r>
              <a:rPr lang="ru-RU" dirty="0" err="1"/>
              <a:t>подсећа</a:t>
            </a:r>
            <a:r>
              <a:rPr lang="ru-RU" dirty="0"/>
              <a:t> на уговор по приступу. </a:t>
            </a:r>
            <a:endParaRPr lang="ru-RU" dirty="0" smtClean="0"/>
          </a:p>
          <a:p>
            <a:r>
              <a:rPr lang="ru-RU" dirty="0"/>
              <a:t>Л</a:t>
            </a:r>
            <a:r>
              <a:rPr lang="ru-RU" dirty="0" smtClean="0"/>
              <a:t>ице </a:t>
            </a:r>
            <a:r>
              <a:rPr lang="ru-RU" dirty="0" err="1"/>
              <a:t>које</a:t>
            </a:r>
            <a:r>
              <a:rPr lang="ru-RU" dirty="0"/>
              <a:t> </a:t>
            </a:r>
            <a:r>
              <a:rPr lang="ru-RU" dirty="0" err="1"/>
              <a:t>је</a:t>
            </a:r>
            <a:r>
              <a:rPr lang="ru-RU" dirty="0"/>
              <a:t> дало </a:t>
            </a:r>
            <a:r>
              <a:rPr lang="ru-RU" dirty="0" err="1"/>
              <a:t>сагласност</a:t>
            </a:r>
            <a:r>
              <a:rPr lang="ru-RU" dirty="0"/>
              <a:t> </a:t>
            </a:r>
            <a:r>
              <a:rPr lang="ru-RU" dirty="0" err="1"/>
              <a:t>са</a:t>
            </a:r>
            <a:r>
              <a:rPr lang="ru-RU" dirty="0"/>
              <a:t> </a:t>
            </a:r>
            <a:r>
              <a:rPr lang="ru-RU" dirty="0" err="1"/>
              <a:t>признањем</a:t>
            </a:r>
            <a:r>
              <a:rPr lang="ru-RU" dirty="0"/>
              <a:t> </a:t>
            </a:r>
            <a:r>
              <a:rPr lang="ru-RU" dirty="0" err="1"/>
              <a:t>везано</a:t>
            </a:r>
            <a:r>
              <a:rPr lang="ru-RU" dirty="0"/>
              <a:t> </a:t>
            </a:r>
            <a:r>
              <a:rPr lang="ru-RU" dirty="0" err="1"/>
              <a:t>је</a:t>
            </a:r>
            <a:r>
              <a:rPr lang="ru-RU" dirty="0"/>
              <a:t> </a:t>
            </a:r>
            <a:r>
              <a:rPr lang="ru-RU" dirty="0" err="1"/>
              <a:t>тиме</a:t>
            </a:r>
            <a:r>
              <a:rPr lang="ru-RU" dirty="0"/>
              <a:t> и не </a:t>
            </a:r>
            <a:r>
              <a:rPr lang="ru-RU" dirty="0" err="1"/>
              <a:t>може</a:t>
            </a:r>
            <a:r>
              <a:rPr lang="ru-RU" dirty="0"/>
              <a:t> </a:t>
            </a:r>
            <a:r>
              <a:rPr lang="ru-RU" dirty="0" err="1"/>
              <a:t>овако</a:t>
            </a:r>
            <a:r>
              <a:rPr lang="ru-RU" dirty="0"/>
              <a:t> заснован </a:t>
            </a:r>
            <a:r>
              <a:rPr lang="ru-RU" dirty="0" err="1"/>
              <a:t>родитељски</a:t>
            </a:r>
            <a:r>
              <a:rPr lang="ru-RU" dirty="0"/>
              <a:t> </a:t>
            </a:r>
            <a:r>
              <a:rPr lang="ru-RU" dirty="0" err="1"/>
              <a:t>однос</a:t>
            </a:r>
            <a:r>
              <a:rPr lang="ru-RU" dirty="0"/>
              <a:t> </a:t>
            </a:r>
            <a:r>
              <a:rPr lang="ru-RU" dirty="0" err="1"/>
              <a:t>оспоравати</a:t>
            </a:r>
            <a:r>
              <a:rPr lang="ru-RU" dirty="0"/>
              <a:t>. </a:t>
            </a:r>
            <a:r>
              <a:rPr lang="ru-RU" dirty="0" err="1"/>
              <a:t>Изјава</a:t>
            </a:r>
            <a:r>
              <a:rPr lang="ru-RU" dirty="0"/>
              <a:t> се од стране </a:t>
            </a:r>
            <a:r>
              <a:rPr lang="ru-RU" dirty="0" err="1"/>
              <a:t>овог</a:t>
            </a:r>
            <a:r>
              <a:rPr lang="ru-RU" dirty="0"/>
              <a:t> лица </a:t>
            </a:r>
            <a:r>
              <a:rPr lang="ru-RU" dirty="0" err="1"/>
              <a:t>може</a:t>
            </a:r>
            <a:r>
              <a:rPr lang="ru-RU" dirty="0"/>
              <a:t> </a:t>
            </a:r>
            <a:r>
              <a:rPr lang="ru-RU" dirty="0" err="1"/>
              <a:t>једино</a:t>
            </a:r>
            <a:r>
              <a:rPr lang="ru-RU" dirty="0"/>
              <a:t> </a:t>
            </a:r>
            <a:r>
              <a:rPr lang="ru-RU" dirty="0" err="1"/>
              <a:t>поништавати</a:t>
            </a:r>
            <a:endParaRPr lang="sr-Latn-RS" dirty="0"/>
          </a:p>
        </p:txBody>
      </p:sp>
    </p:spTree>
    <p:extLst>
      <p:ext uri="{BB962C8B-B14F-4D97-AF65-F5344CB8AC3E}">
        <p14:creationId xmlns:p14="http://schemas.microsoft.com/office/powerpoint/2010/main" val="35170669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ski">
  <a:themeElements>
    <a:clrScheme name="Organski">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ski">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ski">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114</TotalTime>
  <Words>2106</Words>
  <Application>Microsoft Office PowerPoint</Application>
  <PresentationFormat>Široki ekran</PresentationFormat>
  <Paragraphs>75</Paragraphs>
  <Slides>21</Slides>
  <Notes>0</Notes>
  <HiddenSlides>0</HiddenSlides>
  <MMClips>0</MMClips>
  <ScaleCrop>false</ScaleCrop>
  <HeadingPairs>
    <vt:vector size="6" baseType="variant">
      <vt:variant>
        <vt:lpstr>Korišćeni fontovi</vt:lpstr>
      </vt:variant>
      <vt:variant>
        <vt:i4>3</vt:i4>
      </vt:variant>
      <vt:variant>
        <vt:lpstr>Tema</vt:lpstr>
      </vt:variant>
      <vt:variant>
        <vt:i4>1</vt:i4>
      </vt:variant>
      <vt:variant>
        <vt:lpstr>Naslovi slajdova</vt:lpstr>
      </vt:variant>
      <vt:variant>
        <vt:i4>21</vt:i4>
      </vt:variant>
    </vt:vector>
  </HeadingPairs>
  <TitlesOfParts>
    <vt:vector size="25" baseType="lpstr">
      <vt:lpstr>Arial</vt:lpstr>
      <vt:lpstr>Garamond</vt:lpstr>
      <vt:lpstr>Times New Roman</vt:lpstr>
      <vt:lpstr>Organski</vt:lpstr>
      <vt:lpstr>УГОВОРНО  РЕГУЛИСАЊЕ  ПОРЕКЛА ДЕТЕТА ПРЕМА РОДИТЕЉИМА</vt:lpstr>
      <vt:lpstr>PowerPoint prezentacija</vt:lpstr>
      <vt:lpstr>PowerPoint prezentacija</vt:lpstr>
      <vt:lpstr>Три случаја успостављања порекла на основу уговора</vt:lpstr>
      <vt:lpstr>Признање очинства</vt:lpstr>
      <vt:lpstr>Признање очинства</vt:lpstr>
      <vt:lpstr>Признање очинства</vt:lpstr>
      <vt:lpstr>Признање очинства</vt:lpstr>
      <vt:lpstr>Признање очинства</vt:lpstr>
      <vt:lpstr>Признање очинства</vt:lpstr>
      <vt:lpstr>Усвојење</vt:lpstr>
      <vt:lpstr>Усвојење</vt:lpstr>
      <vt:lpstr>Зачеће уз биомедицинску помоћ </vt:lpstr>
      <vt:lpstr>Зачеће уз биомедицинску помоћ </vt:lpstr>
      <vt:lpstr>Зачеће уз биомедицинску помоћ </vt:lpstr>
      <vt:lpstr>Зачеће уз биомедицинску помоћ </vt:lpstr>
      <vt:lpstr>Зачеће уз биомедицинску помоћ </vt:lpstr>
      <vt:lpstr>Зачеће уз биомедицинску помоћ</vt:lpstr>
      <vt:lpstr>Зачеће уз биомедицинску помоћ</vt:lpstr>
      <vt:lpstr>Зачеће уз биомедицинску помоћ</vt:lpstr>
      <vt:lpstr>Зачеће уз биомедицинску помоћ</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УГОВОРНО  РЕГУЛИСАЊЕ  ПОРЕКЛА ДЕТЕТА ПРЕМА РОДИТЕЉИМА</dc:title>
  <dc:creator>zponjava@gmail.com</dc:creator>
  <cp:lastModifiedBy>zponjava@gmail.com</cp:lastModifiedBy>
  <cp:revision>14</cp:revision>
  <dcterms:created xsi:type="dcterms:W3CDTF">2020-05-29T09:24:58Z</dcterms:created>
  <dcterms:modified xsi:type="dcterms:W3CDTF">2020-06-01T17:58:28Z</dcterms:modified>
</cp:coreProperties>
</file>