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17.03.2020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i="1" dirty="0" smtClean="0"/>
              <a:t>проф</a:t>
            </a:r>
            <a:r>
              <a:rPr lang="sr-Cyrl-RS" i="1" dirty="0" smtClean="0"/>
              <a:t>. </a:t>
            </a:r>
            <a:r>
              <a:rPr lang="sr-Cyrl-RS" i="1" dirty="0" smtClean="0"/>
              <a:t>др Јелена Вучковић</a:t>
            </a:r>
            <a:endParaRPr lang="en-US" i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CS" sz="5400" b="1" dirty="0" smtClean="0"/>
              <a:t>В Л А Д А</a:t>
            </a:r>
            <a:endParaRPr lang="en-US" sz="54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Председник владе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 smtClean="0"/>
              <a:t>На челу владе налази се председник или први министар. Назив овог функционера „премијер" настао је у Енглеској, јер он није, поред монарха, могао носити назив председник владе. </a:t>
            </a:r>
          </a:p>
          <a:p>
            <a:r>
              <a:rPr lang="sr-Cyrl-CS" dirty="0" smtClean="0"/>
              <a:t>централна личност у власти која носи целу владу. “камен темељац целе владине зграде”</a:t>
            </a:r>
          </a:p>
          <a:p>
            <a:r>
              <a:rPr lang="sr-Cyrl-CS" dirty="0" smtClean="0"/>
              <a:t>изузетност и претежност положаја председника владе у влади огледа се у општеусвојеном правилу парламентаризма по којем оставка председника владе повлачи за собом одступање целе владе, без обзира на то да ли поједини министри хоће или неће да одступе.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Министри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 smtClean="0"/>
              <a:t>Министри имају двоструку улогу, односно надлежност: </a:t>
            </a:r>
          </a:p>
          <a:p>
            <a:r>
              <a:rPr lang="sr-Cyrl-CS" dirty="0" smtClean="0"/>
              <a:t>политичку, као чланови владе и</a:t>
            </a:r>
          </a:p>
          <a:p>
            <a:r>
              <a:rPr lang="sr-Cyrl-CS" dirty="0" smtClean="0"/>
              <a:t>административну, у мери у којој руководе министарским департманом. </a:t>
            </a:r>
          </a:p>
          <a:p>
            <a:r>
              <a:rPr lang="sr-Cyrl-CS" dirty="0" smtClean="0"/>
              <a:t>У том погледу разликују се: министри без портфеља</a:t>
            </a:r>
          </a:p>
          <a:p>
            <a:r>
              <a:rPr lang="sr-Cyrl-CS" dirty="0" smtClean="0"/>
              <a:t>Ма колика по величини била влада, сви министри у њој немају једнак значај. </a:t>
            </a:r>
          </a:p>
          <a:p>
            <a:r>
              <a:rPr lang="sr-Cyrl-CS" dirty="0" smtClean="0"/>
              <a:t>Они се различито вреднују зависно од значаја свог ресора и својих политичких или стручних квалитета. </a:t>
            </a:r>
          </a:p>
          <a:p>
            <a:r>
              <a:rPr lang="sr-Cyrl-CS" dirty="0" smtClean="0"/>
              <a:t>ради постизања веће оперативности владе, у оквиру владе образују ужа, малобројнија тела у којима се доносе најважније одлуке.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Трајање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Влада се обавезно образује на почетку изборног периода парламента, с тим што њено остајање на власти зависи од тога да ли ће и докле ће уживати поверење парла-мента. </a:t>
            </a:r>
          </a:p>
          <a:p>
            <a:r>
              <a:rPr lang="sr-Cyrl-CS" dirty="0" smtClean="0"/>
              <a:t>Када изгуби поверење парламента влада силази са власти. </a:t>
            </a:r>
          </a:p>
          <a:p>
            <a:r>
              <a:rPr lang="sr-Cyrl-CS" dirty="0" smtClean="0"/>
              <a:t>Правило је да је мандат владе једнак дужини парламентарног мандата.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Република Србија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 smtClean="0"/>
              <a:t>кандидата за председника владе (мандатара) предлаже Народној скупштини председник Републике, пошто саслуша мишљење представника већине у Народној скупштини. </a:t>
            </a:r>
          </a:p>
          <a:p>
            <a:r>
              <a:rPr lang="sr-Cyrl-CS" b="1" dirty="0" smtClean="0"/>
              <a:t>Кандидат за председника </a:t>
            </a:r>
            <a:r>
              <a:rPr lang="sr-Cyrl-CS" dirty="0" smtClean="0"/>
              <a:t>Владе износи пред Народном скупштином свој програм и предлаже саслав Владе. 0 кандидату за председника Владе, његовом програму и предложеним члановима Владе отвара се </a:t>
            </a:r>
            <a:r>
              <a:rPr lang="sr-Cyrl-CS" b="1" dirty="0" smtClean="0"/>
              <a:t>претрес</a:t>
            </a:r>
            <a:r>
              <a:rPr lang="sr-Cyrl-CS" dirty="0" smtClean="0"/>
              <a:t>. </a:t>
            </a:r>
          </a:p>
          <a:p>
            <a:r>
              <a:rPr lang="sr-Cyrl-CS" dirty="0" smtClean="0"/>
              <a:t>По завршетку претреса, о предлогу за председника и чланове Владе одлучује се у целини</a:t>
            </a:r>
            <a:r>
              <a:rPr lang="sr-Cyrl-CS" i="1" dirty="0" smtClean="0"/>
              <a:t>,</a:t>
            </a:r>
            <a:r>
              <a:rPr lang="sr-Cyrl-CS" dirty="0" smtClean="0"/>
              <a:t> тајним гласањем, осим ако Народна скупштина не одлучи да се гласа јавно. </a:t>
            </a:r>
          </a:p>
          <a:p>
            <a:r>
              <a:rPr lang="sr-Cyrl-CS" dirty="0" smtClean="0"/>
              <a:t>Влада је изабрана ако је за њен избор гласала већина од укупног броја народних посланика. Ако Влада не буде изабрана, цео поступак се понавља. </a:t>
            </a:r>
          </a:p>
          <a:p>
            <a:r>
              <a:rPr lang="sr-Cyrl-CS" dirty="0" smtClean="0"/>
              <a:t>После сваког конституисања новоизабране Народне скупштине бира се Влада.</a:t>
            </a:r>
            <a:endParaRPr 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Састав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 smtClean="0"/>
              <a:t>Владу сачињавају председник, потпредседници и министри.</a:t>
            </a:r>
          </a:p>
          <a:p>
            <a:r>
              <a:rPr lang="sr-Cyrl-CS" b="1" dirty="0" smtClean="0"/>
              <a:t>Председник Владе </a:t>
            </a:r>
            <a:r>
              <a:rPr lang="sr-Cyrl-CS" dirty="0" smtClean="0"/>
              <a:t>представља Владу, усмерава и усклађује послове Владе у вођењу политике, обезбеђује усклађено деловање Владе и министарстава, стара се о извршавању аката Владе, остварује сарадњу с другим републичким органима, потписује акте Владе и обавља друге.</a:t>
            </a:r>
          </a:p>
          <a:p>
            <a:r>
              <a:rPr lang="sr-Cyrl-CS" b="1" dirty="0" smtClean="0"/>
              <a:t>Потпредседник Владе </a:t>
            </a:r>
            <a:r>
              <a:rPr lang="sr-Cyrl-CS" dirty="0" smtClean="0"/>
              <a:t>помаже председнику Владе у вршењу његових права и дужности, усклађује рад министарстава у појединим областима које одреди председник Владе и обавља друге послове које му одреди председник Владе.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/>
              <a:t>Овлашћења и акти</a:t>
            </a:r>
            <a:r>
              <a:rPr lang="sr-Cyrl-C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r-Cyrl-CS" dirty="0" smtClean="0"/>
              <a:t>Влада као орган извршне власти има самостална овлашћења самосталног органа једино у парламентарном систему власти.</a:t>
            </a:r>
          </a:p>
          <a:p>
            <a:r>
              <a:rPr lang="sr-Cyrl-CS" dirty="0" smtClean="0"/>
              <a:t>У председничком систему власти је неформални орган шефа државе који нема сопствена овлашћења, </a:t>
            </a:r>
          </a:p>
          <a:p>
            <a:r>
              <a:rPr lang="sr-Cyrl-CS" dirty="0" smtClean="0"/>
              <a:t>у скупштинском систему власти, влада је формални орган парламента који у име парламента обавља извршну власт. </a:t>
            </a:r>
          </a:p>
          <a:p>
            <a:r>
              <a:rPr lang="sr-Cyrl-CS" dirty="0" smtClean="0"/>
              <a:t>У парламентарном систему влада је, независно од начина избора и овлашћења шефа државе, ефективни орган извршне власти, носилац знатнијег и важнијег дела те власти. </a:t>
            </a:r>
          </a:p>
          <a:p>
            <a:r>
              <a:rPr lang="sr-Cyrl-CS" dirty="0" smtClean="0"/>
              <a:t>Овлашћења су владе временом еволуирала тако да данас обухватају њена класична овлашћења, затим овлашћења која су произишла из промењене улоге државе током последњих деценија и овлашћења која влада има у ванредним околностима и околностима кризе у земљи.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Овлашћења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 smtClean="0"/>
              <a:t>Класична овлашћења владе изражавају се једном синтетичком формулацијом, по којој је влада државни орган задужен за извршавање закона парламента и одлука судова. </a:t>
            </a:r>
          </a:p>
          <a:p>
            <a:r>
              <a:rPr lang="sr-Cyrl-CS" dirty="0" smtClean="0"/>
              <a:t>влада доноси уредбе и друге опште акте, којима се прецизирају и конкретизују одредбе закона, што омогућује примену закона. </a:t>
            </a:r>
          </a:p>
          <a:p>
            <a:r>
              <a:rPr lang="sr-Cyrl-CS" dirty="0" smtClean="0"/>
              <a:t>У истом циљу влада располаже и могућношћу доношења индивидуалних аката и мера (акти именовања, акти овлашћивања, закључивање уговора и сл.).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Класична овлашћења владе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CS" dirty="0" smtClean="0"/>
              <a:t>и одређена овлашћења која влада има у односу према парламенту. </a:t>
            </a:r>
          </a:p>
          <a:p>
            <a:r>
              <a:rPr lang="sr-Cyrl-CS" dirty="0" smtClean="0"/>
              <a:t>право да интервенише у законодавни поступак који се води у парламенту, путем законодавне иницијативе, амандмана на предлог закона, учешћа у претресу закона, право вета, учешће у чину промулгације и спровођење публикације закона.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„Активна власт"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 smtClean="0"/>
              <a:t>После Првог светског рата влада преузима нова овлашћења, углавном на уштрб парламента и постаје незаобилазни чинилац у обављању законодавне власти.</a:t>
            </a:r>
          </a:p>
          <a:p>
            <a:r>
              <a:rPr lang="sr-Cyrl-CS" dirty="0" smtClean="0"/>
              <a:t>У уставним системима већине држава влада је на основу свих ових овлашћења постала моторна власт. </a:t>
            </a:r>
          </a:p>
          <a:p>
            <a:r>
              <a:rPr lang="sr-Cyrl-CS" dirty="0" smtClean="0"/>
              <a:t>Не извршна власт, него као активна власт.</a:t>
            </a:r>
          </a:p>
          <a:p>
            <a:r>
              <a:rPr lang="sr-Cyrl-CS" dirty="0" smtClean="0"/>
              <a:t>Данас је у стварности влада постала: орган који даје импулсе; доноси одлуке и предвиђа.</a:t>
            </a:r>
          </a:p>
          <a:p>
            <a:r>
              <a:rPr lang="sr-Cyrl-CS" dirty="0" smtClean="0"/>
              <a:t>некадашње улоге пасивног извршиоца закона.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Парламент може двојако делегирати влади овлашћење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CS" dirty="0" smtClean="0"/>
              <a:t>за доношење закона: </a:t>
            </a:r>
          </a:p>
          <a:p>
            <a:r>
              <a:rPr lang="sr-Cyrl-CS" dirty="0" smtClean="0"/>
              <a:t>1. доношењем тзв. закона о пуним властима (овлашћењима), односно закона о хабилитацији којима овлашћује владу да уместо њега уреди одређене области законом или </a:t>
            </a:r>
          </a:p>
          <a:p>
            <a:r>
              <a:rPr lang="sr-Cyrl-CS" dirty="0" smtClean="0"/>
              <a:t>2. доношењем тзв. оквирних закона (законаскелета) у којима одређује само оквире и општа начела у области друштвених односа а детаљније њихово уређивање препушта влади.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/>
              <a:t>Појам и порекло</a:t>
            </a:r>
            <a:r>
              <a:rPr lang="sr-Cyrl-C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 smtClean="0"/>
              <a:t>орган извршне власти. </a:t>
            </a:r>
          </a:p>
          <a:p>
            <a:r>
              <a:rPr lang="sr-Cyrl-CS" dirty="0" smtClean="0"/>
              <a:t>Али за разлику од шефа државе, влада карактеристична је за парламентарни систем власти у којем постоји бицефална извршна власт. </a:t>
            </a:r>
          </a:p>
          <a:p>
            <a:r>
              <a:rPr lang="sr-Cyrl-CS" dirty="0" smtClean="0"/>
              <a:t>У председничком систему влада не постоји као формални уставни орган, него као фактички скуп блиских сарадника председника републике. </a:t>
            </a:r>
          </a:p>
          <a:p>
            <a:r>
              <a:rPr lang="sr-Cyrl-CS" dirty="0" smtClean="0"/>
              <a:t>У скупштинском систему власти влада није самостални државни орган него је организационо везана за парламент функционишући као његов извршни одбор (орган). </a:t>
            </a:r>
          </a:p>
          <a:p>
            <a:r>
              <a:rPr lang="sr-Cyrl-CS" dirty="0" smtClean="0"/>
              <a:t>Историјски посматрано, влада се као државни орган први пут појавила у Енглеској. 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Уредбе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 smtClean="0"/>
              <a:t>које влада доноси по једном или другом основу имају законску снагу,</a:t>
            </a:r>
            <a:r>
              <a:rPr lang="en-US" dirty="0" smtClean="0"/>
              <a:t> a </a:t>
            </a:r>
            <a:r>
              <a:rPr lang="en-US" cap="small" dirty="0" smtClean="0"/>
              <a:t>to </a:t>
            </a:r>
            <a:r>
              <a:rPr lang="sr-Cyrl-CS" dirty="0" smtClean="0"/>
              <a:t>значи да се њима могу мењати или укидати одредбе ранијих закона. </a:t>
            </a:r>
          </a:p>
          <a:p>
            <a:r>
              <a:rPr lang="sr-Cyrl-CS" dirty="0" smtClean="0"/>
              <a:t>И једном и другом врстом закона влади се не може дати генерално овлашћење за вршење законодавне власти, јер би се тиме пренело вршење народне суверености. </a:t>
            </a:r>
          </a:p>
          <a:p>
            <a:r>
              <a:rPr lang="sr-Cyrl-CS" dirty="0" smtClean="0"/>
              <a:t>Зато се тим законима постављају ограничења и услови којих је дужна да се придржава влада у погледу ширине области која се уређује, у погледу рока до којег важи такво овлашћење, у погледу обавезе на потврду владине уредбе парламенту и слично.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Овлашћења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 smtClean="0"/>
              <a:t>најмоћнији инструмент вођења политике у надлежности владе је </a:t>
            </a:r>
            <a:r>
              <a:rPr lang="sr-Cyrl-CS" b="1" dirty="0" smtClean="0"/>
              <a:t>предлагање закона</a:t>
            </a:r>
            <a:r>
              <a:rPr lang="sr-Cyrl-CS" dirty="0" smtClean="0"/>
              <a:t>, других прописа и општих аката скупштини, предлагање плана развоја, просторног плана, буџета и завршног рачуна и давање мишљења о предлозима закона, других прописа и општих аката других овлашћених предлагача.</a:t>
            </a:r>
          </a:p>
          <a:p>
            <a:r>
              <a:rPr lang="sr-Cyrl-CS" dirty="0" smtClean="0"/>
              <a:t>Влада је квалификовани носилац законодавне ини-цијативе у скупштини. </a:t>
            </a:r>
          </a:p>
          <a:p>
            <a:r>
              <a:rPr lang="sr-Cyrl-CS" dirty="0" smtClean="0"/>
              <a:t>Као извршни орган, влада </a:t>
            </a:r>
            <a:r>
              <a:rPr lang="sr-Cyrl-CS" b="1" dirty="0" smtClean="0"/>
              <a:t>извршава законе</a:t>
            </a:r>
            <a:r>
              <a:rPr lang="sr-Cyrl-CS" dirty="0" smtClean="0"/>
              <a:t>, друге прописе и опште акте одговарајуће скупштине тако што доноси уредбе, одлуке и друге акте за извршавање закона - располаже генералним овлашћењем за доношење извршних уредаба.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b="1" dirty="0" smtClean="0"/>
              <a:t>Одговорност владе и министарска одговорност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 smtClean="0"/>
              <a:t>Влада као орган извршне власти постоји док ужива поверење парламента. </a:t>
            </a:r>
          </a:p>
          <a:p>
            <a:r>
              <a:rPr lang="sr-Cyrl-CS" dirty="0" smtClean="0"/>
              <a:t>Кад јој парламент изгласа неповерење, влада је дужна да одступи.</a:t>
            </a:r>
            <a:r>
              <a:rPr lang="en-US" dirty="0" smtClean="0"/>
              <a:t> </a:t>
            </a:r>
            <a:endParaRPr lang="sr-Cyrl-RS" dirty="0" smtClean="0"/>
          </a:p>
          <a:p>
            <a:r>
              <a:rPr lang="en-US" dirty="0" smtClean="0"/>
              <a:t>To je</a:t>
            </a:r>
            <a:r>
              <a:rPr lang="sr-Cyrl-CS" dirty="0" smtClean="0"/>
              <a:t> суштина политичке одговорности владе пред парламентом. </a:t>
            </a:r>
          </a:p>
          <a:p>
            <a:r>
              <a:rPr lang="sr-Cyrl-CS" dirty="0" smtClean="0"/>
              <a:t>Контролна функција парламента над радом владе je после законодавне функције основна функција парламента у парламентарном систему власти.</a:t>
            </a:r>
            <a:endParaRPr lang="en-US" dirty="0" smtClean="0"/>
          </a:p>
          <a:p>
            <a:r>
              <a:rPr lang="sr-Cyrl-CS" dirty="0" smtClean="0"/>
              <a:t>Политичка одговорност владе пред парламентом може бити двојака: солидарна, тј. одговорност владе у целини, и индивидуална, тј. министарска одговорност.</a:t>
            </a:r>
          </a:p>
          <a:p>
            <a:r>
              <a:rPr lang="sr-Cyrl-CS" dirty="0" smtClean="0"/>
              <a:t>Класична средства путем којих се реализује одговорност владе пред парламентом јесу: </a:t>
            </a:r>
            <a:r>
              <a:rPr lang="sr-Cyrl-CS" b="1" dirty="0" smtClean="0"/>
              <a:t>посланичко питање, интерпелација и гласање о неповерењу влади</a:t>
            </a:r>
            <a:r>
              <a:rPr lang="sr-Cyrl-CS" dirty="0" smtClean="0"/>
              <a:t>.</a:t>
            </a:r>
            <a:r>
              <a:rPr lang="en-US" dirty="0" smtClean="0"/>
              <a:t>                                  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Посланичко питање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 smtClean="0"/>
              <a:t>je конкретно питање које посланик поставља влади у целини или поједином члану владе надлежном за управну област из које je питање. </a:t>
            </a:r>
          </a:p>
          <a:p>
            <a:r>
              <a:rPr lang="sr-Cyrl-CS" dirty="0" smtClean="0"/>
              <a:t>Влада или надлежни министар одговарају на питање, али поводом питања не може настати расправа у парламенту.</a:t>
            </a:r>
          </a:p>
          <a:p>
            <a:r>
              <a:rPr lang="sr-Cyrl-CS" dirty="0" smtClean="0"/>
              <a:t>Посланик који је поставио питање може поставити влади или надлежном министру допунско питање и добити одговор на њега и ту се однос између парламента и владе исцрпљује. </a:t>
            </a:r>
          </a:p>
          <a:p>
            <a:r>
              <a:rPr lang="sr-Cyrl-CS" dirty="0" smtClean="0"/>
              <a:t>Смисао посланичког питања је да се рад владе учини јавним,</a:t>
            </a:r>
            <a:r>
              <a:rPr lang="en-US" dirty="0" smtClean="0"/>
              <a:t> a </a:t>
            </a:r>
            <a:r>
              <a:rPr lang="en-US" cap="small" dirty="0" smtClean="0"/>
              <a:t>to </a:t>
            </a:r>
            <a:r>
              <a:rPr lang="sr-Cyrl-CS" dirty="0" smtClean="0"/>
              <a:t>значи да се најширој јавности пружи могућност да просуђује и оцењује рад владе.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Интерпелација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181600"/>
          </a:xfrm>
        </p:spPr>
        <p:txBody>
          <a:bodyPr>
            <a:normAutofit fontScale="25000" lnSpcReduction="20000"/>
          </a:bodyPr>
          <a:lstStyle/>
          <a:p>
            <a:r>
              <a:rPr lang="sr-Cyrl-CS" sz="8000" dirty="0" smtClean="0"/>
              <a:t>је начелно питање у вези са радом владе, које поставља један посланик или група посланика. </a:t>
            </a:r>
          </a:p>
          <a:p>
            <a:r>
              <a:rPr lang="sr-Cyrl-CS" sz="8000" dirty="0" smtClean="0"/>
              <a:t>У расправи могу учествовати сви чланови парламента, и они који нису били потписници интерпелације. </a:t>
            </a:r>
          </a:p>
          <a:p>
            <a:r>
              <a:rPr lang="sr-Cyrl-CS" sz="8000" dirty="0" smtClean="0"/>
              <a:t>Расправа која се води поводом одговора владе. </a:t>
            </a:r>
          </a:p>
          <a:p>
            <a:r>
              <a:rPr lang="sr-Cyrl-CS" sz="8000" dirty="0" smtClean="0"/>
              <a:t>Гласа се: о ставу који је предложен у поднетој интерпелацији или о простом преласку на следећу тачку дневног реда. </a:t>
            </a:r>
          </a:p>
          <a:p>
            <a:r>
              <a:rPr lang="sr-Cyrl-CS" sz="8000" dirty="0" smtClean="0"/>
              <a:t>Влада има право да предложи сопствени став поводом интерпелације, о којем ће парламент исто тако гласати. Реч је о ставу који влади иде у прилог, којим се њено поступање позитивно оцењује.</a:t>
            </a:r>
          </a:p>
          <a:p>
            <a:r>
              <a:rPr lang="sr-Cyrl-CS" sz="8000" dirty="0" smtClean="0"/>
              <a:t> Уколико буде незадовољна усвојеним ставом поводом интерпелације, влада може поставити питање свог поверења или поднети оставку. </a:t>
            </a:r>
          </a:p>
          <a:p>
            <a:r>
              <a:rPr lang="sr-Cyrl-CS" sz="8000" dirty="0" smtClean="0"/>
              <a:t>Циљ да се рад владе учини јавним, да се да оцена о раду владе и да докрене  одговорност владе.</a:t>
            </a:r>
            <a:endParaRPr lang="en-US" sz="80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Предлог за гласање о неповерењу влади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 smtClean="0"/>
              <a:t>произлази из убеђења посланика опозиције да је рад владе незадовољавајући и да је због тога треба заменити другом владом. </a:t>
            </a:r>
            <a:endParaRPr lang="sr-Cyrl-RS" dirty="0" smtClean="0"/>
          </a:p>
          <a:p>
            <a:r>
              <a:rPr lang="sr-Cyrl-CS" dirty="0" smtClean="0"/>
              <a:t>ово средство садржи најнепосреднију санкцију одговорности владе пред парламентом. Та санкција је разрешење владе у случају да предлог за изгласавање неповерења влади добије потребну већину у парламенту.</a:t>
            </a:r>
          </a:p>
          <a:p>
            <a:r>
              <a:rPr lang="sr-Cyrl-CS" dirty="0" smtClean="0"/>
              <a:t>у Србији уставом утврђени минимални број пос-ланика може поднети и предлог за изгласавање неповерења поједином члану Владе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Одговорност владе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CS" dirty="0" smtClean="0"/>
              <a:t>Поред солидарне (колективне) одговорности владе постоји и индивидуална одговорност њених чланова или министарска одговорност. </a:t>
            </a:r>
          </a:p>
          <a:p>
            <a:r>
              <a:rPr lang="sr-Cyrl-CS" dirty="0" smtClean="0"/>
              <a:t>Министарска одговорност</a:t>
            </a:r>
            <a:r>
              <a:rPr lang="sr-Cyrl-CS" b="1" dirty="0" smtClean="0"/>
              <a:t> </a:t>
            </a:r>
            <a:r>
              <a:rPr lang="sr-Cyrl-CS" dirty="0" smtClean="0"/>
              <a:t>може бити политичка, материјална и кривична.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Одговорност министра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029200"/>
          </a:xfrm>
        </p:spPr>
        <p:txBody>
          <a:bodyPr>
            <a:normAutofit fontScale="70000" lnSpcReduction="20000"/>
          </a:bodyPr>
          <a:lstStyle/>
          <a:p>
            <a:r>
              <a:rPr lang="sr-Cyrl-CS" b="1" dirty="0" smtClean="0"/>
              <a:t>1. Политичка одговорност </a:t>
            </a:r>
            <a:r>
              <a:rPr lang="sr-Cyrl-CS" dirty="0" smtClean="0"/>
              <a:t>министра значи губитак поверења у парламенту.</a:t>
            </a:r>
          </a:p>
          <a:p>
            <a:r>
              <a:rPr lang="sr-Cyrl-CS" dirty="0" smtClean="0"/>
              <a:t> у питању је целисходност,</a:t>
            </a:r>
            <a:r>
              <a:rPr lang="en-US" dirty="0" smtClean="0"/>
              <a:t> a </a:t>
            </a:r>
            <a:r>
              <a:rPr lang="sr-Cyrl-CS" dirty="0" smtClean="0"/>
              <a:t>не законитост његовог рада. </a:t>
            </a:r>
          </a:p>
          <a:p>
            <a:r>
              <a:rPr lang="sr-Cyrl-CS" dirty="0" smtClean="0"/>
              <a:t>Парламент тада министру не суди нити га тужи суду, него му само изјављује да је изгу-био његово поверење. </a:t>
            </a:r>
          </a:p>
          <a:p>
            <a:r>
              <a:rPr lang="sr-Cyrl-CS" dirty="0" smtClean="0"/>
              <a:t>министар се не кажњава, него се разрешава министарске дужности. </a:t>
            </a:r>
          </a:p>
          <a:p>
            <a:r>
              <a:rPr lang="sr-Cyrl-CS" b="1" dirty="0" smtClean="0"/>
              <a:t>2. Материјална одговорност </a:t>
            </a:r>
            <a:r>
              <a:rPr lang="sr-Cyrl-CS" dirty="0" smtClean="0"/>
              <a:t>министра је одговорност за штету насталу приликом вршења његове службене дужности нанету његовом незаконитом радњом. </a:t>
            </a:r>
          </a:p>
          <a:p>
            <a:r>
              <a:rPr lang="sr-Cyrl-CS" dirty="0" smtClean="0"/>
              <a:t>Ову одговорност треба разликовати од одговорности министра као приватне личности због неизвршења материјалних обавеза и слично.</a:t>
            </a:r>
          </a:p>
          <a:p>
            <a:r>
              <a:rPr lang="sr-Cyrl-CS" b="1" dirty="0" smtClean="0"/>
              <a:t>3. Кривична одговорност </a:t>
            </a:r>
            <a:r>
              <a:rPr lang="sr-Cyrl-CS" dirty="0" smtClean="0"/>
              <a:t>министра постоји кад он приликом вршења своје службене дужности учини дело кажњиво по кривичном закону. </a:t>
            </a:r>
          </a:p>
          <a:p>
            <a:r>
              <a:rPr lang="sr-Cyrl-CS" dirty="0" smtClean="0"/>
              <a:t>Овај облик одговорности треба разликовати од кривичне одговорности министра као приватне личности кад учини обично кривично дело, које не стоји ниукаквој вези с вршењем службе (нпр. убиство из љубоморе).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Влада је државни орган извршне власти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dirty="0" smtClean="0"/>
              <a:t>који представља скуп највиших функционера (министара) који се, по правилу, налазе на челу појединих ресора управе. </a:t>
            </a:r>
          </a:p>
          <a:p>
            <a:r>
              <a:rPr lang="sr-Cyrl-CS" dirty="0" smtClean="0"/>
              <a:t>Влада (Министарски савет, Државни савет и сл.) је као државни орган потребна како би се одржало јединство у раду министара и обезбедило расправљање о питањима опште политике, која не улази у делокруг ниједног посебног министарства. </a:t>
            </a:r>
          </a:p>
          <a:p>
            <a:r>
              <a:rPr lang="sr-Cyrl-CS" dirty="0" smtClean="0"/>
              <a:t>Влада одређује општи правац државне политике.</a:t>
            </a:r>
            <a:r>
              <a:rPr lang="sr-Cyrl-CS" b="1" dirty="0" smtClean="0"/>
              <a:t> </a:t>
            </a:r>
            <a:endParaRPr lang="sr-Cyrl-RS" b="1" dirty="0" smtClean="0"/>
          </a:p>
          <a:p>
            <a:r>
              <a:rPr lang="sr-Cyrl-CS" dirty="0" smtClean="0"/>
              <a:t>основна надлежност да извршава законе и да организује, усклађује, усмерава и контролише активности из оквира свих управних области (ресора).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b="1" dirty="0" smtClean="0"/>
              <a:t>Избор и састав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r-Cyrl-CS" dirty="0" smtClean="0"/>
              <a:t>Владу као орган извршне власти образује парламент. </a:t>
            </a:r>
          </a:p>
          <a:p>
            <a:r>
              <a:rPr lang="sr-Cyrl-CS" dirty="0" smtClean="0"/>
              <a:t>Кабинет у председничком систему власти није аутономан орган власти који има сопствену надлежност, с обзиром да га поставља председник републике. </a:t>
            </a:r>
          </a:p>
          <a:p>
            <a:r>
              <a:rPr lang="sr-Cyrl-CS" dirty="0" smtClean="0"/>
              <a:t>У парламентарном систему одређену улогу у образовању владе игра шеф државе, било тако што парламенту предлаже мандатара за састав владе, било тако што парламенту на предлог манадатара предлаже целокупни састав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Влада образује по политичком критеријуму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dirty="0" smtClean="0"/>
              <a:t>од представника политичке већине у парламенту. </a:t>
            </a:r>
          </a:p>
          <a:p>
            <a:r>
              <a:rPr lang="sr-Cyrl-CS" dirty="0" smtClean="0"/>
              <a:t>Политичку већину може учинити једна (што је ретко и углавном у условима двостраначког система и већинског изборног сис-тема) политичка странка или више политичких странака.</a:t>
            </a:r>
          </a:p>
          <a:p>
            <a:r>
              <a:rPr lang="sr-Cyrl-CS" dirty="0" smtClean="0"/>
              <a:t>У првом случају политички хомогена једностраначка влада</a:t>
            </a:r>
            <a:r>
              <a:rPr lang="sr-Cyrl-CS" i="1" dirty="0" smtClean="0"/>
              <a:t>,</a:t>
            </a:r>
            <a:r>
              <a:rPr lang="sr-Cyrl-CS" dirty="0" smtClean="0"/>
              <a:t> а </a:t>
            </a:r>
          </a:p>
          <a:p>
            <a:r>
              <a:rPr lang="sr-Cyrl-CS" dirty="0" smtClean="0"/>
              <a:t>у другом коалициона или концентрациона влада. </a:t>
            </a:r>
          </a:p>
          <a:p>
            <a:r>
              <a:rPr lang="sr-Cyrl-CS" dirty="0" smtClean="0"/>
              <a:t>У ванредним ситуацијама, ради премошћивања тих ситуација удруженим политичким снагама, образује се политичким консензусом </a:t>
            </a:r>
            <a:r>
              <a:rPr lang="sr-Cyrl-CS" i="1" dirty="0" smtClean="0"/>
              <a:t>конценшрациона влада</a:t>
            </a:r>
            <a:r>
              <a:rPr lang="sr-Cyrl-CS" dirty="0" smtClean="0"/>
              <a:t> од представника свих парламентарних странака.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 smtClean="0"/>
              <a:t>Политички неутралне владе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 smtClean="0"/>
              <a:t>1. Влада се може образовати и од личности које нису страначке, које нису чланови политичких странака </a:t>
            </a:r>
          </a:p>
          <a:p>
            <a:r>
              <a:rPr lang="sr-Cyrl-CS" dirty="0" smtClean="0"/>
              <a:t>Основни циљеви таквих влада су извлачење земље из кризе ангажовањем најкомпетентнијих личности у земљи, независно од политичких странака.</a:t>
            </a:r>
          </a:p>
          <a:p>
            <a:r>
              <a:rPr lang="sr-Cyrl-CS" dirty="0" smtClean="0"/>
              <a:t>Владе „ народног јединсшва", „демократског јединства", „граћанског јединства" и сл. </a:t>
            </a:r>
          </a:p>
          <a:p>
            <a:r>
              <a:rPr lang="sr-Cyrl-CS" dirty="0" smtClean="0"/>
              <a:t>2. Посебан облик политички неутралних влада су </a:t>
            </a:r>
            <a:r>
              <a:rPr lang="sr-Cyrl-CS" b="1" dirty="0" smtClean="0"/>
              <a:t>чиновничке владе</a:t>
            </a:r>
            <a:r>
              <a:rPr lang="sr-Cyrl-CS" i="1" dirty="0" smtClean="0"/>
              <a:t>.</a:t>
            </a:r>
            <a:r>
              <a:rPr lang="sr-Cyrl-CS" dirty="0" smtClean="0"/>
              <a:t> Оне се образују од чиновника који заузимају највиша места у хијерархији државне управе, а који због таквог положаја не могу бити чланови политичких странака, као прелазно реше-ње у условима парламентарних криза.</a:t>
            </a:r>
          </a:p>
          <a:p>
            <a:r>
              <a:rPr lang="sr-Cyrl-CS" dirty="0" smtClean="0"/>
              <a:t>3. </a:t>
            </a:r>
            <a:r>
              <a:rPr lang="sr-Cyrl-CS" b="1" dirty="0" smtClean="0"/>
              <a:t>Експерстке владе </a:t>
            </a:r>
            <a:r>
              <a:rPr lang="sr-Cyrl-CS" dirty="0" smtClean="0"/>
              <a:t>имају демократски легитимитет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Са становишта припадања чланова владе парламенту, владе могу бити: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Cyrl-CS" i="1" dirty="0" smtClean="0"/>
              <a:t>1. </a:t>
            </a:r>
            <a:r>
              <a:rPr lang="sr-Cyrl-CS" b="1" i="1" dirty="0" smtClean="0"/>
              <a:t>Посланичка влада</a:t>
            </a:r>
            <a:r>
              <a:rPr lang="sr-Cyrl-CS" b="1" dirty="0" smtClean="0"/>
              <a:t> </a:t>
            </a:r>
            <a:r>
              <a:rPr lang="sr-Cyrl-CS" dirty="0" smtClean="0"/>
              <a:t>постоји када постоји правило да чланови владе обавезно морају бити чланови парламента.</a:t>
            </a:r>
            <a:r>
              <a:rPr lang="en-US" dirty="0" smtClean="0"/>
              <a:t> To</a:t>
            </a:r>
            <a:r>
              <a:rPr lang="sr-Cyrl-CS" dirty="0" smtClean="0"/>
              <a:t> постоји у земљи парламентаризма (Велика Британија) - суштинско обележје парламентаризма, по којем влада произлази из парламентарне већине. Она је део парламентарне већине. </a:t>
            </a:r>
          </a:p>
          <a:p>
            <a:r>
              <a:rPr lang="sr-Cyrl-CS" dirty="0" smtClean="0"/>
              <a:t>2. Када за образовање владе не постоји обавеза да њени чланови припадају парламенту, таква влада је по свом саставу </a:t>
            </a:r>
            <a:r>
              <a:rPr lang="sr-Cyrl-CS" b="1" i="1" dirty="0" smtClean="0"/>
              <a:t>мешовиша</a:t>
            </a:r>
            <a:r>
              <a:rPr lang="sr-Cyrl-CS" i="1" dirty="0" smtClean="0"/>
              <a:t>.</a:t>
            </a:r>
            <a:r>
              <a:rPr lang="sr-Cyrl-CS" dirty="0" smtClean="0"/>
              <a:t> </a:t>
            </a:r>
          </a:p>
          <a:p>
            <a:r>
              <a:rPr lang="sr-Cyrl-CS" i="1" dirty="0" smtClean="0"/>
              <a:t>3. </a:t>
            </a:r>
            <a:r>
              <a:rPr lang="sr-Cyrl-CS" b="1" i="1" dirty="0" smtClean="0"/>
              <a:t>Неиосланичка влада</a:t>
            </a:r>
            <a:r>
              <a:rPr lang="sr-Cyrl-CS" b="1" dirty="0" smtClean="0"/>
              <a:t> </a:t>
            </a:r>
            <a:r>
              <a:rPr lang="sr-Cyrl-CS" dirty="0" smtClean="0"/>
              <a:t>постоји када је уставом установљена инкомпатибилност између чланства у влади и припадности парламенту. (Устав Пете француске републике од 1958).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Састав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r-Cyrl-CS" dirty="0" smtClean="0"/>
              <a:t>Влада је колегијални орган, што значи да се састоји од одређеног броја личности.</a:t>
            </a:r>
            <a:r>
              <a:rPr lang="en-US" dirty="0" smtClean="0"/>
              <a:t> </a:t>
            </a:r>
            <a:endParaRPr lang="sr-Cyrl-RS" dirty="0" smtClean="0"/>
          </a:p>
          <a:p>
            <a:r>
              <a:rPr lang="en-US" dirty="0" smtClean="0"/>
              <a:t>To cy</a:t>
            </a:r>
            <a:r>
              <a:rPr lang="sr-Cyrl-CS" dirty="0" smtClean="0"/>
              <a:t> председник владе или први министар (премијер), евентуално потпредседник владе и министри (секретари или други одговарајући назив), како они који стоје на челу појединих ресора, тако и без портфеља. </a:t>
            </a:r>
          </a:p>
          <a:p>
            <a:r>
              <a:rPr lang="sr-Cyrl-CS" dirty="0" smtClean="0"/>
              <a:t>У појединим земљама чланови владе cy и поједине друге категорије највиших државних функционера по положају који заузимају. </a:t>
            </a:r>
          </a:p>
          <a:p>
            <a:r>
              <a:rPr lang="sr-Cyrl-CS" dirty="0" smtClean="0"/>
              <a:t>У зависности од броја чланова, владе се могу груписати у </a:t>
            </a:r>
            <a:r>
              <a:rPr lang="sr-Cyrl-CS" b="1" dirty="0" smtClean="0"/>
              <a:t>мале, средње и велике</a:t>
            </a:r>
            <a:r>
              <a:rPr lang="sr-Cyrl-CS" dirty="0" smtClean="0"/>
              <a:t>. Мале владе cy оне испод 20 чланова (Швајцарска, СР Југославија), средње које имају између 20 и 40 чланова (Француска, Ита-лија), велике (Велика Британија, некадашњи СССР). </a:t>
            </a:r>
          </a:p>
          <a:p>
            <a:r>
              <a:rPr lang="sr-Cyrl-CS" dirty="0" smtClean="0"/>
              <a:t>Данас постоји тенденција повећања величине владе,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CS" dirty="0" smtClean="0"/>
              <a:t>Организациони облици рада владе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sr-Cyrl-CS" dirty="0" smtClean="0"/>
              <a:t>у Француској постоје две форме рада владе: као Министарски савет и као Кабинетски савет. </a:t>
            </a:r>
          </a:p>
          <a:p>
            <a:r>
              <a:rPr lang="sr-Cyrl-CS" b="1" dirty="0" smtClean="0"/>
              <a:t>Министарски савет </a:t>
            </a:r>
            <a:r>
              <a:rPr lang="sr-Cyrl-CS" dirty="0" smtClean="0"/>
              <a:t>функционише под председ-ништвом шефа државе и обухвата све или само најважније министре. У земљама са бицефалном егзекутивом које имају ову форму рада владе, у којима шеф државе има ограничена овлашћења, Министарски савет се ретко састаје. </a:t>
            </a:r>
          </a:p>
          <a:p>
            <a:r>
              <a:rPr lang="sr-Cyrl-CS" b="1" dirty="0" smtClean="0"/>
              <a:t>Кабинетски савет </a:t>
            </a:r>
            <a:r>
              <a:rPr lang="sr-Cyrl-CS" dirty="0" smtClean="0"/>
              <a:t>је облик рада владе који окупља све њене чланове под председништвом првог министра, премијера. Његове одлуке често припремају ужи савети или међуминистарски одбори који се састоје од првог министра и одговарајућих ресорних министара, зависно од питања.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48</TotalTime>
  <Words>2368</Words>
  <Application>Microsoft Office PowerPoint</Application>
  <PresentationFormat>On-screen Show (4:3)</PresentationFormat>
  <Paragraphs>136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Equity</vt:lpstr>
      <vt:lpstr>В Л А Д А</vt:lpstr>
      <vt:lpstr>Појам и порекло </vt:lpstr>
      <vt:lpstr>Влада је државни орган извршне власти</vt:lpstr>
      <vt:lpstr>Избор и састав</vt:lpstr>
      <vt:lpstr>Влада образује по политичком критеријуму</vt:lpstr>
      <vt:lpstr>Политички неутралне владе</vt:lpstr>
      <vt:lpstr>Са становишта припадања чланова владе парламенту, владе могу бити:</vt:lpstr>
      <vt:lpstr>Састав</vt:lpstr>
      <vt:lpstr>Организациони облици рада владе</vt:lpstr>
      <vt:lpstr>Председник владе</vt:lpstr>
      <vt:lpstr>Министри</vt:lpstr>
      <vt:lpstr>Трајање</vt:lpstr>
      <vt:lpstr>Република Србија</vt:lpstr>
      <vt:lpstr>Састав</vt:lpstr>
      <vt:lpstr>Овлашћења и акти </vt:lpstr>
      <vt:lpstr>Овлашћења</vt:lpstr>
      <vt:lpstr>Класична овлашћења владе</vt:lpstr>
      <vt:lpstr>„Активна власт"</vt:lpstr>
      <vt:lpstr>Парламент може двојако делегирати влади овлашћење</vt:lpstr>
      <vt:lpstr>Уредбе</vt:lpstr>
      <vt:lpstr>Овлашћења</vt:lpstr>
      <vt:lpstr>Одговорност владе и министарска одговорност</vt:lpstr>
      <vt:lpstr>Посланичко питање</vt:lpstr>
      <vt:lpstr>Интерпелација</vt:lpstr>
      <vt:lpstr>Предлог за гласање о неповерењу влади</vt:lpstr>
      <vt:lpstr>Одговорност владе</vt:lpstr>
      <vt:lpstr>Одговорност министра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ВЛАДА</dc:title>
  <dc:creator>Predrag Dimitrijevic</dc:creator>
  <cp:lastModifiedBy>Korisnik</cp:lastModifiedBy>
  <cp:revision>6</cp:revision>
  <dcterms:created xsi:type="dcterms:W3CDTF">2006-08-16T00:00:00Z</dcterms:created>
  <dcterms:modified xsi:type="dcterms:W3CDTF">2020-03-17T13:39:29Z</dcterms:modified>
</cp:coreProperties>
</file>