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304" r:id="rId39"/>
    <p:sldId id="293" r:id="rId40"/>
    <p:sldId id="294" r:id="rId41"/>
    <p:sldId id="295" r:id="rId42"/>
    <p:sldId id="296" r:id="rId43"/>
    <p:sldId id="297" r:id="rId44"/>
    <p:sldId id="298" r:id="rId45"/>
    <p:sldId id="299" r:id="rId46"/>
    <p:sldId id="300" r:id="rId47"/>
    <p:sldId id="302" r:id="rId48"/>
    <p:sldId id="303" r:id="rId49"/>
    <p:sldId id="305" r:id="rId50"/>
    <p:sldId id="306" r:id="rId51"/>
    <p:sldId id="307" r:id="rId52"/>
    <p:sldId id="308" r:id="rId53"/>
    <p:sldId id="310" r:id="rId54"/>
    <p:sldId id="311" r:id="rId55"/>
    <p:sldId id="309" r:id="rId56"/>
    <p:sldId id="312" r:id="rId57"/>
    <p:sldId id="313" r:id="rId58"/>
    <p:sldId id="314" r:id="rId59"/>
    <p:sldId id="315" r:id="rId60"/>
    <p:sldId id="316" r:id="rId61"/>
    <p:sldId id="317"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60"/>
  </p:normalViewPr>
  <p:slideViewPr>
    <p:cSldViewPr>
      <p:cViewPr>
        <p:scale>
          <a:sx n="70" d="100"/>
          <a:sy n="70" d="100"/>
        </p:scale>
        <p:origin x="-1392"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DC0EC9-0F40-45F1-AA67-567F36A74A2E}" type="datetimeFigureOut">
              <a:rPr lang="en-US" smtClean="0"/>
              <a:t>27.03.2020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DC0EC9-0F40-45F1-AA67-567F36A74A2E}" type="datetimeFigureOut">
              <a:rPr lang="en-US" smtClean="0"/>
              <a:t>27.03.2020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DC0EC9-0F40-45F1-AA67-567F36A74A2E}" type="datetimeFigureOut">
              <a:rPr lang="en-US" smtClean="0"/>
              <a:t>27.03.2020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DC0EC9-0F40-45F1-AA67-567F36A74A2E}" type="datetimeFigureOut">
              <a:rPr lang="en-US" smtClean="0"/>
              <a:t>27.03.2020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DC0EC9-0F40-45F1-AA67-567F36A74A2E}" type="datetimeFigureOut">
              <a:rPr lang="en-US" smtClean="0"/>
              <a:t>27.03.2020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DC0EC9-0F40-45F1-AA67-567F36A74A2E}" type="datetimeFigureOut">
              <a:rPr lang="en-US" smtClean="0"/>
              <a:t>27.03.2020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DC0EC9-0F40-45F1-AA67-567F36A74A2E}" type="datetimeFigureOut">
              <a:rPr lang="en-US" smtClean="0"/>
              <a:t>27.03.2020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DC0EC9-0F40-45F1-AA67-567F36A74A2E}" type="datetimeFigureOut">
              <a:rPr lang="en-US" smtClean="0"/>
              <a:t>27.03.2020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C0EC9-0F40-45F1-AA67-567F36A74A2E}" type="datetimeFigureOut">
              <a:rPr lang="en-US" smtClean="0"/>
              <a:t>27.03.2020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DC0EC9-0F40-45F1-AA67-567F36A74A2E}" type="datetimeFigureOut">
              <a:rPr lang="en-US" smtClean="0"/>
              <a:t>27.03.2020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DC0EC9-0F40-45F1-AA67-567F36A74A2E}" type="datetimeFigureOut">
              <a:rPr lang="en-US" smtClean="0"/>
              <a:t>27.03.2020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70772-F39B-4D24-B55D-064463289F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C0EC9-0F40-45F1-AA67-567F36A74A2E}" type="datetimeFigureOut">
              <a:rPr lang="en-US" smtClean="0"/>
              <a:t>27.03.2020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70772-F39B-4D24-B55D-064463289F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2533650"/>
          </a:xfrm>
        </p:spPr>
        <p:txBody>
          <a:bodyPr>
            <a:normAutofit/>
          </a:bodyPr>
          <a:lstStyle/>
          <a:p>
            <a:r>
              <a:rPr lang="sr-Cyrl-RS" sz="4000" dirty="0" smtClean="0">
                <a:solidFill>
                  <a:schemeClr val="tx2"/>
                </a:solidFill>
                <a:latin typeface="Times New Roman" pitchFamily="18" charset="0"/>
                <a:cs typeface="Times New Roman" pitchFamily="18" charset="0"/>
              </a:rPr>
              <a:t>Изборно право</a:t>
            </a:r>
            <a:endParaRPr lang="en-US" sz="4000" dirty="0">
              <a:solidFill>
                <a:schemeClr val="tx2"/>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sr-Cyrl-RS" dirty="0" smtClean="0">
                <a:solidFill>
                  <a:schemeClr val="tx2"/>
                </a:solidFill>
                <a:latin typeface="Times New Roman" pitchFamily="18" charset="0"/>
                <a:cs typeface="Times New Roman" pitchFamily="18" charset="0"/>
              </a:rPr>
              <a:t>проф. др Јелена Вучковић</a:t>
            </a:r>
            <a:endParaRPr lang="en-US" dirty="0">
              <a:solidFill>
                <a:schemeClr val="tx2"/>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Непосредна демократија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pPr>
              <a:lnSpc>
                <a:spcPct val="90000"/>
              </a:lnSpc>
              <a:defRPr/>
            </a:pPr>
            <a:r>
              <a:rPr lang="sr-Cyrl-CS" sz="2000" b="1" dirty="0">
                <a:latin typeface="Times New Roman" pitchFamily="18" charset="0"/>
                <a:cs typeface="Times New Roman" pitchFamily="18" charset="0"/>
              </a:rPr>
              <a:t>Непосредна демократија </a:t>
            </a:r>
            <a:r>
              <a:rPr lang="sr-Cyrl-CS" sz="2000" dirty="0">
                <a:latin typeface="Times New Roman" pitchFamily="18" charset="0"/>
                <a:cs typeface="Times New Roman" pitchFamily="18" charset="0"/>
              </a:rPr>
              <a:t>- скупштина свих грађана врши државну власт (доста редак облик и припада прошлости).</a:t>
            </a:r>
          </a:p>
          <a:p>
            <a:pPr>
              <a:lnSpc>
                <a:spcPct val="90000"/>
              </a:lnSpc>
              <a:defRPr/>
            </a:pPr>
            <a:r>
              <a:rPr lang="sr-Cyrl-CS" sz="2000" b="1" dirty="0">
                <a:latin typeface="Times New Roman" pitchFamily="18" charset="0"/>
                <a:cs typeface="Times New Roman" pitchFamily="18" charset="0"/>
              </a:rPr>
              <a:t>Полунепосредна демократија </a:t>
            </a:r>
            <a:r>
              <a:rPr lang="sr-Cyrl-CS" sz="2000" dirty="0">
                <a:latin typeface="Times New Roman" pitchFamily="18" charset="0"/>
                <a:cs typeface="Times New Roman" pitchFamily="18" charset="0"/>
              </a:rPr>
              <a:t>- мешовит систем, налази се између представничке и непосредне демократије (сувереност врше изабрани представници грађана, али и сами грађани непосредно, путем власти). </a:t>
            </a:r>
          </a:p>
          <a:p>
            <a:pPr>
              <a:lnSpc>
                <a:spcPct val="90000"/>
              </a:lnSpc>
              <a:defRPr/>
            </a:pPr>
            <a:r>
              <a:rPr lang="sr-Cyrl-CS" sz="2000" dirty="0">
                <a:latin typeface="Times New Roman" pitchFamily="18" charset="0"/>
                <a:cs typeface="Times New Roman" pitchFamily="18" charset="0"/>
              </a:rPr>
              <a:t>Разликујемо више облика непосредног одлучивања грађана у оквиру представничке демократије: </a:t>
            </a:r>
          </a:p>
          <a:p>
            <a:pPr>
              <a:lnSpc>
                <a:spcPct val="90000"/>
              </a:lnSpc>
              <a:buNone/>
              <a:defRPr/>
            </a:pPr>
            <a:r>
              <a:rPr lang="sr-Cyrl-CS" sz="2000" dirty="0">
                <a:latin typeface="Times New Roman" pitchFamily="18" charset="0"/>
                <a:cs typeface="Times New Roman" pitchFamily="18" charset="0"/>
              </a:rPr>
              <a:t>	- народна иницијатива; </a:t>
            </a:r>
          </a:p>
          <a:p>
            <a:pPr>
              <a:lnSpc>
                <a:spcPct val="90000"/>
              </a:lnSpc>
              <a:buNone/>
              <a:defRPr/>
            </a:pPr>
            <a:r>
              <a:rPr lang="sr-Cyrl-CS" sz="2000" dirty="0">
                <a:latin typeface="Times New Roman" pitchFamily="18" charset="0"/>
                <a:cs typeface="Times New Roman" pitchFamily="18" charset="0"/>
              </a:rPr>
              <a:t>	- референдум; </a:t>
            </a:r>
          </a:p>
          <a:p>
            <a:pPr>
              <a:lnSpc>
                <a:spcPct val="90000"/>
              </a:lnSpc>
              <a:buNone/>
              <a:defRPr/>
            </a:pPr>
            <a:r>
              <a:rPr lang="sr-Cyrl-CS" sz="2000" dirty="0">
                <a:latin typeface="Times New Roman" pitchFamily="18" charset="0"/>
                <a:cs typeface="Times New Roman" pitchFamily="18" charset="0"/>
              </a:rPr>
              <a:t>	- народни вето; </a:t>
            </a:r>
          </a:p>
          <a:p>
            <a:pPr>
              <a:lnSpc>
                <a:spcPct val="90000"/>
              </a:lnSpc>
              <a:buNone/>
              <a:defRPr/>
            </a:pPr>
            <a:r>
              <a:rPr lang="sr-Cyrl-CS" sz="2000" dirty="0">
                <a:latin typeface="Times New Roman" pitchFamily="18" charset="0"/>
                <a:cs typeface="Times New Roman" pitchFamily="18" charset="0"/>
              </a:rPr>
              <a:t>	- плебисцит.</a:t>
            </a:r>
            <a:endParaRPr lang="en-US" sz="2000" dirty="0">
              <a:latin typeface="Times New Roman" pitchFamily="18" charset="0"/>
              <a:cs typeface="Times New Roman" pitchFamily="18" charset="0"/>
            </a:endParaRPr>
          </a:p>
          <a:p>
            <a:pPr>
              <a:lnSpc>
                <a:spcPct val="90000"/>
              </a:lnSpc>
              <a:defRPr/>
            </a:pPr>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Избори и политичке партије</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r>
              <a:rPr lang="sr-Cyrl-BA" sz="2000" dirty="0" smtClean="0">
                <a:latin typeface="Times New Roman" pitchFamily="18" charset="0"/>
                <a:cs typeface="Times New Roman" pitchFamily="18" charset="0"/>
              </a:rPr>
              <a:t>Избори су најважнији начин учествовања грађана у политичком процесу (посредно) и у вршењу власти и одређивању државне политике. </a:t>
            </a:r>
            <a:endParaRPr lang="en-US" sz="2000" dirty="0" smtClean="0">
              <a:latin typeface="Times New Roman" pitchFamily="18" charset="0"/>
              <a:cs typeface="Times New Roman" pitchFamily="18" charset="0"/>
            </a:endParaRPr>
          </a:p>
          <a:p>
            <a:r>
              <a:rPr lang="sr-Cyrl-BA" sz="2000" dirty="0" smtClean="0">
                <a:latin typeface="Times New Roman" pitchFamily="18" charset="0"/>
                <a:cs typeface="Times New Roman" pitchFamily="18" charset="0"/>
              </a:rPr>
              <a:t>Избори и изборни системи - тесно повезани са демократијом </a:t>
            </a:r>
          </a:p>
          <a:p>
            <a:pPr>
              <a:buNone/>
            </a:pPr>
            <a:r>
              <a:rPr lang="sr-Cyrl-BA" sz="2000" dirty="0">
                <a:latin typeface="Times New Roman" pitchFamily="18" charset="0"/>
                <a:cs typeface="Times New Roman" pitchFamily="18" charset="0"/>
              </a:rPr>
              <a:t> </a:t>
            </a:r>
            <a:r>
              <a:rPr lang="sr-Cyrl-BA" sz="2000" dirty="0" smtClean="0">
                <a:latin typeface="Times New Roman" pitchFamily="18" charset="0"/>
                <a:cs typeface="Times New Roman" pitchFamily="18" charset="0"/>
              </a:rPr>
              <a:t>    О</a:t>
            </a:r>
            <a:r>
              <a:rPr lang="sr-Cyrl-BA" sz="2000" dirty="0" smtClean="0">
                <a:latin typeface="Times New Roman" pitchFamily="18" charset="0"/>
                <a:cs typeface="Times New Roman" pitchFamily="18" charset="0"/>
              </a:rPr>
              <a:t> демократији се не може говорити уколико нису обезбеђени слободни и равноправни избори. </a:t>
            </a:r>
            <a:endParaRPr lang="en-US" sz="2000" dirty="0" smtClean="0">
              <a:latin typeface="Times New Roman" pitchFamily="18" charset="0"/>
              <a:cs typeface="Times New Roman" pitchFamily="18" charset="0"/>
            </a:endParaRPr>
          </a:p>
          <a:p>
            <a:r>
              <a:rPr lang="sr-Cyrl-BA" sz="2000" dirty="0" smtClean="0">
                <a:latin typeface="Times New Roman" pitchFamily="18" charset="0"/>
                <a:cs typeface="Times New Roman" pitchFamily="18" charset="0"/>
              </a:rPr>
              <a:t>У </a:t>
            </a:r>
            <a:r>
              <a:rPr lang="sr-Cyrl-BA" sz="2000" dirty="0" smtClean="0">
                <a:latin typeface="Times New Roman" pitchFamily="18" charset="0"/>
                <a:cs typeface="Times New Roman" pitchFamily="18" charset="0"/>
              </a:rPr>
              <a:t>"партијској држави" главни субјекти изборног процеса нису бирачи, него политичке партије, а грађанима је најчешће остављено само да бирају између кандидата који су од политичких странака већ постављени.</a:t>
            </a:r>
            <a:endParaRPr lang="en-US" sz="2000" dirty="0" smtClean="0">
              <a:latin typeface="Times New Roman" pitchFamily="18" charset="0"/>
              <a:cs typeface="Times New Roman" pitchFamily="18" charset="0"/>
            </a:endParaRPr>
          </a:p>
          <a:p>
            <a:r>
              <a:rPr lang="sr-Cyrl-BA" sz="2000" b="1" dirty="0" smtClean="0">
                <a:latin typeface="Times New Roman" pitchFamily="18" charset="0"/>
                <a:cs typeface="Times New Roman" pitchFamily="18" charset="0"/>
              </a:rPr>
              <a:t>Политичка партија (странка)</a:t>
            </a:r>
            <a:r>
              <a:rPr lang="sr-Cyrl-BA" sz="2000" dirty="0" smtClean="0">
                <a:latin typeface="Times New Roman" pitchFamily="18" charset="0"/>
                <a:cs typeface="Times New Roman" pitchFamily="18" charset="0"/>
              </a:rPr>
              <a:t> – као политичка организација, представља облик политичког организовања људи са истом политичком идеологијом. </a:t>
            </a: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06362"/>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457200"/>
            <a:ext cx="8229600" cy="6096000"/>
          </a:xfrm>
        </p:spPr>
        <p:txBody>
          <a:bodyPr>
            <a:normAutofit/>
          </a:bodyPr>
          <a:lstStyle/>
          <a:p>
            <a:r>
              <a:rPr lang="sr-Cyrl-RS" sz="2000" b="1" dirty="0" smtClean="0">
                <a:latin typeface="Times New Roman" pitchFamily="18" charset="0"/>
                <a:cs typeface="Times New Roman" pitchFamily="18" charset="0"/>
              </a:rPr>
              <a:t>Настанак:</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a:t>
            </a:r>
            <a:r>
              <a:rPr lang="sr-Cyrl-RS" sz="2000" dirty="0">
                <a:latin typeface="Times New Roman" pitchFamily="18" charset="0"/>
                <a:cs typeface="Times New Roman" pitchFamily="18" charset="0"/>
              </a:rPr>
              <a:t>и</a:t>
            </a:r>
            <a:r>
              <a:rPr lang="sr-Cyrl-RS" sz="2000" dirty="0" smtClean="0">
                <a:latin typeface="Times New Roman" pitchFamily="18" charset="0"/>
                <a:cs typeface="Times New Roman" pitchFamily="18" charset="0"/>
              </a:rPr>
              <a:t>сторија: грчки полиси, стари Рим, италијански градови у средњем веку (патронске партије);</a:t>
            </a:r>
          </a:p>
          <a:p>
            <a:pPr>
              <a:buNone/>
            </a:pPr>
            <a:r>
              <a:rPr lang="sr-Cyrl-RS" sz="2000" dirty="0" smtClean="0">
                <a:latin typeface="Times New Roman" pitchFamily="18" charset="0"/>
                <a:cs typeface="Times New Roman" pitchFamily="18" charset="0"/>
              </a:rPr>
              <a:t>    - </a:t>
            </a:r>
            <a:r>
              <a:rPr lang="sr-Cyrl-RS" sz="2000" dirty="0">
                <a:latin typeface="Times New Roman" pitchFamily="18" charset="0"/>
                <a:cs typeface="Times New Roman" pitchFamily="18" charset="0"/>
              </a:rPr>
              <a:t>у</a:t>
            </a:r>
            <a:r>
              <a:rPr lang="sr-Cyrl-RS" sz="2000" dirty="0" smtClean="0">
                <a:latin typeface="Times New Roman" pitchFamily="18" charset="0"/>
                <a:cs typeface="Times New Roman" pitchFamily="18" charset="0"/>
              </a:rPr>
              <a:t>кидање сталежа даје партијама већи значај;</a:t>
            </a:r>
          </a:p>
          <a:p>
            <a:pPr>
              <a:buNone/>
            </a:pPr>
            <a:r>
              <a:rPr lang="sr-Cyrl-RS" sz="2000" dirty="0" smtClean="0">
                <a:latin typeface="Times New Roman" pitchFamily="18" charset="0"/>
                <a:cs typeface="Times New Roman" pitchFamily="18" charset="0"/>
              </a:rPr>
              <a:t>    - Енглеска: партија торијеваца </a:t>
            </a:r>
            <a:r>
              <a:rPr lang="sr-Latn-RS" sz="2000" dirty="0" smtClean="0">
                <a:latin typeface="Times New Roman" pitchFamily="18" charset="0"/>
                <a:cs typeface="Times New Roman" pitchFamily="18" charset="0"/>
              </a:rPr>
              <a:t>(Tories)</a:t>
            </a:r>
            <a:r>
              <a:rPr lang="sr-Cyrl-RS" sz="2000" dirty="0" smtClean="0">
                <a:latin typeface="Times New Roman" pitchFamily="18" charset="0"/>
                <a:cs typeface="Times New Roman" pitchFamily="18" charset="0"/>
              </a:rPr>
              <a:t> - конзервативна</a:t>
            </a:r>
            <a:r>
              <a:rPr lang="sr-Latn-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и виговаца</a:t>
            </a:r>
            <a:r>
              <a:rPr lang="sr-Latn-RS" sz="2000" dirty="0" smtClean="0">
                <a:latin typeface="Times New Roman" pitchFamily="18" charset="0"/>
                <a:cs typeface="Times New Roman" pitchFamily="18" charset="0"/>
              </a:rPr>
              <a:t> (Whigs)</a:t>
            </a:r>
            <a:r>
              <a:rPr lang="sr-Cyrl-RS" sz="2000" dirty="0" smtClean="0">
                <a:latin typeface="Times New Roman" pitchFamily="18" charset="0"/>
                <a:cs typeface="Times New Roman" pitchFamily="18" charset="0"/>
              </a:rPr>
              <a:t> – либерална;</a:t>
            </a:r>
            <a:endParaRPr lang="sr-Latn-RS" sz="2000" dirty="0" smtClean="0">
              <a:latin typeface="Times New Roman" pitchFamily="18" charset="0"/>
              <a:cs typeface="Times New Roman" pitchFamily="18" charset="0"/>
            </a:endParaRPr>
          </a:p>
          <a:p>
            <a:pPr>
              <a:buNone/>
            </a:pPr>
            <a:r>
              <a:rPr lang="sr-Cyrl-RS" sz="2000" dirty="0" smtClean="0">
                <a:latin typeface="Times New Roman" pitchFamily="18" charset="0"/>
                <a:cs typeface="Times New Roman" pitchFamily="18" charset="0"/>
              </a:rPr>
              <a:t>    - Француска: посланички клубови (претеча);</a:t>
            </a:r>
          </a:p>
          <a:p>
            <a:pPr>
              <a:buNone/>
            </a:pPr>
            <a:r>
              <a:rPr lang="sr-Cyrl-RS" sz="2000" dirty="0" smtClean="0">
                <a:latin typeface="Times New Roman" pitchFamily="18" charset="0"/>
                <a:cs typeface="Times New Roman" pitchFamily="18" charset="0"/>
              </a:rPr>
              <a:t>    - прво су се организовале унутар Парламента.</a:t>
            </a:r>
          </a:p>
          <a:p>
            <a:r>
              <a:rPr lang="sr-Cyrl-RS" sz="2000" dirty="0" smtClean="0">
                <a:latin typeface="Times New Roman" pitchFamily="18" charset="0"/>
                <a:cs typeface="Times New Roman" pitchFamily="18" charset="0"/>
              </a:rPr>
              <a:t>Друга половина 19. века - бирачко право као опште право; партијска активност се одваја од Парламента.</a:t>
            </a:r>
          </a:p>
          <a:p>
            <a:r>
              <a:rPr lang="sr-Cyrl-RS" sz="2000" b="1" dirty="0" smtClean="0">
                <a:latin typeface="Times New Roman" pitchFamily="18" charset="0"/>
                <a:cs typeface="Times New Roman" pitchFamily="18" charset="0"/>
              </a:rPr>
              <a:t>Уставни статус:</a:t>
            </a:r>
          </a:p>
          <a:p>
            <a:pPr>
              <a:buNone/>
            </a:pPr>
            <a:r>
              <a:rPr lang="sr-Cyrl-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оснивање, приступање и иступање – слободно;</a:t>
            </a:r>
          </a:p>
          <a:p>
            <a:pPr>
              <a:buNone/>
            </a:pPr>
            <a:r>
              <a:rPr lang="sr-Cyrl-RS" sz="2000" dirty="0" smtClean="0">
                <a:latin typeface="Times New Roman" pitchFamily="18" charset="0"/>
                <a:cs typeface="Times New Roman" pitchFamily="18" charset="0"/>
              </a:rPr>
              <a:t>    - </a:t>
            </a:r>
            <a:r>
              <a:rPr lang="sr-Cyrl-RS" sz="2000" dirty="0">
                <a:latin typeface="Times New Roman" pitchFamily="18" charset="0"/>
                <a:cs typeface="Times New Roman" pitchFamily="18" charset="0"/>
              </a:rPr>
              <a:t>ј</a:t>
            </a:r>
            <a:r>
              <a:rPr lang="sr-Cyrl-RS" sz="2000" dirty="0" smtClean="0">
                <a:latin typeface="Times New Roman" pitchFamily="18" charset="0"/>
                <a:cs typeface="Times New Roman" pitchFamily="18" charset="0"/>
              </a:rPr>
              <a:t>авност деловања;</a:t>
            </a:r>
          </a:p>
          <a:p>
            <a:pPr>
              <a:buNone/>
            </a:pPr>
            <a:r>
              <a:rPr lang="sr-Cyrl-RS" sz="2000" dirty="0" smtClean="0">
                <a:latin typeface="Times New Roman" pitchFamily="18" charset="0"/>
                <a:cs typeface="Times New Roman" pitchFamily="18" charset="0"/>
              </a:rPr>
              <a:t>    - аутономност;</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п</a:t>
            </a:r>
            <a:r>
              <a:rPr lang="sr-Cyrl-RS" sz="2000" dirty="0" smtClean="0">
                <a:latin typeface="Times New Roman" pitchFamily="18" charset="0"/>
                <a:cs typeface="Times New Roman" pitchFamily="18" charset="0"/>
              </a:rPr>
              <a:t>ринцип једнакости шанси;</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п</a:t>
            </a:r>
            <a:r>
              <a:rPr lang="sr-Cyrl-RS" sz="2000" dirty="0" smtClean="0">
                <a:latin typeface="Times New Roman" pitchFamily="18" charset="0"/>
                <a:cs typeface="Times New Roman" pitchFamily="18" charset="0"/>
              </a:rPr>
              <a:t>ринцип отворености (транспарентности).</a:t>
            </a:r>
            <a:endParaRPr lang="en-US" sz="2000" dirty="0" smtClean="0">
              <a:latin typeface="Times New Roman" pitchFamily="18" charset="0"/>
              <a:cs typeface="Times New Roman" pitchFamily="18" charset="0"/>
            </a:endParaRPr>
          </a:p>
          <a:p>
            <a:pPr>
              <a:buNone/>
            </a:pPr>
            <a:endParaRPr lang="sr-Cyrl-R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endParaRPr lang="sr-Cyrl-RS" sz="2000" dirty="0" smtClean="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6019800"/>
          </a:xfrm>
        </p:spPr>
        <p:txBody>
          <a:bodyPr>
            <a:normAutofit/>
          </a:bodyPr>
          <a:lstStyle/>
          <a:p>
            <a:r>
              <a:rPr lang="sr-Cyrl-BA" sz="2000" b="1" dirty="0" smtClean="0">
                <a:latin typeface="Times New Roman" pitchFamily="18" charset="0"/>
                <a:cs typeface="Times New Roman" pitchFamily="18" charset="0"/>
              </a:rPr>
              <a:t>Појам и улога:</a:t>
            </a:r>
          </a:p>
          <a:p>
            <a:pPr>
              <a:buNone/>
            </a:pPr>
            <a:r>
              <a:rPr lang="sr-Cyrl-BA" sz="2000" dirty="0">
                <a:latin typeface="Times New Roman" pitchFamily="18" charset="0"/>
                <a:cs typeface="Times New Roman" pitchFamily="18" charset="0"/>
              </a:rPr>
              <a:t> </a:t>
            </a:r>
            <a:r>
              <a:rPr lang="sr-Cyrl-BA" sz="2000" dirty="0" smtClean="0">
                <a:latin typeface="Times New Roman" pitchFamily="18" charset="0"/>
                <a:cs typeface="Times New Roman" pitchFamily="18" charset="0"/>
              </a:rPr>
              <a:t>    </a:t>
            </a:r>
            <a:r>
              <a:rPr lang="sr-Cyrl-BA" sz="2000" dirty="0" smtClean="0">
                <a:latin typeface="Times New Roman" pitchFamily="18" charset="0"/>
                <a:cs typeface="Times New Roman" pitchFamily="18" charset="0"/>
              </a:rPr>
              <a:t>Три основна конститутивна елемента појма политичке странке: </a:t>
            </a:r>
            <a:endParaRPr lang="en-US" sz="2000" dirty="0" smtClean="0">
              <a:latin typeface="Times New Roman" pitchFamily="18" charset="0"/>
              <a:cs typeface="Times New Roman" pitchFamily="18" charset="0"/>
            </a:endParaRPr>
          </a:p>
          <a:p>
            <a:pPr lvl="1"/>
            <a:r>
              <a:rPr lang="sr-Cyrl-BA" sz="2000" dirty="0" smtClean="0">
                <a:latin typeface="Times New Roman" pitchFamily="18" charset="0"/>
                <a:cs typeface="Times New Roman" pitchFamily="18" charset="0"/>
              </a:rPr>
              <a:t>Странка је организација (облик политичког организовања људи);</a:t>
            </a:r>
            <a:endParaRPr lang="en-US" sz="2000" dirty="0" smtClean="0">
              <a:latin typeface="Times New Roman" pitchFamily="18" charset="0"/>
              <a:cs typeface="Times New Roman" pitchFamily="18" charset="0"/>
            </a:endParaRPr>
          </a:p>
          <a:p>
            <a:pPr lvl="1"/>
            <a:r>
              <a:rPr lang="sr-Cyrl-BA" sz="2000" dirty="0" smtClean="0">
                <a:latin typeface="Times New Roman" pitchFamily="18" charset="0"/>
                <a:cs typeface="Times New Roman" pitchFamily="18" charset="0"/>
              </a:rPr>
              <a:t>Истоветна политичка идеологија;</a:t>
            </a:r>
            <a:endParaRPr lang="sr-Cyrl-RS" sz="2000" dirty="0">
              <a:latin typeface="Times New Roman" pitchFamily="18" charset="0"/>
              <a:cs typeface="Times New Roman" pitchFamily="18" charset="0"/>
            </a:endParaRPr>
          </a:p>
          <a:p>
            <a:pPr lvl="1"/>
            <a:r>
              <a:rPr lang="sr-Cyrl-BA" sz="2000" dirty="0" smtClean="0">
                <a:latin typeface="Times New Roman" pitchFamily="18" charset="0"/>
                <a:cs typeface="Times New Roman" pitchFamily="18" charset="0"/>
              </a:rPr>
              <a:t>Циљ удруживања је освајање и вршење државне власти, легалним демократским путем, учешћем на изборима и добијањем већине на изборима.</a:t>
            </a:r>
            <a:endParaRPr lang="sr-Cyrl-RS" sz="2000" dirty="0">
              <a:latin typeface="Times New Roman" pitchFamily="18" charset="0"/>
              <a:cs typeface="Times New Roman" pitchFamily="18" charset="0"/>
            </a:endParaRPr>
          </a:p>
          <a:p>
            <a:r>
              <a:rPr lang="sr-Cyrl-RS" sz="2000" dirty="0" smtClean="0">
                <a:latin typeface="Times New Roman" pitchFamily="18" charset="0"/>
                <a:cs typeface="Times New Roman" pitchFamily="18" charset="0"/>
              </a:rPr>
              <a:t>Незаобилазне политичке институције</a:t>
            </a:r>
          </a:p>
          <a:p>
            <a:r>
              <a:rPr lang="sr-Cyrl-RS" sz="2000" dirty="0" smtClean="0">
                <a:latin typeface="Times New Roman" pitchFamily="18" charset="0"/>
                <a:cs typeface="Times New Roman" pitchFamily="18" charset="0"/>
              </a:rPr>
              <a:t>Кључна улога у конституисању власти</a:t>
            </a:r>
          </a:p>
          <a:p>
            <a:r>
              <a:rPr lang="sr-Cyrl-RS" sz="2000" dirty="0" smtClean="0">
                <a:latin typeface="Times New Roman" pitchFamily="18" charset="0"/>
                <a:cs typeface="Times New Roman" pitchFamily="18" charset="0"/>
              </a:rPr>
              <a:t>Неопходне за функционисање политичког система</a:t>
            </a:r>
          </a:p>
          <a:p>
            <a:r>
              <a:rPr lang="sr-Cyrl-RS" sz="2000" dirty="0" smtClean="0">
                <a:latin typeface="Times New Roman" pitchFamily="18" charset="0"/>
                <a:cs typeface="Times New Roman" pitchFamily="18" charset="0"/>
              </a:rPr>
              <a:t>У демократском друштву постоји граница у њиховој политичкој улози:</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н</a:t>
            </a:r>
            <a:r>
              <a:rPr lang="sr-Cyrl-RS" sz="2000" dirty="0" smtClean="0">
                <a:latin typeface="Times New Roman" pitchFamily="18" charset="0"/>
                <a:cs typeface="Times New Roman" pitchFamily="18" charset="0"/>
              </a:rPr>
              <a:t>е смеју да утичу на фунционисање правосуђа и управе (ван парламента)</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a:t>
            </a:r>
            <a:r>
              <a:rPr lang="sr-Cyrl-RS" sz="2000" dirty="0">
                <a:latin typeface="Times New Roman" pitchFamily="18" charset="0"/>
                <a:cs typeface="Times New Roman" pitchFamily="18" charset="0"/>
              </a:rPr>
              <a:t>р</a:t>
            </a:r>
            <a:r>
              <a:rPr lang="sr-Cyrl-RS" sz="2000" dirty="0" smtClean="0">
                <a:latin typeface="Times New Roman" pitchFamily="18" charset="0"/>
                <a:cs typeface="Times New Roman" pitchFamily="18" charset="0"/>
              </a:rPr>
              <a:t>азлика: интересне групе, политички покрети, наоружане групе и сл.</a:t>
            </a:r>
            <a:endParaRPr lang="en-US" sz="2000" dirty="0" smtClean="0">
              <a:latin typeface="Times New Roman" pitchFamily="18" charset="0"/>
              <a:cs typeface="Times New Roman" pitchFamily="18" charset="0"/>
            </a:endParaRPr>
          </a:p>
          <a:p>
            <a:pPr lvl="1">
              <a:buNone/>
            </a:pPr>
            <a:endParaRPr lang="sr-Cyrl-RS"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400800"/>
          </a:xfrm>
        </p:spPr>
        <p:txBody>
          <a:bodyPr>
            <a:normAutofit/>
          </a:bodyPr>
          <a:lstStyle/>
          <a:p>
            <a:r>
              <a:rPr lang="sr-Cyrl-RS" sz="2000" b="1" dirty="0" smtClean="0">
                <a:latin typeface="Times New Roman" pitchFamily="18" charset="0"/>
                <a:cs typeface="Times New Roman" pitchFamily="18" charset="0"/>
              </a:rPr>
              <a:t>Врсте странака:</a:t>
            </a:r>
          </a:p>
          <a:p>
            <a:pPr>
              <a:buNone/>
            </a:pPr>
            <a:r>
              <a:rPr lang="sr-Cyrl-RS" sz="2000" b="1" dirty="0" smtClean="0">
                <a:latin typeface="Times New Roman" pitchFamily="18" charset="0"/>
                <a:cs typeface="Times New Roman" pitchFamily="18" charset="0"/>
              </a:rPr>
              <a:t>   - </a:t>
            </a:r>
            <a:r>
              <a:rPr lang="sr-Cyrl-RS" sz="2000" i="1" dirty="0" smtClean="0">
                <a:latin typeface="Times New Roman" pitchFamily="18" charset="0"/>
                <a:cs typeface="Times New Roman" pitchFamily="18" charset="0"/>
              </a:rPr>
              <a:t>Критеријуми за разликовање</a:t>
            </a:r>
            <a:r>
              <a:rPr lang="sr-Cyrl-RS" sz="2000" dirty="0" smtClean="0">
                <a:latin typeface="Times New Roman" pitchFamily="18" charset="0"/>
                <a:cs typeface="Times New Roman" pitchFamily="18" charset="0"/>
              </a:rPr>
              <a:t>: учешће у влади, социјални састав, циљ и програм, етничка и национална припадност, религијска усмереност, политичка идејна орјентација, организациона структура, територијална распрострањеност, коалициони капацитет и др.</a:t>
            </a:r>
          </a:p>
          <a:p>
            <a:r>
              <a:rPr lang="sr-Cyrl-RS" sz="2000" dirty="0" smtClean="0">
                <a:latin typeface="Times New Roman" pitchFamily="18" charset="0"/>
                <a:cs typeface="Times New Roman" pitchFamily="18" charset="0"/>
              </a:rPr>
              <a:t>Конзервативне и напредне</a:t>
            </a:r>
          </a:p>
          <a:p>
            <a:r>
              <a:rPr lang="sr-Cyrl-RS" sz="2000" dirty="0" smtClean="0">
                <a:latin typeface="Times New Roman" pitchFamily="18" charset="0"/>
                <a:cs typeface="Times New Roman" pitchFamily="18" charset="0"/>
              </a:rPr>
              <a:t>Унитарне и федералистичке</a:t>
            </a:r>
          </a:p>
          <a:p>
            <a:r>
              <a:rPr lang="sr-Cyrl-RS" sz="2000" dirty="0" smtClean="0">
                <a:latin typeface="Times New Roman" pitchFamily="18" charset="0"/>
                <a:cs typeface="Times New Roman" pitchFamily="18" charset="0"/>
              </a:rPr>
              <a:t>Идеолошке (радничка, народна) и прагматске</a:t>
            </a:r>
          </a:p>
          <a:p>
            <a:r>
              <a:rPr lang="sr-Cyrl-RS" sz="2000" dirty="0" smtClean="0">
                <a:latin typeface="Times New Roman" pitchFamily="18" charset="0"/>
                <a:cs typeface="Times New Roman" pitchFamily="18" charset="0"/>
              </a:rPr>
              <a:t>Либералне и ауторитарне</a:t>
            </a:r>
          </a:p>
          <a:p>
            <a:r>
              <a:rPr lang="sr-Cyrl-RS" sz="2000" dirty="0" smtClean="0">
                <a:latin typeface="Times New Roman" pitchFamily="18" charset="0"/>
                <a:cs typeface="Times New Roman" pitchFamily="18" charset="0"/>
              </a:rPr>
              <a:t>Кадровске и масовне</a:t>
            </a:r>
          </a:p>
          <a:p>
            <a:r>
              <a:rPr lang="sr-Cyrl-RS" sz="2000" dirty="0" smtClean="0">
                <a:latin typeface="Times New Roman" pitchFamily="18" charset="0"/>
                <a:cs typeface="Times New Roman" pitchFamily="18" charset="0"/>
              </a:rPr>
              <a:t>Опште политичке, националне, конфесионалне, регионалне, комуналне</a:t>
            </a:r>
          </a:p>
          <a:p>
            <a:r>
              <a:rPr lang="sr-Cyrl-RS" sz="2000" dirty="0" smtClean="0">
                <a:latin typeface="Times New Roman" pitchFamily="18" charset="0"/>
                <a:cs typeface="Times New Roman" pitchFamily="18" charset="0"/>
              </a:rPr>
              <a:t>Грађанске, радничке, предузетничке, сељачке</a:t>
            </a:r>
          </a:p>
          <a:p>
            <a:r>
              <a:rPr lang="sr-Cyrl-RS" sz="2000" dirty="0" smtClean="0">
                <a:latin typeface="Times New Roman" pitchFamily="18" charset="0"/>
                <a:cs typeface="Times New Roman" pitchFamily="18" charset="0"/>
              </a:rPr>
              <a:t>Обдорске, секцијске, ћелијске, милицијске</a:t>
            </a:r>
          </a:p>
          <a:p>
            <a:r>
              <a:rPr lang="sr-Cyrl-RS" sz="2000" dirty="0" smtClean="0">
                <a:latin typeface="Times New Roman" pitchFamily="18" charset="0"/>
                <a:cs typeface="Times New Roman" pitchFamily="18" charset="0"/>
              </a:rPr>
              <a:t>Републиканске и монархистичке, суверенистичке и федералистичке, религијске и антирелигијске, лидерске и демократске, чврсте и лабаве, националне и интернационалне, мале и велике, “праве” политичке и еколошке странке</a:t>
            </a:r>
          </a:p>
          <a:p>
            <a:endParaRPr lang="en-US" sz="2000" dirty="0" smtClean="0"/>
          </a:p>
          <a:p>
            <a:endParaRPr lang="en-US" sz="2000" dirty="0" smtClean="0">
              <a:latin typeface="Times New Roman" pitchFamily="18" charset="0"/>
              <a:cs typeface="Times New Roman" pitchFamily="18" charset="0"/>
            </a:endParaRPr>
          </a:p>
          <a:p>
            <a:pPr>
              <a:buNone/>
            </a:pPr>
            <a:endParaRPr lang="en-US" sz="2000" b="1"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400800"/>
          </a:xfrm>
        </p:spPr>
        <p:txBody>
          <a:bodyPr>
            <a:normAutofit lnSpcReduction="10000"/>
          </a:bodyPr>
          <a:lstStyle/>
          <a:p>
            <a:r>
              <a:rPr lang="sr-Cyrl-RS" sz="2000" b="1" dirty="0" smtClean="0">
                <a:latin typeface="Times New Roman" pitchFamily="18" charset="0"/>
                <a:cs typeface="Times New Roman" pitchFamily="18" charset="0"/>
              </a:rPr>
              <a:t>Партијски системи:</a:t>
            </a:r>
          </a:p>
          <a:p>
            <a:pPr>
              <a:buNone/>
            </a:pPr>
            <a:r>
              <a:rPr lang="sr-Cyrl-RS" sz="2000" dirty="0"/>
              <a:t> </a:t>
            </a:r>
            <a:r>
              <a:rPr lang="sr-Cyrl-RS" sz="2000" dirty="0" smtClean="0"/>
              <a:t>   </a:t>
            </a:r>
            <a:r>
              <a:rPr lang="sr-Cyrl-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Критеријум разликовања је број политичких странака </a:t>
            </a:r>
          </a:p>
          <a:p>
            <a:r>
              <a:rPr lang="sr-Cyrl-RS" sz="2000" dirty="0" smtClean="0">
                <a:latin typeface="Times New Roman" pitchFamily="18" charset="0"/>
                <a:cs typeface="Times New Roman" pitchFamily="18" charset="0"/>
              </a:rPr>
              <a:t>Једнопартијске (монопартијске), двопартијске и вишепартијске (са доминатном партијом или партијама и поларизовани систем)</a:t>
            </a:r>
          </a:p>
          <a:p>
            <a:r>
              <a:rPr lang="sr-Cyrl-RS" sz="2000" dirty="0" smtClean="0">
                <a:latin typeface="Times New Roman" pitchFamily="18" charset="0"/>
                <a:cs typeface="Times New Roman" pitchFamily="18" charset="0"/>
              </a:rPr>
              <a:t>Критеријум је и постојање институционализоване опозиције у држави</a:t>
            </a:r>
          </a:p>
          <a:p>
            <a:r>
              <a:rPr lang="sr-Cyrl-RS" sz="2000" b="1" dirty="0" smtClean="0">
                <a:latin typeface="Times New Roman" pitchFamily="18" charset="0"/>
                <a:cs typeface="Times New Roman" pitchFamily="18" charset="0"/>
              </a:rPr>
              <a:t>Страначка идеологија:</a:t>
            </a:r>
          </a:p>
          <a:p>
            <a:pPr>
              <a:buNone/>
            </a:pPr>
            <a:r>
              <a:rPr lang="sr-Cyrl-RS" sz="2000" b="1" dirty="0">
                <a:latin typeface="Times New Roman" pitchFamily="18" charset="0"/>
                <a:cs typeface="Times New Roman" pitchFamily="18" charset="0"/>
              </a:rPr>
              <a:t> </a:t>
            </a:r>
            <a:r>
              <a:rPr lang="sr-Cyrl-RS" sz="2000" b="1" dirty="0" smtClean="0">
                <a:latin typeface="Times New Roman" pitchFamily="18" charset="0"/>
                <a:cs typeface="Times New Roman" pitchFamily="18" charset="0"/>
              </a:rPr>
              <a:t>  - </a:t>
            </a:r>
            <a:r>
              <a:rPr lang="sr-Cyrl-RS" sz="2000" dirty="0" smtClean="0">
                <a:latin typeface="Times New Roman" pitchFamily="18" charset="0"/>
                <a:cs typeface="Times New Roman" pitchFamily="18" charset="0"/>
              </a:rPr>
              <a:t>Свака странка има у свом политичком програму: начелни програм (стратешки циљеви) и акциони програм; “</a:t>
            </a:r>
            <a:r>
              <a:rPr lang="sr-Cyrl-RS" sz="2000" dirty="0">
                <a:latin typeface="Times New Roman" pitchFamily="18" charset="0"/>
                <a:cs typeface="Times New Roman" pitchFamily="18" charset="0"/>
              </a:rPr>
              <a:t>о</a:t>
            </a:r>
            <a:r>
              <a:rPr lang="sr-Cyrl-RS" sz="2000" dirty="0" smtClean="0">
                <a:latin typeface="Times New Roman" pitchFamily="18" charset="0"/>
                <a:cs typeface="Times New Roman" pitchFamily="18" charset="0"/>
              </a:rPr>
              <a:t>творени” и “скривени” програм; пропаганда</a:t>
            </a:r>
            <a:r>
              <a:rPr lang="sr-Cyrl-RS" sz="2000" dirty="0" smtClean="0">
                <a:latin typeface="Times New Roman" pitchFamily="18" charset="0"/>
                <a:cs typeface="Times New Roman" pitchFamily="18" charset="0"/>
              </a:rPr>
              <a:t>, </a:t>
            </a:r>
            <a:r>
              <a:rPr lang="sr-Cyrl-RS" sz="2000" dirty="0">
                <a:latin typeface="Times New Roman" pitchFamily="18" charset="0"/>
                <a:cs typeface="Times New Roman" pitchFamily="18" charset="0"/>
              </a:rPr>
              <a:t>п</a:t>
            </a:r>
            <a:r>
              <a:rPr lang="sr-Cyrl-RS" sz="2000" dirty="0" smtClean="0">
                <a:latin typeface="Times New Roman" pitchFamily="18" charset="0"/>
                <a:cs typeface="Times New Roman" pitchFamily="18" charset="0"/>
              </a:rPr>
              <a:t>артијска агитација.</a:t>
            </a:r>
          </a:p>
          <a:p>
            <a:r>
              <a:rPr lang="sr-Cyrl-RS" sz="2000" b="1" dirty="0" smtClean="0">
                <a:latin typeface="Times New Roman" pitchFamily="18" charset="0"/>
                <a:cs typeface="Times New Roman" pitchFamily="18" charset="0"/>
              </a:rPr>
              <a:t>Страначка организација:</a:t>
            </a:r>
          </a:p>
          <a:p>
            <a:pPr>
              <a:buNone/>
            </a:pPr>
            <a:r>
              <a:rPr lang="sr-Cyrl-RS" sz="2000" dirty="0"/>
              <a:t> </a:t>
            </a:r>
            <a:r>
              <a:rPr lang="sr-Cyrl-RS" sz="2000" dirty="0" smtClean="0"/>
              <a:t>   </a:t>
            </a:r>
            <a:r>
              <a:rPr lang="sr-Cyrl-RS" sz="2000" dirty="0" smtClean="0">
                <a:latin typeface="Times New Roman" pitchFamily="18" charset="0"/>
                <a:cs typeface="Times New Roman" pitchFamily="18" charset="0"/>
              </a:rPr>
              <a:t>- У</a:t>
            </a:r>
            <a:r>
              <a:rPr lang="sr-Cyrl-RS" sz="2000" dirty="0" smtClean="0">
                <a:latin typeface="Times New Roman" pitchFamily="18" charset="0"/>
                <a:cs typeface="Times New Roman" pitchFamily="18" charset="0"/>
              </a:rPr>
              <a:t>нутар представничких тела: један део странке је парламентарна група или фракција, а други (већи) део чини неколико десетина процената становништва;</a:t>
            </a:r>
          </a:p>
          <a:p>
            <a:pPr>
              <a:buNone/>
            </a:pPr>
            <a:r>
              <a:rPr lang="sr-Cyrl-RS" sz="2000" dirty="0">
                <a:latin typeface="Times New Roman" pitchFamily="18" charset="0"/>
                <a:cs typeface="Times New Roman" pitchFamily="18" charset="0"/>
              </a:rPr>
              <a:t> </a:t>
            </a:r>
            <a:r>
              <a:rPr lang="sr-Cyrl-RS" sz="2000" dirty="0" smtClean="0">
                <a:latin typeface="Times New Roman" pitchFamily="18" charset="0"/>
                <a:cs typeface="Times New Roman" pitchFamily="18" charset="0"/>
              </a:rPr>
              <a:t>  - </a:t>
            </a:r>
            <a:r>
              <a:rPr lang="sr-Cyrl-RS" sz="2000" dirty="0">
                <a:latin typeface="Times New Roman" pitchFamily="18" charset="0"/>
                <a:cs typeface="Times New Roman" pitchFamily="18" charset="0"/>
              </a:rPr>
              <a:t>л</a:t>
            </a:r>
            <a:r>
              <a:rPr lang="sr-Cyrl-RS" sz="2000" dirty="0" smtClean="0">
                <a:latin typeface="Times New Roman" pitchFamily="18" charset="0"/>
                <a:cs typeface="Times New Roman" pitchFamily="18" charset="0"/>
              </a:rPr>
              <a:t>окална и регионална партијска удружења</a:t>
            </a:r>
          </a:p>
          <a:p>
            <a:pPr>
              <a:buNone/>
            </a:pPr>
            <a:r>
              <a:rPr lang="sr-Cyrl-RS" sz="2000" dirty="0"/>
              <a:t> </a:t>
            </a:r>
            <a:r>
              <a:rPr lang="sr-Cyrl-RS" sz="2000" dirty="0" smtClean="0"/>
              <a:t>  </a:t>
            </a:r>
            <a:r>
              <a:rPr lang="sr-Cyrl-RS" sz="2000" dirty="0" smtClean="0">
                <a:latin typeface="Times New Roman" pitchFamily="18" charset="0"/>
                <a:cs typeface="Times New Roman" pitchFamily="18" charset="0"/>
              </a:rPr>
              <a:t>- С</a:t>
            </a:r>
            <a:r>
              <a:rPr lang="sr-Cyrl-RS" sz="2000" dirty="0" smtClean="0">
                <a:latin typeface="Times New Roman" pitchFamily="18" charset="0"/>
                <a:cs typeface="Times New Roman" pitchFamily="18" charset="0"/>
              </a:rPr>
              <a:t>татут – најважнији акт којим се утврђује организациона шема</a:t>
            </a:r>
          </a:p>
          <a:p>
            <a:pPr>
              <a:buNone/>
            </a:pPr>
            <a:r>
              <a:rPr lang="sr-Cyrl-RS" sz="2000" dirty="0" smtClean="0">
                <a:latin typeface="Times New Roman" pitchFamily="18" charset="0"/>
                <a:cs typeface="Times New Roman" pitchFamily="18" charset="0"/>
              </a:rPr>
              <a:t>   - председник и уже руководство</a:t>
            </a:r>
          </a:p>
          <a:p>
            <a:pPr>
              <a:buNone/>
            </a:pPr>
            <a:r>
              <a:rPr lang="sr-Cyrl-RS" sz="2000" dirty="0" smtClean="0">
                <a:latin typeface="Times New Roman" pitchFamily="18" charset="0"/>
                <a:cs typeface="Times New Roman" pitchFamily="18" charset="0"/>
              </a:rPr>
              <a:t>   - секретаријат (“менаџмент” странке)</a:t>
            </a:r>
          </a:p>
          <a:p>
            <a:pPr>
              <a:buNone/>
            </a:pPr>
            <a:r>
              <a:rPr lang="sr-Cyrl-RS" sz="2000" dirty="0" smtClean="0">
                <a:latin typeface="Times New Roman" pitchFamily="18" charset="0"/>
                <a:cs typeface="Times New Roman" pitchFamily="18" charset="0"/>
              </a:rPr>
              <a:t>   - чланови (језгро), присталице и симпатизери</a:t>
            </a:r>
          </a:p>
          <a:p>
            <a:pPr>
              <a:buNone/>
            </a:pPr>
            <a:r>
              <a:rPr lang="sr-Cyrl-RS" sz="2000" dirty="0" smtClean="0">
                <a:latin typeface="Times New Roman" pitchFamily="18" charset="0"/>
                <a:cs typeface="Times New Roman" pitchFamily="18" charset="0"/>
              </a:rPr>
              <a:t>   - начело посредне демократије</a:t>
            </a:r>
          </a:p>
          <a:p>
            <a:endParaRPr lang="sr-Cyrl-RS" sz="2000" dirty="0" smtClean="0"/>
          </a:p>
          <a:p>
            <a:endParaRPr lang="sr-Cyrl-RS" sz="2000" dirty="0" smtClean="0"/>
          </a:p>
          <a:p>
            <a:endParaRPr lang="en-US" sz="2000" dirty="0" smtClean="0"/>
          </a:p>
          <a:p>
            <a:pPr>
              <a:buNone/>
            </a:pPr>
            <a:endParaRPr lang="en-US" sz="2000" dirty="0" smtClean="0"/>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endParaRPr lang="en-US" sz="2000" b="1" dirty="0" smtClean="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Опште право гласа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678363"/>
          </a:xfrm>
        </p:spPr>
        <p:txBody>
          <a:bodyPr>
            <a:noAutofit/>
          </a:bodyPr>
          <a:lstStyle/>
          <a:p>
            <a:r>
              <a:rPr lang="sr-Cyrl-CS" sz="2000" dirty="0" smtClean="0">
                <a:latin typeface="Times New Roman" pitchFamily="18" charset="0"/>
                <a:cs typeface="Times New Roman" pitchFamily="18" charset="0"/>
              </a:rPr>
              <a:t>Основно питање у вези са изборним правом је ко je његов носилац?</a:t>
            </a:r>
          </a:p>
          <a:p>
            <a:r>
              <a:rPr lang="sr-Cyrl-CS" sz="2000" dirty="0" smtClean="0">
                <a:latin typeface="Times New Roman" pitchFamily="18" charset="0"/>
                <a:cs typeface="Times New Roman" pitchFamily="18" charset="0"/>
              </a:rPr>
              <a:t>У зависности од тога коликом je кругу грађана дозвољено уживање бирачког права, разликује се </a:t>
            </a:r>
            <a:r>
              <a:rPr lang="sr-Cyrl-CS" sz="2000" b="1" dirty="0" smtClean="0">
                <a:latin typeface="Times New Roman" pitchFamily="18" charset="0"/>
                <a:cs typeface="Times New Roman" pitchFamily="18" charset="0"/>
              </a:rPr>
              <a:t>опште</a:t>
            </a:r>
            <a:r>
              <a:rPr lang="sr-Cyrl-CS" sz="2000" dirty="0" smtClean="0">
                <a:latin typeface="Times New Roman" pitchFamily="18" charset="0"/>
                <a:cs typeface="Times New Roman" pitchFamily="18" charset="0"/>
              </a:rPr>
              <a:t> и </a:t>
            </a:r>
            <a:r>
              <a:rPr lang="sr-Cyrl-CS" sz="2000" b="1" dirty="0" smtClean="0">
                <a:latin typeface="Times New Roman" pitchFamily="18" charset="0"/>
                <a:cs typeface="Times New Roman" pitchFamily="18" charset="0"/>
              </a:rPr>
              <a:t>ограничено</a:t>
            </a:r>
            <a:r>
              <a:rPr lang="sr-Cyrl-CS" sz="2000" b="1"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право гласа.</a:t>
            </a:r>
            <a:endParaRPr lang="en-US" sz="2000" dirty="0" smtClean="0">
              <a:latin typeface="Times New Roman" pitchFamily="18" charset="0"/>
              <a:cs typeface="Times New Roman" pitchFamily="18" charset="0"/>
            </a:endParaRPr>
          </a:p>
          <a:p>
            <a:r>
              <a:rPr lang="sr-Cyrl-CS" sz="2000" b="1" dirty="0" smtClean="0">
                <a:latin typeface="Times New Roman" pitchFamily="18" charset="0"/>
                <a:cs typeface="Times New Roman" pitchFamily="18" charset="0"/>
              </a:rPr>
              <a:t>Опште право гласа </a:t>
            </a:r>
            <a:r>
              <a:rPr lang="sr-Cyrl-CS" sz="2000" dirty="0" smtClean="0">
                <a:latin typeface="Times New Roman" pitchFamily="18" charset="0"/>
                <a:cs typeface="Times New Roman" pitchFamily="18" charset="0"/>
              </a:rPr>
              <a:t>не значи да су његови носиоци сви грађани, односно, и за његово уживање се траже одређене квалификације: држављанство, пунолетство и поседовање пословне способности.</a:t>
            </a:r>
          </a:p>
          <a:p>
            <a:r>
              <a:rPr lang="sr-Cyrl-CS" sz="2000" dirty="0">
                <a:latin typeface="Times New Roman" pitchFamily="18" charset="0"/>
                <a:cs typeface="Times New Roman" pitchFamily="18" charset="0"/>
              </a:rPr>
              <a:t>П</a:t>
            </a:r>
            <a:r>
              <a:rPr lang="sr-Cyrl-CS" sz="2000" dirty="0" smtClean="0">
                <a:latin typeface="Times New Roman" pitchFamily="18" charset="0"/>
                <a:cs typeface="Times New Roman" pitchFamily="18" charset="0"/>
              </a:rPr>
              <a:t>остојање општег права гласа значи одсуство сваке дискриминације на основу социјалних критеријума.</a:t>
            </a:r>
            <a:endParaRPr lang="en-U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Данас је у готово свим државама у свету бирачко право опште</a:t>
            </a:r>
            <a:r>
              <a:rPr lang="sr-Latn-RS" sz="2000" dirty="0" smtClean="0">
                <a:latin typeface="Times New Roman" pitchFamily="18" charset="0"/>
                <a:cs typeface="Times New Roman" pitchFamily="18" charset="0"/>
              </a:rPr>
              <a:t> - </a:t>
            </a:r>
            <a:r>
              <a:rPr lang="sr-Cyrl-CS" sz="2000" dirty="0" smtClean="0">
                <a:latin typeface="Times New Roman" pitchFamily="18" charset="0"/>
                <a:cs typeface="Times New Roman" pitchFamily="18" charset="0"/>
              </a:rPr>
              <a:t> уживају</a:t>
            </a:r>
            <a:r>
              <a:rPr lang="sr-Latn-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га </a:t>
            </a:r>
            <a:r>
              <a:rPr lang="sr-Cyrl-CS" sz="2000" dirty="0" smtClean="0">
                <a:latin typeface="Times New Roman" pitchFamily="18" charset="0"/>
                <a:cs typeface="Times New Roman" pitchFamily="18" charset="0"/>
              </a:rPr>
              <a:t>сви пунолетни грађани који поседују пословну способност и нису одлуком суда због извршеног кривичног дела привремено лишени његовог уживања. </a:t>
            </a:r>
          </a:p>
          <a:p>
            <a:r>
              <a:rPr lang="sr-Cyrl-CS" sz="2000" dirty="0" smtClean="0">
                <a:latin typeface="Times New Roman" pitchFamily="18" charset="0"/>
                <a:cs typeface="Times New Roman" pitchFamily="18" charset="0"/>
              </a:rPr>
              <a:t>Како се у већини савремених држава пунолетство стиче с навршених 18 или 21 годином, то cy истовремено и године са којима се у савременим државама стиче бирачко право.</a:t>
            </a: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sr-Cyrl-RS" sz="3600" dirty="0" smtClean="0">
                <a:latin typeface="Times New Roman" pitchFamily="18" charset="0"/>
                <a:cs typeface="Times New Roman" pitchFamily="18" charset="0"/>
              </a:rPr>
              <a:t>Ограничено право гласа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867400"/>
          </a:xfrm>
        </p:spPr>
        <p:txBody>
          <a:bodyPr>
            <a:noAutofit/>
          </a:bodyPr>
          <a:lstStyle/>
          <a:p>
            <a:r>
              <a:rPr lang="sr-Cyrl-CS" sz="2000" b="1" dirty="0" smtClean="0">
                <a:latin typeface="Times New Roman" pitchFamily="18" charset="0"/>
                <a:cs typeface="Times New Roman" pitchFamily="18" charset="0"/>
              </a:rPr>
              <a:t>Ограничено право гласа </a:t>
            </a:r>
            <a:r>
              <a:rPr lang="sr-Cyrl-CS" sz="2000" dirty="0" smtClean="0">
                <a:latin typeface="Times New Roman" pitchFamily="18" charset="0"/>
                <a:cs typeface="Times New Roman" pitchFamily="18" charset="0"/>
              </a:rPr>
              <a:t>постоји када се из његовог уживања искључују читаве категорије грађана, који су иначе пословно способни. </a:t>
            </a:r>
            <a:endParaRPr lang="sr-Latn-RS" sz="2000" dirty="0" smtClean="0">
              <a:latin typeface="Times New Roman" pitchFamily="18" charset="0"/>
              <a:cs typeface="Times New Roman" pitchFamily="18" charset="0"/>
            </a:endParaRPr>
          </a:p>
          <a:p>
            <a:r>
              <a:rPr lang="sr-Latn-RS" sz="2000" b="1" dirty="0" smtClean="0">
                <a:latin typeface="Times New Roman" pitchFamily="18" charset="0"/>
                <a:cs typeface="Times New Roman" pitchFamily="18" charset="0"/>
              </a:rPr>
              <a:t>O</a:t>
            </a:r>
            <a:r>
              <a:rPr lang="sr-Cyrl-CS" sz="2000" b="1" dirty="0" smtClean="0">
                <a:latin typeface="Times New Roman" pitchFamily="18" charset="0"/>
                <a:cs typeface="Times New Roman" pitchFamily="18" charset="0"/>
              </a:rPr>
              <a:t>снови искључења </a:t>
            </a:r>
            <a:r>
              <a:rPr lang="sr-Cyrl-CS" sz="2000" dirty="0" smtClean="0">
                <a:latin typeface="Times New Roman" pitchFamily="18" charset="0"/>
                <a:cs typeface="Times New Roman" pitchFamily="18" charset="0"/>
              </a:rPr>
              <a:t>од уживања </a:t>
            </a:r>
            <a:r>
              <a:rPr lang="sr-Latn-RS" sz="2000" dirty="0" smtClean="0">
                <a:latin typeface="Times New Roman" pitchFamily="18" charset="0"/>
                <a:cs typeface="Times New Roman" pitchFamily="18" charset="0"/>
              </a:rPr>
              <a:t>(</a:t>
            </a:r>
            <a:r>
              <a:rPr lang="sr-Cyrl-CS" sz="2000" dirty="0" smtClean="0">
                <a:latin typeface="Times New Roman" pitchFamily="18" charset="0"/>
                <a:cs typeface="Times New Roman" pitchFamily="18" charset="0"/>
              </a:rPr>
              <a:t>ограничења</a:t>
            </a:r>
            <a:r>
              <a:rPr lang="sr-Latn-R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бирачког права су</a:t>
            </a:r>
            <a:r>
              <a:rPr lang="sr-Latn-RS" sz="2000" dirty="0" smtClean="0">
                <a:latin typeface="Times New Roman" pitchFamily="18" charset="0"/>
                <a:cs typeface="Times New Roman" pitchFamily="18" charset="0"/>
              </a:rPr>
              <a:t>:</a:t>
            </a:r>
            <a:r>
              <a:rPr lang="sr-Cyrl-R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поседовање додатних квалификација, чиме су искључени сви они грађани који те квалификације немају</a:t>
            </a:r>
            <a:r>
              <a:rPr lang="sr-Latn-R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плаћање непосредног пореза у одређеном износу (</a:t>
            </a:r>
            <a:r>
              <a:rPr lang="sr-Cyrl-CS" sz="2000" i="1" dirty="0" smtClean="0">
                <a:latin typeface="Times New Roman" pitchFamily="18" charset="0"/>
                <a:cs typeface="Times New Roman" pitchFamily="18" charset="0"/>
              </a:rPr>
              <a:t>имовински цензус</a:t>
            </a:r>
            <a:r>
              <a:rPr lang="sr-Cyrl-CS" sz="2000" dirty="0" smtClean="0">
                <a:latin typeface="Times New Roman" pitchFamily="18" charset="0"/>
                <a:cs typeface="Times New Roman" pitchFamily="18" charset="0"/>
              </a:rPr>
              <a:t>), порекло, односно боја коже (</a:t>
            </a:r>
            <a:r>
              <a:rPr lang="sr-Cyrl-CS" sz="2000" i="1" dirty="0" smtClean="0">
                <a:latin typeface="Times New Roman" pitchFamily="18" charset="0"/>
                <a:cs typeface="Times New Roman" pitchFamily="18" charset="0"/>
              </a:rPr>
              <a:t>цензус по пореклу</a:t>
            </a:r>
            <a:r>
              <a:rPr lang="sr-Cyrl-CS" sz="2000" dirty="0" smtClean="0">
                <a:latin typeface="Times New Roman" pitchFamily="18" charset="0"/>
                <a:cs typeface="Times New Roman" pitchFamily="18" charset="0"/>
              </a:rPr>
              <a:t>), дужин</a:t>
            </a:r>
            <a:r>
              <a:rPr lang="sr-Latn-RS" sz="2000" dirty="0" smtClean="0">
                <a:latin typeface="Times New Roman" pitchFamily="18" charset="0"/>
                <a:cs typeface="Times New Roman" pitchFamily="18" charset="0"/>
              </a:rPr>
              <a:t>a</a:t>
            </a:r>
            <a:r>
              <a:rPr lang="sr-Cyrl-CS" sz="2000" dirty="0" smtClean="0">
                <a:latin typeface="Times New Roman" pitchFamily="18" charset="0"/>
                <a:cs typeface="Times New Roman" pitchFamily="18" charset="0"/>
              </a:rPr>
              <a:t> боравка у држави, односно у изборној јединици (</a:t>
            </a:r>
            <a:r>
              <a:rPr lang="sr-Cyrl-CS" sz="2000" i="1" dirty="0" smtClean="0">
                <a:latin typeface="Times New Roman" pitchFamily="18" charset="0"/>
                <a:cs typeface="Times New Roman" pitchFamily="18" charset="0"/>
              </a:rPr>
              <a:t>цензус настањености, резиденцијални цензус</a:t>
            </a:r>
            <a:r>
              <a:rPr lang="sr-Cyrl-CS" sz="2000" dirty="0" smtClean="0">
                <a:latin typeface="Times New Roman" pitchFamily="18" charset="0"/>
                <a:cs typeface="Times New Roman" pitchFamily="18" charset="0"/>
              </a:rPr>
              <a:t>), пол (</a:t>
            </a:r>
            <a:r>
              <a:rPr lang="sr-Cyrl-CS" sz="2000" i="1" dirty="0" smtClean="0">
                <a:latin typeface="Times New Roman" pitchFamily="18" charset="0"/>
                <a:cs typeface="Times New Roman" pitchFamily="18" charset="0"/>
              </a:rPr>
              <a:t>цензус по полу</a:t>
            </a:r>
            <a:r>
              <a:rPr lang="sr-Cyrl-CS" sz="2000" dirty="0" smtClean="0">
                <a:latin typeface="Times New Roman" pitchFamily="18" charset="0"/>
                <a:cs typeface="Times New Roman" pitchFamily="18" charset="0"/>
              </a:rPr>
              <a:t>), одређен степен школовања (</a:t>
            </a:r>
            <a:r>
              <a:rPr lang="sr-Cyrl-CS" sz="2000" i="1" dirty="0" smtClean="0">
                <a:latin typeface="Times New Roman" pitchFamily="18" charset="0"/>
                <a:cs typeface="Times New Roman" pitchFamily="18" charset="0"/>
              </a:rPr>
              <a:t>цензус образованости</a:t>
            </a:r>
            <a:r>
              <a:rPr lang="sr-Cyrl-CS" sz="2000" dirty="0" smtClean="0">
                <a:latin typeface="Times New Roman" pitchFamily="18" charset="0"/>
                <a:cs typeface="Times New Roman" pitchFamily="18" charset="0"/>
              </a:rPr>
              <a:t>), године старости, односно високу старосну границу бирача која је изнад година са којима се стиче пунолетство (</a:t>
            </a:r>
            <a:r>
              <a:rPr lang="sr-Cyrl-CS" sz="2000" i="1" dirty="0" smtClean="0">
                <a:latin typeface="Times New Roman" pitchFamily="18" charset="0"/>
                <a:cs typeface="Times New Roman" pitchFamily="18" charset="0"/>
              </a:rPr>
              <a:t>старосни цензус</a:t>
            </a:r>
            <a:r>
              <a:rPr lang="sr-Cyrl-CS"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Има случајева да се читаве професије искључују од уживања бирачког права</a:t>
            </a:r>
            <a:r>
              <a:rPr lang="sr-Latn-R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слуге, чиновници (државни службеници) или војна лица</a:t>
            </a:r>
            <a:r>
              <a:rPr lang="sr-Latn-RS" sz="2000" dirty="0" smtClean="0">
                <a:latin typeface="Times New Roman" pitchFamily="18" charset="0"/>
                <a:cs typeface="Times New Roman" pitchFamily="18" charset="0"/>
              </a:rPr>
              <a:t> - </a:t>
            </a:r>
            <a:r>
              <a:rPr lang="sr-Cyrl-CS" sz="2000" dirty="0" smtClean="0">
                <a:latin typeface="Times New Roman" pitchFamily="18" charset="0"/>
                <a:cs typeface="Times New Roman" pitchFamily="18" charset="0"/>
              </a:rPr>
              <a:t>ради спречавања увлачења политике у војску.</a:t>
            </a:r>
            <a:r>
              <a:rPr lang="en-US" sz="2000" dirty="0" smtClean="0">
                <a:latin typeface="Times New Roman" pitchFamily="18" charset="0"/>
                <a:cs typeface="Times New Roman" pitchFamily="18" charset="0"/>
              </a:rPr>
              <a:t> </a:t>
            </a:r>
            <a:endParaRPr lang="sr-Latn-RS" sz="2000" dirty="0" smtClean="0">
              <a:latin typeface="Times New Roman" pitchFamily="18" charset="0"/>
              <a:cs typeface="Times New Roman" pitchFamily="18" charset="0"/>
            </a:endParaRPr>
          </a:p>
          <a:p>
            <a:endParaRPr lang="sr-Cyrl-C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sr-Cyrl-RS" sz="3600" dirty="0" smtClean="0">
                <a:latin typeface="Times New Roman" pitchFamily="18" charset="0"/>
                <a:cs typeface="Times New Roman" pitchFamily="18" charset="0"/>
              </a:rPr>
              <a:t>Једнако право гласа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486400"/>
          </a:xfrm>
        </p:spPr>
        <p:txBody>
          <a:bodyPr>
            <a:normAutofit/>
          </a:bodyPr>
          <a:lstStyle/>
          <a:p>
            <a:r>
              <a:rPr lang="sr-Cyrl-CS" sz="2000" dirty="0" smtClean="0">
                <a:latin typeface="Times New Roman" pitchFamily="18" charset="0"/>
                <a:cs typeface="Times New Roman" pitchFamily="18" charset="0"/>
              </a:rPr>
              <a:t>Услов да бирачко право буде демократски одређено није само да оно буде опште, него и да буде </a:t>
            </a:r>
            <a:r>
              <a:rPr lang="sr-Cyrl-CS" sz="2000" b="1" dirty="0" smtClean="0">
                <a:latin typeface="Times New Roman" pitchFamily="18" charset="0"/>
                <a:cs typeface="Times New Roman" pitchFamily="18" charset="0"/>
              </a:rPr>
              <a:t>једнако</a:t>
            </a:r>
            <a:r>
              <a:rPr lang="sr-Cyrl-CS" sz="2000" dirty="0" smtClean="0">
                <a:latin typeface="Times New Roman" pitchFamily="18" charset="0"/>
                <a:cs typeface="Times New Roman" pitchFamily="18" charset="0"/>
              </a:rPr>
              <a:t>, тј. да се оно ужива и врши према начелу „један човек, један глас". </a:t>
            </a:r>
          </a:p>
          <a:p>
            <a:r>
              <a:rPr lang="sr-Cyrl-CS" sz="2000" b="1" i="1" dirty="0" smtClean="0">
                <a:latin typeface="Times New Roman" pitchFamily="18" charset="0"/>
                <a:cs typeface="Times New Roman" pitchFamily="18" charset="0"/>
              </a:rPr>
              <a:t>Неједнако</a:t>
            </a:r>
            <a:r>
              <a:rPr lang="sr-Cyrl-CS" sz="2000" i="1" dirty="0" smtClean="0">
                <a:latin typeface="Times New Roman" pitchFamily="18" charset="0"/>
                <a:cs typeface="Times New Roman" pitchFamily="18" charset="0"/>
              </a:rPr>
              <a:t> ираво гласа </a:t>
            </a:r>
            <a:r>
              <a:rPr lang="sr-Cyrl-CS" sz="2000" dirty="0" smtClean="0">
                <a:latin typeface="Times New Roman" pitchFamily="18" charset="0"/>
                <a:cs typeface="Times New Roman" pitchFamily="18" charset="0"/>
              </a:rPr>
              <a:t>постоји када поједине категорије грађана располажу већим бројем гласова од осталих грађана. Облици неједнаког права гласа били су:</a:t>
            </a:r>
            <a:endParaRPr lang="sr-Cyrl-CS" sz="2000" i="1" dirty="0" smtClean="0">
              <a:latin typeface="Times New Roman" pitchFamily="18" charset="0"/>
              <a:cs typeface="Times New Roman" pitchFamily="18" charset="0"/>
            </a:endParaRPr>
          </a:p>
          <a:p>
            <a:r>
              <a:rPr lang="sr-Cyrl-CS" sz="2000" b="1" dirty="0" smtClean="0">
                <a:latin typeface="Times New Roman" pitchFamily="18" charset="0"/>
                <a:cs typeface="Times New Roman" pitchFamily="18" charset="0"/>
              </a:rPr>
              <a:t>Плурални вотум</a:t>
            </a:r>
            <a:r>
              <a:rPr lang="sr-Cyrl-R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поједине категорије бирача су, формиране на основу имућности или степена образовања, имале два или више гласова, за разлику од осталих бирача који су имали само један глас.</a:t>
            </a:r>
          </a:p>
          <a:p>
            <a:r>
              <a:rPr lang="sr-Cyrl-CS" sz="2000" b="1" dirty="0" smtClean="0">
                <a:latin typeface="Times New Roman" pitchFamily="18" charset="0"/>
                <a:cs typeface="Times New Roman" pitchFamily="18" charset="0"/>
              </a:rPr>
              <a:t>Многоструки (умножени) вотум:</a:t>
            </a:r>
            <a:r>
              <a:rPr lang="en-U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сви бирачи су формално имали један глас, али су поједине категорије бирача могле на истим изборима гласати у више изборних јединица. </a:t>
            </a:r>
          </a:p>
          <a:p>
            <a:r>
              <a:rPr lang="sr-Cyrl-CS" sz="2000" b="1" dirty="0" smtClean="0">
                <a:latin typeface="Times New Roman" pitchFamily="18" charset="0"/>
                <a:cs typeface="Times New Roman" pitchFamily="18" charset="0"/>
              </a:rPr>
              <a:t>Породични вотум</a:t>
            </a:r>
            <a:r>
              <a:rPr lang="sr-Cyrl-R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шеф породице има број гласова сразмеран величини породице.</a:t>
            </a: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09600"/>
            <a:ext cx="8229600" cy="6019800"/>
          </a:xfrm>
        </p:spPr>
        <p:txBody>
          <a:bodyPr>
            <a:normAutofit/>
          </a:bodyPr>
          <a:lstStyle/>
          <a:p>
            <a:r>
              <a:rPr lang="sr-Cyrl-CS" sz="2400" dirty="0" smtClean="0">
                <a:latin typeface="Times New Roman" pitchFamily="18" charset="0"/>
                <a:cs typeface="Times New Roman" pitchFamily="18" charset="0"/>
              </a:rPr>
              <a:t>Поред ове изричите неједнакости бирачког права постоји и тзв. </a:t>
            </a:r>
            <a:r>
              <a:rPr lang="sr-Cyrl-CS" sz="2400" i="1" dirty="0" smtClean="0">
                <a:latin typeface="Times New Roman" pitchFamily="18" charset="0"/>
                <a:cs typeface="Times New Roman" pitchFamily="18" charset="0"/>
              </a:rPr>
              <a:t>ирикривена или факшичка неједнакосш</a:t>
            </a:r>
            <a:r>
              <a:rPr lang="en-US" sz="2400" dirty="0" smtClean="0">
                <a:latin typeface="Times New Roman" pitchFamily="18" charset="0"/>
                <a:cs typeface="Times New Roman" pitchFamily="18" charset="0"/>
              </a:rPr>
              <a:t> </a:t>
            </a:r>
            <a:r>
              <a:rPr lang="sr-Cyrl-CS" sz="2400" dirty="0" smtClean="0">
                <a:latin typeface="Times New Roman" pitchFamily="18" charset="0"/>
                <a:cs typeface="Times New Roman" pitchFamily="18" charset="0"/>
              </a:rPr>
              <a:t>бирачког права до које се долази посредно, упркос томе што, правно посматрано, сви бирачи имају једнако бирачко право.</a:t>
            </a:r>
            <a:r>
              <a:rPr lang="en-US" sz="2400" dirty="0" smtClean="0">
                <a:latin typeface="Times New Roman" pitchFamily="18" charset="0"/>
                <a:cs typeface="Times New Roman" pitchFamily="18" charset="0"/>
              </a:rPr>
              <a:t> </a:t>
            </a:r>
            <a:endParaRPr lang="sr-Cyrl-RS" sz="2400" dirty="0" smtClean="0">
              <a:latin typeface="Times New Roman" pitchFamily="18" charset="0"/>
              <a:cs typeface="Times New Roman" pitchFamily="18" charset="0"/>
            </a:endParaRPr>
          </a:p>
          <a:p>
            <a:pPr>
              <a:buNone/>
            </a:pPr>
            <a:r>
              <a:rPr lang="sr-Cyrl-RS" sz="2400" dirty="0" smtClean="0">
                <a:latin typeface="Times New Roman" pitchFamily="18" charset="0"/>
                <a:cs typeface="Times New Roman" pitchFamily="18" charset="0"/>
              </a:rPr>
              <a:t>    Пример: </a:t>
            </a:r>
            <a:r>
              <a:rPr lang="sr-Cyrl-CS" sz="2400" dirty="0" smtClean="0">
                <a:latin typeface="Times New Roman" pitchFamily="18" charset="0"/>
                <a:cs typeface="Times New Roman" pitchFamily="18" charset="0"/>
              </a:rPr>
              <a:t>кад изборне јединице са различитим бројем бирача бирају једнак број представника, као и кад изборне јединице са истим бројем бирача бирају различит број представника. (</a:t>
            </a:r>
            <a:r>
              <a:rPr lang="sr-Cyrl-CS" sz="2400" b="1" dirty="0" smtClean="0">
                <a:latin typeface="Times New Roman" pitchFamily="18" charset="0"/>
                <a:cs typeface="Times New Roman" pitchFamily="18" charset="0"/>
              </a:rPr>
              <a:t>неједнакост представљања</a:t>
            </a:r>
            <a:r>
              <a:rPr lang="sr-Cyrl-CS" sz="2400" dirty="0" smtClean="0">
                <a:latin typeface="Times New Roman" pitchFamily="18" charset="0"/>
                <a:cs typeface="Times New Roman" pitchFamily="18" charset="0"/>
              </a:rPr>
              <a:t>).</a:t>
            </a:r>
          </a:p>
          <a:p>
            <a:pPr>
              <a:buNone/>
            </a:pPr>
            <a:r>
              <a:rPr lang="sr-Cyrl-CS" sz="2400" dirty="0" smtClean="0">
                <a:latin typeface="Times New Roman" pitchFamily="18" charset="0"/>
                <a:cs typeface="Times New Roman" pitchFamily="18" charset="0"/>
              </a:rPr>
              <a:t>    Суптилнији облик неједнакости је кројење изборних јединица које имају за циљ фаворизовање одређених политичких тенденција, тј. одређеног политичког опредељења бирача. Реч је о </a:t>
            </a:r>
            <a:r>
              <a:rPr lang="sr-Cyrl-CS" sz="2400" b="1" dirty="0" smtClean="0">
                <a:latin typeface="Times New Roman" pitchFamily="18" charset="0"/>
                <a:cs typeface="Times New Roman" pitchFamily="18" charset="0"/>
              </a:rPr>
              <a:t>изборној геометрији</a:t>
            </a:r>
            <a:r>
              <a:rPr lang="sr-Cyrl-CS" sz="2400" dirty="0" smtClean="0">
                <a:latin typeface="Times New Roman" pitchFamily="18" charset="0"/>
                <a:cs typeface="Times New Roman" pitchFamily="18" charset="0"/>
              </a:rPr>
              <a:t>, названој у САД „џеримандеринг"</a:t>
            </a:r>
            <a:r>
              <a:rPr lang="en-US" sz="2400" dirty="0" smtClean="0">
                <a:latin typeface="Times New Roman" pitchFamily="18" charset="0"/>
                <a:cs typeface="Times New Roman" pitchFamily="18" charset="0"/>
              </a:rPr>
              <a:t> (Gerrymandering).</a:t>
            </a:r>
            <a:r>
              <a:rPr lang="sr-Cyrl-CS" sz="2400" dirty="0" smtClean="0">
                <a:latin typeface="Times New Roman" pitchFamily="18" charset="0"/>
                <a:cs typeface="Times New Roman" pitchFamily="18" charset="0"/>
              </a:rPr>
              <a:t> </a:t>
            </a: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solidFill>
                  <a:schemeClr val="tx2"/>
                </a:solidFill>
                <a:latin typeface="Times New Roman" pitchFamily="18" charset="0"/>
                <a:cs typeface="Times New Roman" pitchFamily="18" charset="0"/>
              </a:rPr>
              <a:t>Предмет изборног права</a:t>
            </a:r>
            <a:endParaRPr lang="en-US" sz="3200" dirty="0">
              <a:solidFill>
                <a:schemeClr val="tx2"/>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r>
              <a:rPr lang="sr-Cyrl-RS" sz="2100" dirty="0" smtClean="0">
                <a:solidFill>
                  <a:schemeClr val="tx2">
                    <a:lumMod val="75000"/>
                  </a:schemeClr>
                </a:solidFill>
                <a:latin typeface="Times New Roman" pitchFamily="18" charset="0"/>
                <a:cs typeface="Times New Roman" pitchFamily="18" charset="0"/>
              </a:rPr>
              <a:t>Свака наука мора имати предмет и </a:t>
            </a:r>
            <a:r>
              <a:rPr lang="sr-Cyrl-RS" sz="2100" dirty="0" smtClean="0">
                <a:solidFill>
                  <a:schemeClr val="tx2">
                    <a:lumMod val="75000"/>
                  </a:schemeClr>
                </a:solidFill>
                <a:latin typeface="Times New Roman" pitchFamily="18" charset="0"/>
                <a:cs typeface="Times New Roman" pitchFamily="18" charset="0"/>
              </a:rPr>
              <a:t>методе којима исти проучава.</a:t>
            </a:r>
          </a:p>
          <a:p>
            <a:r>
              <a:rPr lang="sr-Cyrl-RS" sz="2100" dirty="0" smtClean="0">
                <a:solidFill>
                  <a:schemeClr val="tx2">
                    <a:lumMod val="75000"/>
                  </a:schemeClr>
                </a:solidFill>
                <a:latin typeface="Times New Roman" pitchFamily="18" charset="0"/>
                <a:cs typeface="Times New Roman" pitchFamily="18" charset="0"/>
              </a:rPr>
              <a:t>Предмет сваке науке је скуп сазнања о појавама које она изучава.</a:t>
            </a:r>
          </a:p>
          <a:p>
            <a:r>
              <a:rPr lang="sr-Cyrl-RS" sz="2100" dirty="0" smtClean="0">
                <a:solidFill>
                  <a:schemeClr val="tx2">
                    <a:lumMod val="75000"/>
                  </a:schemeClr>
                </a:solidFill>
                <a:latin typeface="Times New Roman" pitchFamily="18" charset="0"/>
                <a:cs typeface="Times New Roman" pitchFamily="18" charset="0"/>
              </a:rPr>
              <a:t>Изборно право није посебна наука, већ се оно изучава у саставу уставног права.</a:t>
            </a:r>
          </a:p>
          <a:p>
            <a:r>
              <a:rPr lang="sr-Cyrl-RS" sz="2100" dirty="0" smtClean="0">
                <a:solidFill>
                  <a:schemeClr val="tx2">
                    <a:lumMod val="75000"/>
                  </a:schemeClr>
                </a:solidFill>
                <a:latin typeface="Times New Roman" pitchFamily="18" charset="0"/>
                <a:cs typeface="Times New Roman" pitchFamily="18" charset="0"/>
              </a:rPr>
              <a:t>Уставно право (опште) – изборно право (посебно)</a:t>
            </a:r>
          </a:p>
          <a:p>
            <a:r>
              <a:rPr lang="sr-Cyrl-RS" sz="2100" b="1" dirty="0" smtClean="0">
                <a:solidFill>
                  <a:schemeClr val="tx2">
                    <a:lumMod val="75000"/>
                  </a:schemeClr>
                </a:solidFill>
                <a:latin typeface="Times New Roman" pitchFamily="18" charset="0"/>
                <a:cs typeface="Times New Roman" pitchFamily="18" charset="0"/>
              </a:rPr>
              <a:t>Предмет</a:t>
            </a:r>
            <a:r>
              <a:rPr lang="sr-Cyrl-RS" sz="2100" dirty="0" smtClean="0">
                <a:solidFill>
                  <a:schemeClr val="tx2">
                    <a:lumMod val="75000"/>
                  </a:schemeClr>
                </a:solidFill>
                <a:latin typeface="Times New Roman" pitchFamily="18" charset="0"/>
                <a:cs typeface="Times New Roman" pitchFamily="18" charset="0"/>
              </a:rPr>
              <a:t> изборног права су правни институти, правни односи, правна правила и право везано за изборе.</a:t>
            </a:r>
          </a:p>
          <a:p>
            <a:r>
              <a:rPr lang="sr-Cyrl-RS" sz="2100" dirty="0" smtClean="0">
                <a:solidFill>
                  <a:schemeClr val="tx2">
                    <a:lumMod val="75000"/>
                  </a:schemeClr>
                </a:solidFill>
                <a:latin typeface="Times New Roman" pitchFamily="18" charset="0"/>
                <a:cs typeface="Times New Roman" pitchFamily="18" charset="0"/>
              </a:rPr>
              <a:t>Изборно право садржи материјално-правна и процесно-правна правила о изборима, али и специфична правна правила која регулишу изборну математику везану за расподелу мандата, изборну геометрију (изборне јединице) и изборне технике.</a:t>
            </a:r>
          </a:p>
          <a:p>
            <a:r>
              <a:rPr lang="sr-Cyrl-RS" sz="2100" dirty="0" smtClean="0">
                <a:solidFill>
                  <a:schemeClr val="tx2">
                    <a:lumMod val="75000"/>
                  </a:schemeClr>
                </a:solidFill>
                <a:latin typeface="Times New Roman" pitchFamily="18" charset="0"/>
                <a:cs typeface="Times New Roman" pitchFamily="18" charset="0"/>
              </a:rPr>
              <a:t>Изборно право је друштвена, јавноправна научна дисциплина</a:t>
            </a:r>
          </a:p>
          <a:p>
            <a:endParaRPr lang="sr-Cyrl-RS"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sr-Cyrl-RS" sz="3600" dirty="0" smtClean="0">
                <a:latin typeface="Times New Roman" pitchFamily="18" charset="0"/>
                <a:cs typeface="Times New Roman" pitchFamily="18" charset="0"/>
              </a:rPr>
              <a:t>Бирачко право</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715000"/>
          </a:xfrm>
        </p:spPr>
        <p:txBody>
          <a:bodyPr>
            <a:normAutofit fontScale="92500" lnSpcReduction="10000"/>
          </a:bodyPr>
          <a:lstStyle/>
          <a:p>
            <a:r>
              <a:rPr lang="sr-Cyrl-CS" sz="2000" dirty="0" smtClean="0">
                <a:latin typeface="Times New Roman" pitchFamily="18" charset="0"/>
                <a:cs typeface="Times New Roman" pitchFamily="18" charset="0"/>
              </a:rPr>
              <a:t>Бирачко тело се састоји се од грађана који имају:</a:t>
            </a: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 </a:t>
            </a:r>
            <a:r>
              <a:rPr lang="sr-Cyrl-CS" sz="2000" b="1" dirty="0" smtClean="0">
                <a:latin typeface="Times New Roman" pitchFamily="18" charset="0"/>
                <a:cs typeface="Times New Roman" pitchFamily="18" charset="0"/>
              </a:rPr>
              <a:t>бирачку способност</a:t>
            </a:r>
            <a:r>
              <a:rPr lang="sr-Cyrl-CS" sz="2000" dirty="0" smtClean="0">
                <a:latin typeface="Times New Roman" pitchFamily="18" charset="0"/>
                <a:cs typeface="Times New Roman" pitchFamily="18" charset="0"/>
              </a:rPr>
              <a:t>, тј. уставом и законом гарантовано право да бирају своје представнике и</a:t>
            </a:r>
            <a:endParaRPr lang="sr-Latn-RS" sz="2000" dirty="0" smtClean="0">
              <a:latin typeface="Times New Roman" pitchFamily="18" charset="0"/>
              <a:cs typeface="Times New Roman" pitchFamily="18" charset="0"/>
            </a:endParaRPr>
          </a:p>
          <a:p>
            <a:pPr>
              <a:buNone/>
            </a:pPr>
            <a:r>
              <a:rPr lang="sr-Cyrl-C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a:t>
            </a:r>
            <a:r>
              <a:rPr lang="sr-Cyrl-CS" sz="2000" b="1" dirty="0" smtClean="0">
                <a:latin typeface="Times New Roman" pitchFamily="18" charset="0"/>
                <a:cs typeface="Times New Roman" pitchFamily="18" charset="0"/>
              </a:rPr>
              <a:t> представничку</a:t>
            </a:r>
            <a:r>
              <a:rPr lang="sr-Cyrl-CS" sz="2000" dirty="0" smtClean="0">
                <a:latin typeface="Times New Roman" pitchFamily="18" charset="0"/>
                <a:cs typeface="Times New Roman" pitchFamily="18" charset="0"/>
              </a:rPr>
              <a:t> или посланичку способност, тј. способност да се представљају бирачи. </a:t>
            </a:r>
            <a:endParaRPr lang="sr-Latn-R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Обе ове способности чине садржину бирачког права, чији је носилац, под условима утврђеним уставом и законом, држављанин односне земље. </a:t>
            </a:r>
            <a:endParaRPr lang="sr-Latn-R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Бирачко право је „камен темељац демократије и народне владавине".</a:t>
            </a:r>
          </a:p>
          <a:p>
            <a:r>
              <a:rPr lang="sr-Cyrl-CS" sz="2000" dirty="0">
                <a:latin typeface="Times New Roman" pitchFamily="18" charset="0"/>
                <a:cs typeface="Times New Roman" pitchFamily="18" charset="0"/>
              </a:rPr>
              <a:t> </a:t>
            </a:r>
            <a:r>
              <a:rPr lang="sr-Cyrl-CS" sz="2000" b="1" dirty="0" smtClean="0">
                <a:latin typeface="Times New Roman" pitchFamily="18" charset="0"/>
                <a:cs typeface="Times New Roman" pitchFamily="18" charset="0"/>
              </a:rPr>
              <a:t>Правна природа бирачког права </a:t>
            </a:r>
            <a:r>
              <a:rPr lang="sr-Cyrl-CS" sz="2000" dirty="0" smtClean="0">
                <a:latin typeface="Times New Roman" pitchFamily="18" charset="0"/>
                <a:cs typeface="Times New Roman" pitchFamily="18" charset="0"/>
              </a:rPr>
              <a:t>(три теорије):</a:t>
            </a: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a:t>
            </a:r>
            <a:r>
              <a:rPr lang="sr-Cyrl-CS" sz="2000" dirty="0">
                <a:latin typeface="Times New Roman" pitchFamily="18" charset="0"/>
                <a:cs typeface="Times New Roman" pitchFamily="18" charset="0"/>
              </a:rPr>
              <a:t>п</a:t>
            </a:r>
            <a:r>
              <a:rPr lang="sr-Cyrl-CS" sz="2000" dirty="0" smtClean="0">
                <a:latin typeface="Times New Roman" pitchFamily="18" charset="0"/>
                <a:cs typeface="Times New Roman" pitchFamily="18" charset="0"/>
              </a:rPr>
              <a:t>рема </a:t>
            </a:r>
            <a:r>
              <a:rPr lang="sr-Cyrl-RS" sz="2000" i="1" dirty="0" smtClean="0">
                <a:latin typeface="Times New Roman" pitchFamily="18" charset="0"/>
                <a:cs typeface="Times New Roman" pitchFamily="18" charset="0"/>
              </a:rPr>
              <a:t>првој</a:t>
            </a:r>
            <a:r>
              <a:rPr lang="sr-Cyrl-CS" sz="2000" dirty="0" smtClean="0">
                <a:latin typeface="Times New Roman" pitchFamily="18" charset="0"/>
                <a:cs typeface="Times New Roman" pitchFamily="18" charset="0"/>
              </a:rPr>
              <a:t> теорији бирачко право је </a:t>
            </a:r>
            <a:r>
              <a:rPr lang="sr-Cyrl-CS" sz="2000" b="1" dirty="0" smtClean="0">
                <a:latin typeface="Times New Roman" pitchFamily="18" charset="0"/>
                <a:cs typeface="Times New Roman" pitchFamily="18" charset="0"/>
              </a:rPr>
              <a:t>индивидуално право </a:t>
            </a:r>
            <a:r>
              <a:rPr lang="sr-Cyrl-CS" sz="2000" dirty="0" smtClean="0">
                <a:latin typeface="Times New Roman" pitchFamily="18" charset="0"/>
                <a:cs typeface="Times New Roman" pitchFamily="18" charset="0"/>
              </a:rPr>
              <a:t>које припада сваком појединцу.</a:t>
            </a:r>
            <a:r>
              <a:rPr lang="en-US" sz="2000" dirty="0" smtClean="0">
                <a:latin typeface="Times New Roman" pitchFamily="18" charset="0"/>
                <a:cs typeface="Times New Roman" pitchFamily="18" charset="0"/>
              </a:rPr>
              <a:t> To</a:t>
            </a:r>
            <a:r>
              <a:rPr lang="sr-Cyrl-CS" sz="2000" dirty="0" smtClean="0">
                <a:latin typeface="Times New Roman" pitchFamily="18" charset="0"/>
                <a:cs typeface="Times New Roman" pitchFamily="18" charset="0"/>
              </a:rPr>
              <a:t> право закон не може ни ограничити ни одузети, јер му га није ни доделио.</a:t>
            </a:r>
            <a:r>
              <a:rPr lang="en-US" sz="2000" dirty="0" smtClean="0">
                <a:latin typeface="Times New Roman" pitchFamily="18" charset="0"/>
                <a:cs typeface="Times New Roman" pitchFamily="18" charset="0"/>
              </a:rPr>
              <a:t> To je</a:t>
            </a:r>
            <a:r>
              <a:rPr lang="sr-Cyrl-CS" sz="2000" dirty="0" smtClean="0">
                <a:latin typeface="Times New Roman" pitchFamily="18" charset="0"/>
                <a:cs typeface="Times New Roman" pitchFamily="18" charset="0"/>
              </a:rPr>
              <a:t> право појединца које претходи закону, па га законодавац само признаје, тј. потврђује. У основи ове теорије je схватање народа као носиоца суверености.</a:t>
            </a: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a:t>
            </a:r>
            <a:r>
              <a:rPr lang="sr-Cyrl-CS" sz="2100" dirty="0">
                <a:latin typeface="Times New Roman" pitchFamily="18" charset="0"/>
                <a:cs typeface="Times New Roman" pitchFamily="18" charset="0"/>
              </a:rPr>
              <a:t>п</a:t>
            </a:r>
            <a:r>
              <a:rPr lang="sr-Cyrl-CS" sz="2100" dirty="0" smtClean="0">
                <a:latin typeface="Times New Roman" pitchFamily="18" charset="0"/>
                <a:cs typeface="Times New Roman" pitchFamily="18" charset="0"/>
              </a:rPr>
              <a:t>рема </a:t>
            </a:r>
            <a:r>
              <a:rPr lang="sr-Cyrl-CS" sz="2100" i="1" dirty="0" smtClean="0">
                <a:latin typeface="Times New Roman" pitchFamily="18" charset="0"/>
                <a:cs typeface="Times New Roman" pitchFamily="18" charset="0"/>
              </a:rPr>
              <a:t>другој</a:t>
            </a:r>
            <a:r>
              <a:rPr lang="sr-Cyrl-CS" sz="2100" dirty="0" smtClean="0">
                <a:latin typeface="Times New Roman" pitchFamily="18" charset="0"/>
                <a:cs typeface="Times New Roman" pitchFamily="18" charset="0"/>
              </a:rPr>
              <a:t> теорији, </a:t>
            </a:r>
            <a:r>
              <a:rPr lang="sr-Cyrl-CS" sz="2100" b="1" dirty="0" smtClean="0">
                <a:latin typeface="Times New Roman" pitchFamily="18" charset="0"/>
                <a:cs typeface="Times New Roman" pitchFamily="18" charset="0"/>
              </a:rPr>
              <a:t>бирачко право je јавна функција</a:t>
            </a:r>
            <a:r>
              <a:rPr lang="sr-Cyrl-CS" sz="2100" dirty="0" smtClean="0">
                <a:latin typeface="Times New Roman" pitchFamily="18" charset="0"/>
                <a:cs typeface="Times New Roman" pitchFamily="18" charset="0"/>
              </a:rPr>
              <a:t>, успостављена уставом ради изражавања националне воље. У основи ове теорије je схватање нације као носиоца суверености (врховне власти). Будући да je нација, за разлику од народа, недељив ентитет, различит од актуелних појединаца, то појединци немају по себи право да учествују у избору представника нације.</a:t>
            </a:r>
            <a:endParaRPr lang="en-US" sz="21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304800"/>
            <a:ext cx="8229600" cy="6400800"/>
          </a:xfrm>
        </p:spPr>
        <p:txBody>
          <a:bodyPr>
            <a:normAutofit/>
          </a:bodyPr>
          <a:lstStyle/>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a:t>
            </a:r>
            <a:r>
              <a:rPr lang="sr-Cyrl-CS" sz="2000" i="1" dirty="0">
                <a:latin typeface="Times New Roman" pitchFamily="18" charset="0"/>
                <a:cs typeface="Times New Roman" pitchFamily="18" charset="0"/>
              </a:rPr>
              <a:t>т</a:t>
            </a:r>
            <a:r>
              <a:rPr lang="sr-Cyrl-CS" sz="2000" i="1" dirty="0" smtClean="0">
                <a:latin typeface="Times New Roman" pitchFamily="18" charset="0"/>
                <a:cs typeface="Times New Roman" pitchFamily="18" charset="0"/>
              </a:rPr>
              <a:t>рећа</a:t>
            </a:r>
            <a:r>
              <a:rPr lang="sr-Cyrl-CS" sz="2000" dirty="0" smtClean="0">
                <a:latin typeface="Times New Roman" pitchFamily="18" charset="0"/>
                <a:cs typeface="Times New Roman" pitchFamily="18" charset="0"/>
              </a:rPr>
              <a:t> теорија je </a:t>
            </a:r>
            <a:r>
              <a:rPr lang="sr-Cyrl-CS" sz="2000" b="1" dirty="0" smtClean="0">
                <a:latin typeface="Times New Roman" pitchFamily="18" charset="0"/>
                <a:cs typeface="Times New Roman" pitchFamily="18" charset="0"/>
              </a:rPr>
              <a:t>компромис</a:t>
            </a:r>
            <a:r>
              <a:rPr lang="sr-Cyrl-CS" sz="2000" dirty="0" smtClean="0">
                <a:latin typeface="Times New Roman" pitchFamily="18" charset="0"/>
                <a:cs typeface="Times New Roman" pitchFamily="18" charset="0"/>
              </a:rPr>
              <a:t> између прве две и по њој je бирачко право истовремено и индивидуално право и јавна функција. Бирачи имају индивидуално право да учествују у чину избора, а учешћем у том чину они постају функционери.</a:t>
            </a:r>
          </a:p>
          <a:p>
            <a:r>
              <a:rPr lang="sr-Cyrl-CS" sz="2000" b="1" dirty="0" smtClean="0">
                <a:latin typeface="Times New Roman" pitchFamily="18" charset="0"/>
                <a:cs typeface="Times New Roman" pitchFamily="18" charset="0"/>
              </a:rPr>
              <a:t>Заштита бирачког права:</a:t>
            </a:r>
          </a:p>
          <a:p>
            <a:r>
              <a:rPr lang="sr-Cyrl-CS" sz="2000" dirty="0" smtClean="0">
                <a:latin typeface="Times New Roman" pitchFamily="18" charset="0"/>
                <a:cs typeface="Times New Roman" pitchFamily="18" charset="0"/>
              </a:rPr>
              <a:t>Бирачко право има ранг уставног права и као такво ужива највишу правну заштиту. </a:t>
            </a:r>
          </a:p>
          <a:p>
            <a:r>
              <a:rPr lang="sr-Cyrl-CS" sz="2000" i="1" dirty="0" smtClean="0">
                <a:latin typeface="Times New Roman" pitchFamily="18" charset="0"/>
                <a:cs typeface="Times New Roman" pitchFamily="18" charset="0"/>
              </a:rPr>
              <a:t>Циљ</a:t>
            </a:r>
            <a:r>
              <a:rPr lang="sr-Cyrl-CS" sz="2000" dirty="0" smtClean="0">
                <a:latin typeface="Times New Roman" pitchFamily="18" charset="0"/>
                <a:cs typeface="Times New Roman" pitchFamily="18" charset="0"/>
              </a:rPr>
              <a:t>: обезбеђивање слободног опредељивања бирача и њихова заштита од сваког утицаја са стране који би онемогућавао изражавање стварне воље бирача.</a:t>
            </a:r>
            <a:endParaRPr lang="en-US" sz="2000" dirty="0" smtClean="0">
              <a:latin typeface="Times New Roman" pitchFamily="18" charset="0"/>
              <a:cs typeface="Times New Roman" pitchFamily="18" charset="0"/>
            </a:endParaRPr>
          </a:p>
          <a:p>
            <a:r>
              <a:rPr lang="sr-Cyrl-CS" sz="2000" i="1" dirty="0" smtClean="0">
                <a:latin typeface="Times New Roman" pitchFamily="18" charset="0"/>
                <a:cs typeface="Times New Roman" pitchFamily="18" charset="0"/>
              </a:rPr>
              <a:t>Повреде</a:t>
            </a:r>
            <a:r>
              <a:rPr lang="sr-Cyrl-CS" sz="2000" dirty="0" smtClean="0">
                <a:latin typeface="Times New Roman" pitchFamily="18" charset="0"/>
                <a:cs typeface="Times New Roman" pitchFamily="18" charset="0"/>
              </a:rPr>
              <a:t> бирачког права најчешће долазе од политичких странака које учествују у изборној борби, органа надлежних за спровођење избора, а често су последице ниског културног нивоа бирачког тела.</a:t>
            </a:r>
            <a:endParaRPr lang="en-US" sz="2000" dirty="0" smtClean="0">
              <a:latin typeface="Times New Roman" pitchFamily="18" charset="0"/>
              <a:cs typeface="Times New Roman" pitchFamily="18" charset="0"/>
            </a:endParaRPr>
          </a:p>
          <a:p>
            <a:r>
              <a:rPr lang="sr-Cyrl-CS" sz="2000" i="1" dirty="0" smtClean="0">
                <a:latin typeface="Times New Roman" pitchFamily="18" charset="0"/>
                <a:cs typeface="Times New Roman" pitchFamily="18" charset="0"/>
              </a:rPr>
              <a:t>Облици заштите бирачког права:</a:t>
            </a:r>
          </a:p>
          <a:p>
            <a:pPr>
              <a:buNone/>
            </a:pPr>
            <a:r>
              <a:rPr lang="sr-Cyrl-CS" sz="2000" dirty="0" smtClean="0">
                <a:latin typeface="Times New Roman" pitchFamily="18" charset="0"/>
                <a:cs typeface="Times New Roman" pitchFamily="18" charset="0"/>
              </a:rPr>
              <a:t>   - према предмету и садржини заштите: </a:t>
            </a:r>
            <a:r>
              <a:rPr lang="sr-Cyrl-CS" sz="2000" b="1" dirty="0" smtClean="0">
                <a:latin typeface="Times New Roman" pitchFamily="18" charset="0"/>
                <a:cs typeface="Times New Roman" pitchFamily="18" charset="0"/>
              </a:rPr>
              <a:t>политичка и правна заштита </a:t>
            </a:r>
            <a:r>
              <a:rPr lang="sr-Cyrl-CS" sz="2000" dirty="0" smtClean="0">
                <a:latin typeface="Times New Roman" pitchFamily="18" charset="0"/>
                <a:cs typeface="Times New Roman" pitchFamily="18" charset="0"/>
              </a:rPr>
              <a:t>бирачког права;</a:t>
            </a: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a:t>
            </a:r>
            <a:r>
              <a:rPr lang="sr-Cyrl-CS" sz="2000" dirty="0">
                <a:latin typeface="Times New Roman" pitchFamily="18" charset="0"/>
                <a:cs typeface="Times New Roman" pitchFamily="18" charset="0"/>
              </a:rPr>
              <a:t>п</a:t>
            </a:r>
            <a:r>
              <a:rPr lang="sr-Cyrl-CS" sz="2000" dirty="0" smtClean="0">
                <a:latin typeface="Times New Roman" pitchFamily="18" charset="0"/>
                <a:cs typeface="Times New Roman" pitchFamily="18" charset="0"/>
              </a:rPr>
              <a:t>о моменту када се заштита обезбеђује разликују се заштита која се пружа </a:t>
            </a:r>
            <a:r>
              <a:rPr lang="sr-Cyrl-CS" sz="2000" b="1" dirty="0" smtClean="0">
                <a:latin typeface="Times New Roman" pitchFamily="18" charset="0"/>
                <a:cs typeface="Times New Roman" pitchFamily="18" charset="0"/>
              </a:rPr>
              <a:t>док изборни поступак још увек траје </a:t>
            </a:r>
            <a:r>
              <a:rPr lang="sr-Cyrl-CS" sz="2000" dirty="0" smtClean="0">
                <a:latin typeface="Times New Roman" pitchFamily="18" charset="0"/>
                <a:cs typeface="Times New Roman" pitchFamily="18" charset="0"/>
              </a:rPr>
              <a:t>и заштита која се обезбеђује </a:t>
            </a:r>
            <a:r>
              <a:rPr lang="sr-Cyrl-CS" sz="2000" b="1" dirty="0" smtClean="0">
                <a:latin typeface="Times New Roman" pitchFamily="18" charset="0"/>
                <a:cs typeface="Times New Roman" pitchFamily="18" charset="0"/>
              </a:rPr>
              <a:t>после</a:t>
            </a:r>
            <a:r>
              <a:rPr lang="sr-Cyrl-CS" sz="2000" dirty="0" smtClean="0">
                <a:latin typeface="Times New Roman" pitchFamily="18" charset="0"/>
                <a:cs typeface="Times New Roman" pitchFamily="18" charset="0"/>
              </a:rPr>
              <a:t> окончања изборног поступка;</a:t>
            </a:r>
          </a:p>
          <a:p>
            <a:endParaRPr lang="en-US" sz="2000" dirty="0" smtClean="0"/>
          </a:p>
          <a:p>
            <a:pPr>
              <a:buNone/>
            </a:pPr>
            <a:endParaRPr lang="sr-Cyrl-CS" sz="2000" b="1" dirty="0" smtClean="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304800"/>
            <a:ext cx="8229600" cy="6400800"/>
          </a:xfrm>
        </p:spPr>
        <p:txBody>
          <a:bodyPr>
            <a:normAutofit lnSpcReduction="10000"/>
          </a:bodyPr>
          <a:lstStyle/>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по врсти органа који пружа заштиту, разликују се заштита од стране </a:t>
            </a:r>
            <a:r>
              <a:rPr lang="sr-Cyrl-CS" sz="2000" b="1" dirty="0" smtClean="0">
                <a:latin typeface="Times New Roman" pitchFamily="18" charset="0"/>
                <a:cs typeface="Times New Roman" pitchFamily="18" charset="0"/>
              </a:rPr>
              <a:t>органа за спровођење избора </a:t>
            </a:r>
            <a:r>
              <a:rPr lang="sr-Cyrl-CS" sz="2000" dirty="0" smtClean="0">
                <a:latin typeface="Times New Roman" pitchFamily="18" charset="0"/>
                <a:cs typeface="Times New Roman" pitchFamily="18" charset="0"/>
              </a:rPr>
              <a:t>и заштита од стране </a:t>
            </a:r>
            <a:r>
              <a:rPr lang="sr-Cyrl-CS" sz="2000" b="1" dirty="0" smtClean="0">
                <a:latin typeface="Times New Roman" pitchFamily="18" charset="0"/>
                <a:cs typeface="Times New Roman" pitchFamily="18" charset="0"/>
              </a:rPr>
              <a:t>органа за пружање правне заштите свих права грађана. </a:t>
            </a:r>
          </a:p>
          <a:p>
            <a:pPr>
              <a:buNone/>
            </a:pPr>
            <a:r>
              <a:rPr lang="sr-Cyrl-CS" sz="2000" dirty="0" smtClean="0">
                <a:latin typeface="Times New Roman" pitchFamily="18" charset="0"/>
                <a:cs typeface="Times New Roman" pitchFamily="18" charset="0"/>
              </a:rPr>
              <a:t>   - бирачко право је </a:t>
            </a:r>
            <a:r>
              <a:rPr lang="sr-Cyrl-CS" sz="2000" b="1" dirty="0" smtClean="0">
                <a:latin typeface="Times New Roman" pitchFamily="18" charset="0"/>
                <a:cs typeface="Times New Roman" pitchFamily="18" charset="0"/>
              </a:rPr>
              <a:t>судски заштићено </a:t>
            </a:r>
            <a:r>
              <a:rPr lang="sr-Cyrl-CS" sz="2000" dirty="0" smtClean="0">
                <a:latin typeface="Times New Roman" pitchFamily="18" charset="0"/>
                <a:cs typeface="Times New Roman" pitchFamily="18" charset="0"/>
              </a:rPr>
              <a:t>– </a:t>
            </a:r>
            <a:r>
              <a:rPr lang="sr-Cyrl-CS" sz="2000" b="1" dirty="0" smtClean="0">
                <a:latin typeface="Times New Roman" pitchFamily="18" charset="0"/>
                <a:cs typeface="Times New Roman" pitchFamily="18" charset="0"/>
              </a:rPr>
              <a:t>Уставни суд</a:t>
            </a:r>
            <a:r>
              <a:rPr lang="sr-Cyrl-CS" sz="2000" dirty="0" smtClean="0">
                <a:latin typeface="Times New Roman" pitchFamily="18" charset="0"/>
                <a:cs typeface="Times New Roman" pitchFamily="18" charset="0"/>
              </a:rPr>
              <a:t>, али заштита бирачког права поверена је и самом </a:t>
            </a:r>
            <a:r>
              <a:rPr lang="sr-Cyrl-CS" sz="2000" b="1" dirty="0" smtClean="0">
                <a:latin typeface="Times New Roman" pitchFamily="18" charset="0"/>
                <a:cs typeface="Times New Roman" pitchFamily="18" charset="0"/>
              </a:rPr>
              <a:t>представничком телу </a:t>
            </a:r>
            <a:r>
              <a:rPr lang="sr-Cyrl-CS" sz="2000" dirty="0" smtClean="0">
                <a:latin typeface="Times New Roman" pitchFamily="18" charset="0"/>
                <a:cs typeface="Times New Roman" pitchFamily="18" charset="0"/>
              </a:rPr>
              <a:t>у облику институције верификације посланичког мандата.</a:t>
            </a:r>
            <a:endParaRPr lang="en-US" sz="2000" dirty="0" smtClean="0">
              <a:latin typeface="Times New Roman" pitchFamily="18" charset="0"/>
              <a:cs typeface="Times New Roman" pitchFamily="18" charset="0"/>
            </a:endParaRPr>
          </a:p>
          <a:p>
            <a:r>
              <a:rPr lang="sr-Cyrl-CS" sz="2000" dirty="0">
                <a:latin typeface="Times New Roman" pitchFamily="18" charset="0"/>
                <a:cs typeface="Times New Roman" pitchFamily="18" charset="0"/>
              </a:rPr>
              <a:t>У</a:t>
            </a:r>
            <a:r>
              <a:rPr lang="sr-Cyrl-CS" sz="2000" dirty="0" smtClean="0">
                <a:latin typeface="Times New Roman" pitchFamily="18" charset="0"/>
                <a:cs typeface="Times New Roman" pitchFamily="18" charset="0"/>
              </a:rPr>
              <a:t> Србији, о законитости спровођења избора, па према томе и о заштити бирачког права у току избора, старају се изборне комисије чији коначни акти подлежу оцени законитости од стране Врховног Касационог суда .</a:t>
            </a:r>
            <a:endParaRPr lang="en-US" sz="2000" dirty="0" smtClean="0">
              <a:latin typeface="Times New Roman" pitchFamily="18" charset="0"/>
              <a:cs typeface="Times New Roman" pitchFamily="18" charset="0"/>
            </a:endParaRP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Т</a:t>
            </a:r>
            <a:r>
              <a:rPr lang="sr-Cyrl-CS" sz="2000" dirty="0" smtClean="0">
                <a:latin typeface="Times New Roman" pitchFamily="18" charset="0"/>
                <a:cs typeface="Times New Roman" pitchFamily="18" charset="0"/>
              </a:rPr>
              <a:t>ако сваки бирач, кандидат или предлагач има право да поднесе </a:t>
            </a:r>
            <a:r>
              <a:rPr lang="sr-Cyrl-CS" sz="2000" i="1" dirty="0" smtClean="0">
                <a:latin typeface="Times New Roman" pitchFamily="18" charset="0"/>
                <a:cs typeface="Times New Roman" pitchFamily="18" charset="0"/>
              </a:rPr>
              <a:t>приг</a:t>
            </a:r>
            <a:r>
              <a:rPr lang="sr-Cyrl-CS" sz="2000" i="1" dirty="0" smtClean="0">
                <a:latin typeface="Times New Roman" pitchFamily="18" charset="0"/>
                <a:cs typeface="Times New Roman" pitchFamily="18" charset="0"/>
              </a:rPr>
              <a:t>овор</a:t>
            </a:r>
            <a:r>
              <a:rPr lang="sr-Cyrl-CS" sz="2000" dirty="0" smtClean="0">
                <a:latin typeface="Times New Roman" pitchFamily="18" charset="0"/>
                <a:cs typeface="Times New Roman" pitchFamily="18" charset="0"/>
              </a:rPr>
              <a:t> надлежној изборној комисији због повреде изборног права у току избора или неправилности у поступку предлагања, односно избора. </a:t>
            </a:r>
          </a:p>
          <a:p>
            <a:pPr>
              <a:buNone/>
            </a:pPr>
            <a:r>
              <a:rPr lang="sr-Cyrl-CS" sz="2000" dirty="0" smtClean="0">
                <a:latin typeface="Times New Roman" pitchFamily="18" charset="0"/>
                <a:cs typeface="Times New Roman" pitchFamily="18" charset="0"/>
              </a:rPr>
              <a:t>     Приговор изборној комисији се подноси у року од 24 часа од часа кад је донета одлука, односно извршена радња коју подносилац приговора сматра неправилном, односно од часа кад је учињен пропуст.</a:t>
            </a:r>
          </a:p>
          <a:p>
            <a:pPr>
              <a:buNone/>
            </a:pPr>
            <a:r>
              <a:rPr lang="sr-Cyrl-CS" sz="2000" dirty="0" smtClean="0">
                <a:latin typeface="Times New Roman" pitchFamily="18" charset="0"/>
                <a:cs typeface="Times New Roman" pitchFamily="18" charset="0"/>
              </a:rPr>
              <a:t>     Приговор против одлуке, радње или пропуста бирачког одбора подноси се изборној комисији, док се приговор против одлуке, радње или пропуста изборне комисије подноси Републичкој изборној комисији. </a:t>
            </a:r>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endParaRPr lang="sr-Cyrl-CS" sz="2000" b="1" dirty="0" smtClean="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304800"/>
            <a:ext cx="8229600" cy="6400800"/>
          </a:xfrm>
        </p:spPr>
        <p:txBody>
          <a:bodyPr>
            <a:normAutofit/>
          </a:bodyPr>
          <a:lstStyle/>
          <a:p>
            <a:pPr algn="just">
              <a:buNone/>
            </a:pPr>
            <a:r>
              <a:rPr lang="sr-Cyrl-C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 Надлежна изборна комисија доноси решење у року од 48 часова од часа пријема приговора и доставља га подносиоцу приговора. Кад надлежна комисија усвоји приговор, поништиће одлуку или радњу на коју је приговор поднесен. Кад надлежна изборна комисија не донесе решење по приговору у законском року од 48 часова, сматраће се да је приговор усвојен.</a:t>
            </a:r>
            <a:endParaRPr lang="en-US" sz="2000" dirty="0" smtClean="0">
              <a:latin typeface="Times New Roman" pitchFamily="18" charset="0"/>
              <a:cs typeface="Times New Roman" pitchFamily="18" charset="0"/>
            </a:endParaRPr>
          </a:p>
          <a:p>
            <a:pPr algn="just">
              <a:buNone/>
            </a:pPr>
            <a:r>
              <a:rPr lang="sr-Cyrl-CS" sz="2000" dirty="0" smtClean="0">
                <a:latin typeface="Times New Roman" pitchFamily="18" charset="0"/>
                <a:cs typeface="Times New Roman" pitchFamily="18" charset="0"/>
              </a:rPr>
              <a:t>     Надлежна изборна комисија може донети решење којим одбацује (због неиспуњења законских претпоставки) или одбија (нема повреде изборног права) приговор. </a:t>
            </a:r>
            <a:endParaRPr lang="en-US" sz="2000" dirty="0" smtClean="0"/>
          </a:p>
          <a:p>
            <a:pPr>
              <a:buNone/>
            </a:pPr>
            <a:r>
              <a:rPr lang="sr-Cyrl-CS" sz="2000" dirty="0" smtClean="0">
                <a:latin typeface="Times New Roman" pitchFamily="18" charset="0"/>
                <a:cs typeface="Times New Roman" pitchFamily="18" charset="0"/>
              </a:rPr>
              <a:t>     Против решења надлежне изборне комисије, којим је приговор одбачен или одбијен, може се изјавити жалба </a:t>
            </a:r>
            <a:r>
              <a:rPr lang="sr-Cyrl-CS" sz="2000" b="1" dirty="0" smtClean="0">
                <a:latin typeface="Times New Roman" pitchFamily="18" charset="0"/>
                <a:cs typeface="Times New Roman" pitchFamily="18" charset="0"/>
              </a:rPr>
              <a:t>Врховном Касационом  суду Србије </a:t>
            </a:r>
            <a:r>
              <a:rPr lang="sr-Cyrl-CS" sz="2000" dirty="0" smtClean="0">
                <a:latin typeface="Times New Roman" pitchFamily="18" charset="0"/>
                <a:cs typeface="Times New Roman" pitchFamily="18" charset="0"/>
              </a:rPr>
              <a:t>у року од 48 часова од пријема решења. </a:t>
            </a:r>
          </a:p>
          <a:p>
            <a:pPr>
              <a:buNone/>
            </a:pPr>
            <a:r>
              <a:rPr lang="sr-Cyrl-CS" sz="2000" dirty="0" smtClean="0">
                <a:latin typeface="Times New Roman" pitchFamily="18" charset="0"/>
                <a:cs typeface="Times New Roman" pitchFamily="18" charset="0"/>
              </a:rPr>
              <a:t>     ВКС одлучује о жалби сходном применом законских одредаба којима се уређује поступак у управним споровима. Он је дужан да одлуку по жалби донесе најдоцније у року од 48 часова од пријема жалбе са свим пратећим списима.</a:t>
            </a:r>
          </a:p>
          <a:p>
            <a:pPr>
              <a:buNone/>
            </a:pPr>
            <a:r>
              <a:rPr lang="sr-Cyrl-CS" sz="2000" dirty="0" smtClean="0">
                <a:latin typeface="Times New Roman" pitchFamily="18" charset="0"/>
                <a:cs typeface="Times New Roman" pitchFamily="18" charset="0"/>
              </a:rPr>
              <a:t>     Суд жалбу може одбацити, одбити или усвојити. У случају да суд усвоји жалбу, одговарајућа изборна радња, односно избори поновиће се најдоцније за десет дана.</a:t>
            </a:r>
            <a:endParaRPr lang="en-US" sz="2000" dirty="0" smtClean="0">
              <a:latin typeface="Times New Roman" pitchFamily="18" charset="0"/>
              <a:cs typeface="Times New Roman" pitchFamily="18" charset="0"/>
            </a:endParaRPr>
          </a:p>
          <a:p>
            <a:endParaRPr lang="en-US" sz="2000" dirty="0" smtClean="0"/>
          </a:p>
          <a:p>
            <a:pPr algn="just">
              <a:buNone/>
            </a:pPr>
            <a:endParaRPr lang="en-US" sz="2000" dirty="0" smtClean="0">
              <a:latin typeface="Times New Roman" pitchFamily="18" charset="0"/>
              <a:cs typeface="Times New Roman" pitchFamily="18" charset="0"/>
            </a:endParaRPr>
          </a:p>
          <a:p>
            <a:pPr algn="just"/>
            <a:endParaRPr lang="en-US" sz="2000" dirty="0" smtClean="0"/>
          </a:p>
          <a:p>
            <a:pPr algn="just"/>
            <a:endParaRPr lang="en-US" sz="2000" dirty="0" smtClean="0">
              <a:latin typeface="Times New Roman" pitchFamily="18" charset="0"/>
              <a:cs typeface="Times New Roman" pitchFamily="18" charset="0"/>
            </a:endParaRPr>
          </a:p>
          <a:p>
            <a:pPr algn="just">
              <a:buNone/>
            </a:pPr>
            <a:endParaRPr lang="sr-Cyrl-CS" sz="2000" b="1" dirty="0" smtClean="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sr-Cyrl-RS" sz="3600" dirty="0" smtClean="0">
                <a:latin typeface="Times New Roman" pitchFamily="18" charset="0"/>
                <a:cs typeface="Times New Roman" pitchFamily="18" charset="0"/>
              </a:rPr>
              <a:t>Активно право гласа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334000"/>
          </a:xfrm>
        </p:spPr>
        <p:txBody>
          <a:bodyPr>
            <a:normAutofit/>
          </a:bodyPr>
          <a:lstStyle/>
          <a:p>
            <a:r>
              <a:rPr lang="sr-Cyrl-CS" sz="2000" dirty="0" smtClean="0">
                <a:latin typeface="Times New Roman" pitchFamily="18" charset="0"/>
                <a:cs typeface="Times New Roman" pitchFamily="18" charset="0"/>
              </a:rPr>
              <a:t>Избори се обављају гласањем. </a:t>
            </a:r>
          </a:p>
          <a:p>
            <a:r>
              <a:rPr lang="sr-Cyrl-CS" sz="2000" dirty="0" smtClean="0">
                <a:latin typeface="Times New Roman" pitchFamily="18" charset="0"/>
                <a:cs typeface="Times New Roman" pitchFamily="18" charset="0"/>
              </a:rPr>
              <a:t>Гласање је материјална радња која се састоји у давању гласа бирача оном кандидату чији избор за народног представника бирач жели. </a:t>
            </a:r>
            <a:endParaRPr lang="en-U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Гласање за представнике обавља се на месту посебно организованом за ту сврху. Такво место зове се </a:t>
            </a:r>
            <a:r>
              <a:rPr lang="sr-Cyrl-CS" sz="2000" i="1" dirty="0" smtClean="0">
                <a:latin typeface="Times New Roman" pitchFamily="18" charset="0"/>
                <a:cs typeface="Times New Roman" pitchFamily="18" charset="0"/>
              </a:rPr>
              <a:t>бирачко мвсшо.</a:t>
            </a:r>
            <a:r>
              <a:rPr lang="sr-Cyrl-CS" sz="2000" dirty="0" smtClean="0">
                <a:latin typeface="Times New Roman" pitchFamily="18" charset="0"/>
                <a:cs typeface="Times New Roman" pitchFamily="18" charset="0"/>
              </a:rPr>
              <a:t> </a:t>
            </a:r>
          </a:p>
          <a:p>
            <a:r>
              <a:rPr lang="sr-Cyrl-CS" sz="2000" dirty="0" smtClean="0">
                <a:latin typeface="Times New Roman" pitchFamily="18" charset="0"/>
                <a:cs typeface="Times New Roman" pitchFamily="18" charset="0"/>
              </a:rPr>
              <a:t>Бирач гласа на оном бирачком месту на којем је уписан у бирачки списак. </a:t>
            </a:r>
          </a:p>
          <a:p>
            <a:r>
              <a:rPr lang="sr-Cyrl-CS" sz="2000" dirty="0" smtClean="0">
                <a:latin typeface="Times New Roman" pitchFamily="18" charset="0"/>
                <a:cs typeface="Times New Roman" pitchFamily="18" charset="0"/>
              </a:rPr>
              <a:t>Бирачко место одређује се с обзиром на број бирача, тако да обухвати највише 2.500 бирача. По правилу, бирачи гласају на бирачком месту и то лично. </a:t>
            </a:r>
          </a:p>
          <a:p>
            <a:r>
              <a:rPr lang="sr-Cyrl-CS" sz="2000" dirty="0">
                <a:latin typeface="Times New Roman" pitchFamily="18" charset="0"/>
                <a:cs typeface="Times New Roman" pitchFamily="18" charset="0"/>
              </a:rPr>
              <a:t>Б</a:t>
            </a:r>
            <a:r>
              <a:rPr lang="sr-Cyrl-CS" sz="2000" dirty="0" smtClean="0">
                <a:latin typeface="Times New Roman" pitchFamily="18" charset="0"/>
                <a:cs typeface="Times New Roman" pitchFamily="18" charset="0"/>
              </a:rPr>
              <a:t>ирач који није у могућности да на бирачком месту лично гласа (слепо, инвалидно или неписмено лице) има право да поведе лице које ће уместо њега, на начин који му оно буде одредило, испунити листић, односно обавити гласање.</a:t>
            </a: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6172200"/>
          </a:xfrm>
        </p:spPr>
        <p:txBody>
          <a:bodyPr>
            <a:normAutofit/>
          </a:bodyPr>
          <a:lstStyle/>
          <a:p>
            <a:r>
              <a:rPr lang="sr-Cyrl-CS" sz="2000" dirty="0" smtClean="0">
                <a:latin typeface="Times New Roman" pitchFamily="18" charset="0"/>
                <a:cs typeface="Times New Roman" pitchFamily="18" charset="0"/>
              </a:rPr>
              <a:t>Изузетно, од правила по којем се гласање обавља на бирачком месту на којем је бирач уписан у извод из бирачког списка, бирач може </a:t>
            </a:r>
            <a:r>
              <a:rPr lang="sr-Cyrl-CS" sz="2000" i="1" dirty="0" smtClean="0">
                <a:latin typeface="Times New Roman" pitchFamily="18" charset="0"/>
                <a:cs typeface="Times New Roman" pitchFamily="18" charset="0"/>
              </a:rPr>
              <a:t>путем иисма</a:t>
            </a:r>
            <a:r>
              <a:rPr lang="sr-Cyrl-CS" sz="2000" dirty="0" smtClean="0">
                <a:latin typeface="Times New Roman" pitchFamily="18" charset="0"/>
                <a:cs typeface="Times New Roman" pitchFamily="18" charset="0"/>
              </a:rPr>
              <a:t> гласати и ван бирачког места на којем је уписан у извод из бирачког списка, под условом утврђеним изборним законом. </a:t>
            </a:r>
          </a:p>
          <a:p>
            <a:r>
              <a:rPr lang="sr-Cyrl-CS" sz="2000" dirty="0" smtClean="0">
                <a:latin typeface="Times New Roman" pitchFamily="18" charset="0"/>
                <a:cs typeface="Times New Roman" pitchFamily="18" charset="0"/>
              </a:rPr>
              <a:t>Јавно или тајно гласање? Аргументи </a:t>
            </a:r>
            <a:r>
              <a:rPr lang="sr-Cyrl-CS" sz="2000" i="1" dirty="0" smtClean="0">
                <a:latin typeface="Times New Roman" pitchFamily="18" charset="0"/>
                <a:cs typeface="Times New Roman" pitchFamily="18" charset="0"/>
              </a:rPr>
              <a:t>за</a:t>
            </a:r>
            <a:r>
              <a:rPr lang="sr-Cyrl-CS" sz="2000" dirty="0" smtClean="0">
                <a:latin typeface="Times New Roman" pitchFamily="18" charset="0"/>
                <a:cs typeface="Times New Roman" pitchFamily="18" charset="0"/>
              </a:rPr>
              <a:t> и </a:t>
            </a:r>
            <a:r>
              <a:rPr lang="sr-Cyrl-CS" sz="2000" i="1" dirty="0" smtClean="0">
                <a:latin typeface="Times New Roman" pitchFamily="18" charset="0"/>
                <a:cs typeface="Times New Roman" pitchFamily="18" charset="0"/>
              </a:rPr>
              <a:t>против</a:t>
            </a:r>
            <a:r>
              <a:rPr lang="sr-Cyrl-CS" sz="2000" dirty="0" smtClean="0">
                <a:latin typeface="Times New Roman" pitchFamily="18" charset="0"/>
                <a:cs typeface="Times New Roman" pitchFamily="18" charset="0"/>
              </a:rPr>
              <a:t>?</a:t>
            </a:r>
          </a:p>
          <a:p>
            <a:r>
              <a:rPr lang="sr-Cyrl-CS" sz="2000" i="1" dirty="0" smtClean="0">
                <a:latin typeface="Times New Roman" pitchFamily="18" charset="0"/>
                <a:cs typeface="Times New Roman" pitchFamily="18" charset="0"/>
              </a:rPr>
              <a:t>Јавно гласање</a:t>
            </a:r>
            <a:r>
              <a:rPr lang="sr-Cyrl-CS" sz="2000" dirty="0" smtClean="0">
                <a:latin typeface="Times New Roman" pitchFamily="18" charset="0"/>
                <a:cs typeface="Times New Roman" pitchFamily="18" charset="0"/>
              </a:rPr>
              <a:t>: обезбеђује моралну супериорност бирача, пошто јавним гласањем бирачи постају морално одговорни за свој глас. </a:t>
            </a:r>
          </a:p>
          <a:p>
            <a:r>
              <a:rPr lang="sr-Cyrl-CS" sz="2000" i="1" dirty="0" smtClean="0">
                <a:latin typeface="Times New Roman" pitchFamily="18" charset="0"/>
                <a:cs typeface="Times New Roman" pitchFamily="18" charset="0"/>
              </a:rPr>
              <a:t>Тајно гласање</a:t>
            </a:r>
            <a:r>
              <a:rPr lang="sr-Cyrl-CS" sz="2000" dirty="0" smtClean="0">
                <a:latin typeface="Times New Roman" pitchFamily="18" charset="0"/>
                <a:cs typeface="Times New Roman" pitchFamily="18" charset="0"/>
              </a:rPr>
              <a:t>: јавно гласање сужава слободу бирача, пошто га излаже притиску власти или оних од којих је економски зависан, а уз то омогућује корупцију и куповину гласова. Јавно гласање одвраћа бираче да изразе бирачку вољу и изврше избор који се разликује од жеља владајућих. </a:t>
            </a:r>
          </a:p>
          <a:p>
            <a:r>
              <a:rPr lang="sr-Cyrl-CS" sz="2000" i="1" dirty="0" smtClean="0">
                <a:latin typeface="Times New Roman" pitchFamily="18" charset="0"/>
                <a:cs typeface="Times New Roman" pitchFamily="18" charset="0"/>
              </a:rPr>
              <a:t>Данас се у свим представничким демократијама примењује тајно гласање бирачким листићима.</a:t>
            </a:r>
            <a:endParaRPr lang="en-US" sz="2000" i="1"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sr-Cyrl-CS" sz="2000" dirty="0" smtClean="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sr-Cyrl-RS" sz="3600" dirty="0" smtClean="0">
                <a:latin typeface="Times New Roman" pitchFamily="18" charset="0"/>
                <a:cs typeface="Times New Roman" pitchFamily="18" charset="0"/>
              </a:rPr>
              <a:t>Пасивно право гласа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791200"/>
          </a:xfrm>
        </p:spPr>
        <p:txBody>
          <a:bodyPr>
            <a:noAutofit/>
          </a:bodyPr>
          <a:lstStyle/>
          <a:p>
            <a:r>
              <a:rPr lang="sr-Cyrl-CS" sz="1950" dirty="0">
                <a:latin typeface="Times New Roman" pitchFamily="18" charset="0"/>
                <a:cs typeface="Times New Roman" pitchFamily="18" charset="0"/>
              </a:rPr>
              <a:t>П</a:t>
            </a:r>
            <a:r>
              <a:rPr lang="sr-Cyrl-CS" sz="1950" dirty="0" smtClean="0">
                <a:latin typeface="Times New Roman" pitchFamily="18" charset="0"/>
                <a:cs typeface="Times New Roman" pitchFamily="18" charset="0"/>
              </a:rPr>
              <a:t>итање кандидовања за представнике, тј. колики је степен утицаја бирача на одређивање кандидата између којих ће на изборима бити изабрани представници, је од изузетног значаја. </a:t>
            </a:r>
          </a:p>
          <a:p>
            <a:r>
              <a:rPr lang="sr-Cyrl-CS" sz="1950" dirty="0" smtClean="0">
                <a:latin typeface="Times New Roman" pitchFamily="18" charset="0"/>
                <a:cs typeface="Times New Roman" pitchFamily="18" charset="0"/>
              </a:rPr>
              <a:t>Уколико бирачи немају утицај на одређивање кандидата, избори ће бити само чин потврђивања претходно већ одређених људи да врше државну власт. У вишестраначком систему, кандидовање за изборе постало је монопол политичких странака, јер појединци или групе грађана, као носиоци кандидатура, немају никакве шансе за постизање успеха. </a:t>
            </a:r>
          </a:p>
          <a:p>
            <a:r>
              <a:rPr lang="sr-Cyrl-CS" sz="1950" i="1" dirty="0" smtClean="0">
                <a:latin typeface="Times New Roman" pitchFamily="18" charset="0"/>
                <a:cs typeface="Times New Roman" pitchFamily="18" charset="0"/>
              </a:rPr>
              <a:t>Начин на који политичке странке одређују кандидате може се сврстати у три групе</a:t>
            </a:r>
            <a:r>
              <a:rPr lang="sr-Cyrl-CS" sz="1950" dirty="0" smtClean="0">
                <a:latin typeface="Times New Roman" pitchFamily="18" charset="0"/>
                <a:cs typeface="Times New Roman" pitchFamily="18" charset="0"/>
              </a:rPr>
              <a:t>:</a:t>
            </a:r>
            <a:endParaRPr lang="en-US" sz="1950" dirty="0" smtClean="0">
              <a:latin typeface="Times New Roman" pitchFamily="18" charset="0"/>
              <a:cs typeface="Times New Roman" pitchFamily="18" charset="0"/>
            </a:endParaRPr>
          </a:p>
          <a:p>
            <a:pPr>
              <a:buNone/>
            </a:pPr>
            <a:r>
              <a:rPr lang="sr-Cyrl-CS" sz="1950" dirty="0" smtClean="0">
                <a:latin typeface="Times New Roman" pitchFamily="18" charset="0"/>
                <a:cs typeface="Times New Roman" pitchFamily="18" charset="0"/>
              </a:rPr>
              <a:t>   - према </a:t>
            </a:r>
            <a:r>
              <a:rPr lang="sr-Cyrl-CS" sz="1950" b="1" i="1" dirty="0" smtClean="0">
                <a:latin typeface="Times New Roman" pitchFamily="18" charset="0"/>
                <a:cs typeface="Times New Roman" pitchFamily="18" charset="0"/>
              </a:rPr>
              <a:t>ирвом</a:t>
            </a:r>
            <a:r>
              <a:rPr lang="sr-Cyrl-CS" sz="1950" dirty="0" smtClean="0">
                <a:latin typeface="Times New Roman" pitchFamily="18" charset="0"/>
                <a:cs typeface="Times New Roman" pitchFamily="18" charset="0"/>
              </a:rPr>
              <a:t> систему, кандидате и стварно и формално одређује страначко руководство;</a:t>
            </a:r>
          </a:p>
          <a:p>
            <a:pPr>
              <a:buNone/>
            </a:pPr>
            <a:r>
              <a:rPr lang="sr-Cyrl-CS" sz="1950" dirty="0">
                <a:latin typeface="Times New Roman" pitchFamily="18" charset="0"/>
                <a:cs typeface="Times New Roman" pitchFamily="18" charset="0"/>
              </a:rPr>
              <a:t> </a:t>
            </a:r>
            <a:r>
              <a:rPr lang="sr-Cyrl-CS" sz="1950" dirty="0" smtClean="0">
                <a:latin typeface="Times New Roman" pitchFamily="18" charset="0"/>
                <a:cs typeface="Times New Roman" pitchFamily="18" charset="0"/>
              </a:rPr>
              <a:t>  - п</a:t>
            </a:r>
            <a:r>
              <a:rPr lang="sr-Cyrl-CS" sz="1950" dirty="0" smtClean="0">
                <a:latin typeface="Times New Roman" pitchFamily="18" charset="0"/>
                <a:cs typeface="Times New Roman" pitchFamily="18" charset="0"/>
              </a:rPr>
              <a:t>рема </a:t>
            </a:r>
            <a:r>
              <a:rPr lang="sr-Cyrl-CS" sz="1950" b="1" i="1" dirty="0" smtClean="0">
                <a:latin typeface="Times New Roman" pitchFamily="18" charset="0"/>
                <a:cs typeface="Times New Roman" pitchFamily="18" charset="0"/>
              </a:rPr>
              <a:t>другом</a:t>
            </a:r>
            <a:r>
              <a:rPr lang="sr-Cyrl-CS" sz="1950" dirty="0" smtClean="0">
                <a:latin typeface="Times New Roman" pitchFamily="18" charset="0"/>
                <a:cs typeface="Times New Roman" pitchFamily="18" charset="0"/>
              </a:rPr>
              <a:t>, кандидате бирају начелно сви чланови странке (унутар страначких избора);</a:t>
            </a:r>
          </a:p>
          <a:p>
            <a:pPr>
              <a:buNone/>
            </a:pPr>
            <a:r>
              <a:rPr lang="sr-Cyrl-CS" sz="1950" dirty="0">
                <a:latin typeface="Times New Roman" pitchFamily="18" charset="0"/>
                <a:cs typeface="Times New Roman" pitchFamily="18" charset="0"/>
              </a:rPr>
              <a:t> </a:t>
            </a:r>
            <a:r>
              <a:rPr lang="sr-Cyrl-CS" sz="1950" dirty="0" smtClean="0">
                <a:latin typeface="Times New Roman" pitchFamily="18" charset="0"/>
                <a:cs typeface="Times New Roman" pitchFamily="18" charset="0"/>
              </a:rPr>
              <a:t>  - п</a:t>
            </a:r>
            <a:r>
              <a:rPr lang="sr-Cyrl-CS" sz="1950" dirty="0" smtClean="0">
                <a:latin typeface="Times New Roman" pitchFamily="18" charset="0"/>
                <a:cs typeface="Times New Roman" pitchFamily="18" charset="0"/>
              </a:rPr>
              <a:t>рема </a:t>
            </a:r>
            <a:r>
              <a:rPr lang="sr-Cyrl-CS" sz="1950" b="1" i="1" dirty="0">
                <a:latin typeface="Times New Roman" pitchFamily="18" charset="0"/>
                <a:cs typeface="Times New Roman" pitchFamily="18" charset="0"/>
              </a:rPr>
              <a:t>т</a:t>
            </a:r>
            <a:r>
              <a:rPr lang="sr-Cyrl-CS" sz="1950" b="1" i="1" dirty="0" smtClean="0">
                <a:latin typeface="Times New Roman" pitchFamily="18" charset="0"/>
                <a:cs typeface="Times New Roman" pitchFamily="18" charset="0"/>
              </a:rPr>
              <a:t>рећем</a:t>
            </a:r>
            <a:r>
              <a:rPr lang="sr-Cyrl-CS" sz="1950" dirty="0" smtClean="0">
                <a:latin typeface="Times New Roman" pitchFamily="18" charset="0"/>
                <a:cs typeface="Times New Roman" pitchFamily="18" charset="0"/>
              </a:rPr>
              <a:t> систему, у одређивању кандидата начелно могу учествовати не само чланови странке, него и други бирачи: свака политичка странка одређује листу предкандидата са које бирачи могу заокружити онога у којег имају највише поверења. </a:t>
            </a:r>
            <a:endParaRPr lang="en-US" sz="1950" dirty="0" smtClean="0">
              <a:latin typeface="Times New Roman" pitchFamily="18" charset="0"/>
              <a:cs typeface="Times New Roman" pitchFamily="18" charset="0"/>
            </a:endParaRPr>
          </a:p>
          <a:p>
            <a:endParaRPr lang="en-US" sz="1950" dirty="0" smtClean="0">
              <a:latin typeface="Times New Roman" pitchFamily="18" charset="0"/>
              <a:cs typeface="Times New Roman" pitchFamily="18" charset="0"/>
            </a:endParaRPr>
          </a:p>
          <a:p>
            <a:endParaRPr lang="en-US" sz="195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6019800"/>
          </a:xfrm>
        </p:spPr>
        <p:txBody>
          <a:bodyPr>
            <a:noAutofit/>
          </a:bodyPr>
          <a:lstStyle/>
          <a:p>
            <a:r>
              <a:rPr lang="sr-Cyrl-CS" sz="2200" dirty="0" smtClean="0">
                <a:latin typeface="Times New Roman" pitchFamily="18" charset="0"/>
                <a:cs typeface="Times New Roman" pitchFamily="18" charset="0"/>
              </a:rPr>
              <a:t>Због указаних недостатака поменутих система кандидовања, као реално једина прихватљива могућност укључивања бирача у процес кандидовања, </a:t>
            </a:r>
            <a:r>
              <a:rPr lang="sr-Cyrl-CS" sz="2200" i="1" dirty="0" smtClean="0">
                <a:latin typeface="Times New Roman" pitchFamily="18" charset="0"/>
                <a:cs typeface="Times New Roman" pitchFamily="18" charset="0"/>
              </a:rPr>
              <a:t>законом се прописује као услов кандидатуре одређени број потписа бирача</a:t>
            </a:r>
            <a:r>
              <a:rPr lang="sr-Cyrl-CS" sz="2200" dirty="0" smtClean="0">
                <a:latin typeface="Times New Roman" pitchFamily="18" charset="0"/>
                <a:cs typeface="Times New Roman" pitchFamily="18" charset="0"/>
              </a:rPr>
              <a:t>. </a:t>
            </a:r>
          </a:p>
          <a:p>
            <a:pPr>
              <a:buNone/>
            </a:pPr>
            <a:r>
              <a:rPr lang="sr-Cyrl-CS" sz="2200" dirty="0" smtClean="0">
                <a:latin typeface="Times New Roman" pitchFamily="18" charset="0"/>
                <a:cs typeface="Times New Roman" pitchFamily="18" charset="0"/>
              </a:rPr>
              <a:t>     Међутим, ни број потписа не сме бити превелик, пошто је сврха тог захтева да се, колико је </a:t>
            </a:r>
            <a:r>
              <a:rPr lang="sr-Cyrl-RS" sz="2200" cap="small" dirty="0" smtClean="0">
                <a:latin typeface="Times New Roman" pitchFamily="18" charset="0"/>
                <a:cs typeface="Times New Roman" pitchFamily="18" charset="0"/>
              </a:rPr>
              <a:t>то</a:t>
            </a:r>
            <a:r>
              <a:rPr lang="en-US" sz="2200" cap="small"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y</a:t>
            </a:r>
            <a:r>
              <a:rPr lang="sr-Cyrl-CS" sz="2200" dirty="0" smtClean="0">
                <a:latin typeface="Times New Roman" pitchFamily="18" charset="0"/>
                <a:cs typeface="Times New Roman" pitchFamily="18" charset="0"/>
              </a:rPr>
              <a:t> условима вишестраначког система могуће, кандидат странке подвргне каквој-таквој верификацији бирачког тела.</a:t>
            </a:r>
          </a:p>
          <a:p>
            <a:pPr>
              <a:buNone/>
            </a:pPr>
            <a:r>
              <a:rPr lang="sr-Cyrl-CS" sz="2200" dirty="0" smtClean="0">
                <a:latin typeface="Times New Roman" pitchFamily="18" charset="0"/>
                <a:cs typeface="Times New Roman" pitchFamily="18" charset="0"/>
              </a:rPr>
              <a:t>    С друге стране, сувише мали број потписа који се тражи могуће је добити само од чланова те странке, чиме је онда цео институт учињен беспредметним.</a:t>
            </a:r>
            <a:endParaRPr lang="en-US" sz="2200" dirty="0" smtClean="0">
              <a:latin typeface="Times New Roman" pitchFamily="18" charset="0"/>
              <a:cs typeface="Times New Roman" pitchFamily="18" charset="0"/>
            </a:endParaRPr>
          </a:p>
          <a:p>
            <a:pPr>
              <a:buNone/>
            </a:pPr>
            <a:endParaRPr lang="en-US" sz="2200" dirty="0" smtClean="0">
              <a:latin typeface="Times New Roman" pitchFamily="18" charset="0"/>
              <a:cs typeface="Times New Roman" pitchFamily="18" charset="0"/>
            </a:endParaRPr>
          </a:p>
          <a:p>
            <a:endParaRPr lang="sr-Cyrl-CS" sz="2200" dirty="0" smtClean="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sr-Cyrl-RS" sz="3600" dirty="0" smtClean="0">
                <a:latin typeface="Times New Roman" pitchFamily="18" charset="0"/>
                <a:cs typeface="Times New Roman" pitchFamily="18" charset="0"/>
              </a:rPr>
              <a:t>Избори и изборни системи</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6019800"/>
          </a:xfrm>
        </p:spPr>
        <p:txBody>
          <a:bodyPr>
            <a:noAutofit/>
          </a:bodyPr>
          <a:lstStyle/>
          <a:p>
            <a:pPr>
              <a:defRPr/>
            </a:pPr>
            <a:r>
              <a:rPr lang="sr-Cyrl-CS" sz="1950" b="1" dirty="0" smtClean="0">
                <a:latin typeface="Times New Roman" pitchFamily="18" charset="0"/>
                <a:cs typeface="Times New Roman" pitchFamily="18" charset="0"/>
              </a:rPr>
              <a:t>Разликујемо изборни систем у:</a:t>
            </a:r>
          </a:p>
          <a:p>
            <a:pPr>
              <a:buNone/>
              <a:defRPr/>
            </a:pPr>
            <a:r>
              <a:rPr lang="sr-Cyrl-CS" sz="1950" dirty="0" smtClean="0">
                <a:latin typeface="Times New Roman" pitchFamily="18" charset="0"/>
                <a:cs typeface="Times New Roman" pitchFamily="18" charset="0"/>
              </a:rPr>
              <a:t>   -</a:t>
            </a:r>
            <a:r>
              <a:rPr lang="sr-Cyrl-CS" sz="1950" b="1" dirty="0" smtClean="0">
                <a:latin typeface="Times New Roman" pitchFamily="18" charset="0"/>
                <a:cs typeface="Times New Roman" pitchFamily="18" charset="0"/>
              </a:rPr>
              <a:t> ширем смислу </a:t>
            </a:r>
            <a:r>
              <a:rPr lang="sr-Cyrl-CS" sz="1950" dirty="0">
                <a:latin typeface="Times New Roman" pitchFamily="18" charset="0"/>
                <a:cs typeface="Times New Roman" pitchFamily="18" charset="0"/>
              </a:rPr>
              <a:t>– означава индивидуална и колективна </a:t>
            </a:r>
            <a:r>
              <a:rPr lang="sr-Cyrl-CS" sz="1950" dirty="0" smtClean="0">
                <a:latin typeface="Times New Roman" pitchFamily="18" charset="0"/>
                <a:cs typeface="Times New Roman" pitchFamily="18" charset="0"/>
              </a:rPr>
              <a:t>права која </a:t>
            </a:r>
            <a:r>
              <a:rPr lang="sr-Cyrl-CS" sz="1950" dirty="0">
                <a:latin typeface="Times New Roman" pitchFamily="18" charset="0"/>
                <a:cs typeface="Times New Roman" pitchFamily="18" charset="0"/>
              </a:rPr>
              <a:t>чине изборно право (материјално изборно право, процесно изборно право, правила изборне математике, правила изборне геометрије и техничка правила о изборима).</a:t>
            </a:r>
          </a:p>
          <a:p>
            <a:pPr>
              <a:buNone/>
              <a:defRPr/>
            </a:pPr>
            <a:r>
              <a:rPr lang="sr-Cyrl-CS" sz="1950" b="1" dirty="0" smtClean="0">
                <a:latin typeface="Times New Roman" pitchFamily="18" charset="0"/>
                <a:cs typeface="Times New Roman" pitchFamily="18" charset="0"/>
              </a:rPr>
              <a:t>   </a:t>
            </a:r>
            <a:r>
              <a:rPr lang="sr-Cyrl-CS" sz="1950" dirty="0" smtClean="0">
                <a:latin typeface="Times New Roman" pitchFamily="18" charset="0"/>
                <a:cs typeface="Times New Roman" pitchFamily="18" charset="0"/>
              </a:rPr>
              <a:t>-</a:t>
            </a:r>
            <a:r>
              <a:rPr lang="sr-Cyrl-CS" sz="1950" b="1" dirty="0" smtClean="0">
                <a:latin typeface="Times New Roman" pitchFamily="18" charset="0"/>
                <a:cs typeface="Times New Roman" pitchFamily="18" charset="0"/>
              </a:rPr>
              <a:t> ужем смислу </a:t>
            </a:r>
            <a:r>
              <a:rPr lang="sr-Cyrl-CS" sz="1950" dirty="0">
                <a:latin typeface="Times New Roman" pitchFamily="18" charset="0"/>
                <a:cs typeface="Times New Roman" pitchFamily="18" charset="0"/>
              </a:rPr>
              <a:t>– </a:t>
            </a:r>
            <a:r>
              <a:rPr lang="sr-Cyrl-CS" sz="1950" dirty="0" smtClean="0">
                <a:latin typeface="Times New Roman" pitchFamily="18" charset="0"/>
                <a:cs typeface="Times New Roman" pitchFamily="18" charset="0"/>
              </a:rPr>
              <a:t>означава назив </a:t>
            </a:r>
            <a:r>
              <a:rPr lang="sr-Cyrl-CS" sz="1950" dirty="0">
                <a:latin typeface="Times New Roman" pitchFamily="18" charset="0"/>
                <a:cs typeface="Times New Roman" pitchFamily="18" charset="0"/>
              </a:rPr>
              <a:t>за различите методе расподеле посланичких </a:t>
            </a:r>
            <a:r>
              <a:rPr lang="sr-Cyrl-CS" sz="1950" dirty="0" smtClean="0">
                <a:latin typeface="Times New Roman" pitchFamily="18" charset="0"/>
                <a:cs typeface="Times New Roman" pitchFamily="18" charset="0"/>
              </a:rPr>
              <a:t>мандата </a:t>
            </a:r>
            <a:r>
              <a:rPr lang="sr-Cyrl-CS" sz="1950" dirty="0">
                <a:latin typeface="Times New Roman" pitchFamily="18" charset="0"/>
                <a:cs typeface="Times New Roman" pitchFamily="18" charset="0"/>
              </a:rPr>
              <a:t>с обзиром на које се разликују већински и пропорционални изборни системи.</a:t>
            </a:r>
          </a:p>
          <a:p>
            <a:pPr>
              <a:defRPr/>
            </a:pPr>
            <a:r>
              <a:rPr lang="sr-Cyrl-CS" sz="1950" i="1" dirty="0">
                <a:latin typeface="Times New Roman" pitchFamily="18" charset="0"/>
                <a:cs typeface="Times New Roman" pitchFamily="18" charset="0"/>
              </a:rPr>
              <a:t>Изборне комисије </a:t>
            </a:r>
            <a:r>
              <a:rPr lang="sr-Cyrl-CS" sz="1950" dirty="0">
                <a:latin typeface="Times New Roman" pitchFamily="18" charset="0"/>
                <a:cs typeface="Times New Roman" pitchFamily="18" charset="0"/>
              </a:rPr>
              <a:t>– органи за спровођење </a:t>
            </a:r>
            <a:r>
              <a:rPr lang="sr-Cyrl-CS" sz="1950" dirty="0" smtClean="0">
                <a:latin typeface="Times New Roman" pitchFamily="18" charset="0"/>
                <a:cs typeface="Times New Roman" pitchFamily="18" charset="0"/>
              </a:rPr>
              <a:t>избора </a:t>
            </a:r>
            <a:r>
              <a:rPr lang="sr-Cyrl-CS" sz="1950" dirty="0">
                <a:latin typeface="Times New Roman" pitchFamily="18" charset="0"/>
                <a:cs typeface="Times New Roman" pitchFamily="18" charset="0"/>
              </a:rPr>
              <a:t>који се образују у свакој изборној јединици и на нивоу државе (централна изборна комисија).</a:t>
            </a:r>
            <a:endParaRPr lang="en-US" sz="1950" dirty="0">
              <a:latin typeface="Times New Roman" pitchFamily="18" charset="0"/>
              <a:cs typeface="Times New Roman" pitchFamily="18" charset="0"/>
            </a:endParaRPr>
          </a:p>
          <a:p>
            <a:pPr>
              <a:lnSpc>
                <a:spcPct val="110000"/>
              </a:lnSpc>
              <a:defRPr/>
            </a:pPr>
            <a:r>
              <a:rPr lang="sr-Cyrl-CS" sz="1950" i="1" dirty="0">
                <a:latin typeface="Times New Roman" pitchFamily="18" charset="0"/>
                <a:cs typeface="Times New Roman" pitchFamily="18" charset="0"/>
              </a:rPr>
              <a:t>Изборне јединице  </a:t>
            </a:r>
            <a:r>
              <a:rPr lang="sr-Cyrl-CS" sz="1950" dirty="0">
                <a:latin typeface="Times New Roman" pitchFamily="18" charset="0"/>
                <a:cs typeface="Times New Roman" pitchFamily="18" charset="0"/>
              </a:rPr>
              <a:t>- подручја на која се дели територија једне државе у циљу обављања избора. </a:t>
            </a:r>
          </a:p>
          <a:p>
            <a:pPr>
              <a:lnSpc>
                <a:spcPct val="110000"/>
              </a:lnSpc>
              <a:defRPr/>
            </a:pPr>
            <a:r>
              <a:rPr lang="sr-Cyrl-CS" sz="1950" i="1" dirty="0">
                <a:latin typeface="Times New Roman" pitchFamily="18" charset="0"/>
                <a:cs typeface="Times New Roman" pitchFamily="18" charset="0"/>
              </a:rPr>
              <a:t>Изборна листа</a:t>
            </a:r>
            <a:r>
              <a:rPr lang="sr-Cyrl-CS" sz="1950" dirty="0">
                <a:latin typeface="Times New Roman" pitchFamily="18" charset="0"/>
                <a:cs typeface="Times New Roman" pitchFamily="18" charset="0"/>
              </a:rPr>
              <a:t> – предлози кандидата за посланике </a:t>
            </a:r>
            <a:r>
              <a:rPr lang="sr-Cyrl-CS" sz="1950" dirty="0" smtClean="0">
                <a:latin typeface="Times New Roman" pitchFamily="18" charset="0"/>
                <a:cs typeface="Times New Roman" pitchFamily="18" charset="0"/>
              </a:rPr>
              <a:t>које </a:t>
            </a:r>
            <a:r>
              <a:rPr lang="sr-Cyrl-CS" sz="1950" dirty="0">
                <a:latin typeface="Times New Roman" pitchFamily="18" charset="0"/>
                <a:cs typeface="Times New Roman" pitchFamily="18" charset="0"/>
              </a:rPr>
              <a:t>у пропорционалним изборним </a:t>
            </a:r>
            <a:r>
              <a:rPr lang="sr-Cyrl-CS" sz="1950" dirty="0" smtClean="0">
                <a:latin typeface="Times New Roman" pitchFamily="18" charset="0"/>
                <a:cs typeface="Times New Roman" pitchFamily="18" charset="0"/>
              </a:rPr>
              <a:t>системима </a:t>
            </a:r>
            <a:r>
              <a:rPr lang="sr-Cyrl-CS" sz="1950" dirty="0">
                <a:latin typeface="Times New Roman" pitchFamily="18" charset="0"/>
                <a:cs typeface="Times New Roman" pitchFamily="18" charset="0"/>
              </a:rPr>
              <a:t>истичу предлагачи. </a:t>
            </a:r>
          </a:p>
          <a:p>
            <a:pPr>
              <a:lnSpc>
                <a:spcPct val="110000"/>
              </a:lnSpc>
              <a:defRPr/>
            </a:pPr>
            <a:r>
              <a:rPr lang="sr-Cyrl-CS" sz="1950" i="1" dirty="0">
                <a:latin typeface="Times New Roman" pitchFamily="18" charset="0"/>
                <a:cs typeface="Times New Roman" pitchFamily="18" charset="0"/>
              </a:rPr>
              <a:t>Изборна апстиненција </a:t>
            </a:r>
            <a:r>
              <a:rPr lang="sr-Cyrl-CS" sz="1950" dirty="0">
                <a:latin typeface="Times New Roman" pitchFamily="18" charset="0"/>
                <a:cs typeface="Times New Roman" pitchFamily="18" charset="0"/>
              </a:rPr>
              <a:t>– </a:t>
            </a:r>
            <a:r>
              <a:rPr lang="sr-Cyrl-CS" sz="1950" dirty="0" smtClean="0">
                <a:latin typeface="Times New Roman" pitchFamily="18" charset="0"/>
                <a:cs typeface="Times New Roman" pitchFamily="18" charset="0"/>
              </a:rPr>
              <a:t>неизлазак </a:t>
            </a:r>
            <a:r>
              <a:rPr lang="sr-Cyrl-CS" sz="1950" dirty="0">
                <a:latin typeface="Times New Roman" pitchFamily="18" charset="0"/>
                <a:cs typeface="Times New Roman" pitchFamily="18" charset="0"/>
              </a:rPr>
              <a:t>бирача на изборе. </a:t>
            </a:r>
          </a:p>
          <a:p>
            <a:pPr>
              <a:lnSpc>
                <a:spcPct val="110000"/>
              </a:lnSpc>
              <a:defRPr/>
            </a:pPr>
            <a:r>
              <a:rPr lang="sr-Cyrl-CS" sz="1950" i="1" dirty="0">
                <a:latin typeface="Times New Roman" pitchFamily="18" charset="0"/>
                <a:cs typeface="Times New Roman" pitchFamily="18" charset="0"/>
              </a:rPr>
              <a:t>Електор</a:t>
            </a:r>
            <a:r>
              <a:rPr lang="sr-Cyrl-CS" sz="1950" dirty="0">
                <a:latin typeface="Times New Roman" pitchFamily="18" charset="0"/>
                <a:cs typeface="Times New Roman" pitchFamily="18" charset="0"/>
              </a:rPr>
              <a:t> – лице које грађани бирају непосредно, а које потом непосредно бира органе власти.</a:t>
            </a:r>
          </a:p>
          <a:p>
            <a:endParaRPr lang="en-US" sz="195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Autofit/>
          </a:bodyPr>
          <a:lstStyle/>
          <a:p>
            <a:r>
              <a:rPr lang="sr-Cyrl-RS" sz="3600" dirty="0" smtClean="0">
                <a:latin typeface="Times New Roman" pitchFamily="18" charset="0"/>
                <a:cs typeface="Times New Roman" pitchFamily="18" charset="0"/>
              </a:rPr>
              <a:t>Већински и пропорционални избори – предности и мане</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5181600"/>
          </a:xfrm>
        </p:spPr>
        <p:txBody>
          <a:bodyPr>
            <a:normAutofit/>
          </a:bodyPr>
          <a:lstStyle/>
          <a:p>
            <a:r>
              <a:rPr lang="sr-Cyrl-RS" sz="2200" b="1" dirty="0" smtClean="0">
                <a:latin typeface="Times New Roman" pitchFamily="18" charset="0"/>
                <a:cs typeface="Times New Roman" pitchFamily="18" charset="0"/>
              </a:rPr>
              <a:t>Већински систем – недостаци:</a:t>
            </a:r>
          </a:p>
          <a:p>
            <a:pPr>
              <a:buNone/>
            </a:pPr>
            <a:r>
              <a:rPr lang="sr-Cyrl-CS" sz="2200" dirty="0" smtClean="0">
                <a:latin typeface="Times New Roman" pitchFamily="18" charset="0"/>
                <a:cs typeface="Times New Roman" pitchFamily="18" charset="0"/>
              </a:rPr>
              <a:t>1) могуће је да једна странка добије већи број посланика него што би јој сразмерно њеној снази припадало;</a:t>
            </a:r>
            <a:endParaRPr lang="en-US" sz="2200" dirty="0" smtClean="0">
              <a:latin typeface="Times New Roman" pitchFamily="18" charset="0"/>
              <a:cs typeface="Times New Roman" pitchFamily="18" charset="0"/>
            </a:endParaRPr>
          </a:p>
          <a:p>
            <a:pPr>
              <a:buNone/>
            </a:pPr>
            <a:r>
              <a:rPr lang="sr-Cyrl-CS" sz="2200" dirty="0" smtClean="0">
                <a:latin typeface="Times New Roman" pitchFamily="18" charset="0"/>
                <a:cs typeface="Times New Roman" pitchFamily="18" charset="0"/>
              </a:rPr>
              <a:t>2) из политичког живота елиминише странке мале и средње величине, а погодује великим политичким странкама;</a:t>
            </a:r>
          </a:p>
          <a:p>
            <a:pPr>
              <a:buNone/>
            </a:pPr>
            <a:r>
              <a:rPr lang="sr-Cyrl-CS" sz="2200" dirty="0" smtClean="0">
                <a:latin typeface="Times New Roman" pitchFamily="18" charset="0"/>
                <a:cs typeface="Times New Roman" pitchFamily="18" charset="0"/>
              </a:rPr>
              <a:t>3) маргинализује радикалне политичке странке,</a:t>
            </a:r>
          </a:p>
          <a:p>
            <a:pPr>
              <a:buNone/>
            </a:pPr>
            <a:r>
              <a:rPr lang="sr-Cyrl-CS" sz="2200" dirty="0" smtClean="0">
                <a:latin typeface="Times New Roman" pitchFamily="18" charset="0"/>
                <a:cs typeface="Times New Roman" pitchFamily="18" charset="0"/>
              </a:rPr>
              <a:t>4) не уважава политички и страначки плурализам, нагони странке на изборне коалиције и води ка двостраначком систему.</a:t>
            </a:r>
            <a:endParaRPr lang="en-US" sz="2200" dirty="0" smtClean="0">
              <a:latin typeface="Times New Roman" pitchFamily="18" charset="0"/>
              <a:cs typeface="Times New Roman" pitchFamily="18" charset="0"/>
            </a:endParaRPr>
          </a:p>
          <a:p>
            <a:r>
              <a:rPr lang="sr-Cyrl-CS" sz="2200" dirty="0" smtClean="0">
                <a:latin typeface="Times New Roman" pitchFamily="18" charset="0"/>
                <a:cs typeface="Times New Roman" pitchFamily="18" charset="0"/>
              </a:rPr>
              <a:t>На критици већинског система настао је </a:t>
            </a:r>
            <a:r>
              <a:rPr lang="sr-Cyrl-CS" sz="2200" b="1" i="1" dirty="0" smtClean="0">
                <a:latin typeface="Times New Roman" pitchFamily="18" charset="0"/>
                <a:cs typeface="Times New Roman" pitchFamily="18" charset="0"/>
              </a:rPr>
              <a:t>систем сразмерног представништва </a:t>
            </a:r>
            <a:r>
              <a:rPr lang="sr-Cyrl-CS" sz="2200" dirty="0" smtClean="0">
                <a:latin typeface="Times New Roman" pitchFamily="18" charset="0"/>
                <a:cs typeface="Times New Roman" pitchFamily="18" charset="0"/>
              </a:rPr>
              <a:t>који исправља неправде система већине, по којем једна странка може добити већи број посланика него што би јој сразмерно њеној бројној снази припадало.</a:t>
            </a:r>
            <a:endParaRPr lang="en-US" sz="2200" dirty="0" smtClean="0">
              <a:latin typeface="Times New Roman" pitchFamily="18" charset="0"/>
              <a:cs typeface="Times New Roman" pitchFamily="18" charset="0"/>
            </a:endParaRPr>
          </a:p>
          <a:p>
            <a:endParaRPr lang="en-US" sz="2200" dirty="0" smtClean="0">
              <a:latin typeface="Times New Roman" pitchFamily="18" charset="0"/>
              <a:cs typeface="Times New Roman" pitchFamily="18" charset="0"/>
            </a:endParaRPr>
          </a:p>
          <a:p>
            <a:pPr>
              <a:buNone/>
            </a:pPr>
            <a:endParaRPr lang="en-US" sz="22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solidFill>
                  <a:schemeClr val="tx2"/>
                </a:solidFill>
                <a:latin typeface="Times New Roman" pitchFamily="18" charset="0"/>
                <a:cs typeface="Times New Roman" pitchFamily="18" charset="0"/>
              </a:rPr>
              <a:t>Извори изборног права</a:t>
            </a:r>
            <a:endParaRPr lang="en-US" sz="3200" dirty="0">
              <a:solidFill>
                <a:schemeClr val="tx2"/>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r>
              <a:rPr lang="sr-Cyrl-RS" sz="2000" dirty="0" smtClean="0">
                <a:solidFill>
                  <a:schemeClr val="tx2">
                    <a:lumMod val="75000"/>
                  </a:schemeClr>
                </a:solidFill>
                <a:latin typeface="Times New Roman" pitchFamily="18" charset="0"/>
                <a:cs typeface="Times New Roman" pitchFamily="18" charset="0"/>
              </a:rPr>
              <a:t>Две групе правних прописа: међународно право и унутрашње право</a:t>
            </a:r>
          </a:p>
          <a:p>
            <a:r>
              <a:rPr lang="sr-Cyrl-RS" sz="2000" b="1" dirty="0" smtClean="0">
                <a:solidFill>
                  <a:schemeClr val="tx2">
                    <a:lumMod val="75000"/>
                  </a:schemeClr>
                </a:solidFill>
                <a:latin typeface="Times New Roman" pitchFamily="18" charset="0"/>
                <a:cs typeface="Times New Roman" pitchFamily="18" charset="0"/>
              </a:rPr>
              <a:t>Прописи међународног права: </a:t>
            </a:r>
          </a:p>
          <a:p>
            <a:pPr lvl="1" algn="just"/>
            <a:r>
              <a:rPr lang="sr-Cyrl-RS" sz="2000" u="sng" dirty="0" smtClean="0">
                <a:solidFill>
                  <a:schemeClr val="tx2">
                    <a:lumMod val="75000"/>
                  </a:schemeClr>
                </a:solidFill>
                <a:latin typeface="Times New Roman" pitchFamily="18" charset="0"/>
                <a:cs typeface="Times New Roman" pitchFamily="18" charset="0"/>
              </a:rPr>
              <a:t>међународни уговори и конвенције</a:t>
            </a:r>
            <a:r>
              <a:rPr lang="sr-Cyrl-RS" sz="2000" dirty="0" smtClean="0">
                <a:solidFill>
                  <a:schemeClr val="tx2">
                    <a:lumMod val="75000"/>
                  </a:schemeClr>
                </a:solidFill>
                <a:latin typeface="Times New Roman" pitchFamily="18" charset="0"/>
                <a:cs typeface="Times New Roman" pitchFamily="18" charset="0"/>
              </a:rPr>
              <a:t>: систем људских права, Организације Уједињених нација и европски систем заштите људских права.</a:t>
            </a:r>
          </a:p>
          <a:p>
            <a:pPr lvl="1" algn="just">
              <a:buFont typeface="Courier New" pitchFamily="49" charset="0"/>
              <a:buChar char="o"/>
            </a:pPr>
            <a:r>
              <a:rPr lang="sr-Cyrl-RS" sz="2000" i="1" dirty="0" smtClean="0">
                <a:solidFill>
                  <a:schemeClr val="tx2">
                    <a:lumMod val="75000"/>
                  </a:schemeClr>
                </a:solidFill>
                <a:latin typeface="Times New Roman" pitchFamily="18" charset="0"/>
                <a:cs typeface="Times New Roman" pitchFamily="18" charset="0"/>
              </a:rPr>
              <a:t>Систем људских права ОУН</a:t>
            </a:r>
            <a:r>
              <a:rPr lang="sr-Cyrl-RS" sz="2000" dirty="0" smtClean="0">
                <a:solidFill>
                  <a:schemeClr val="tx2">
                    <a:lumMod val="75000"/>
                  </a:schemeClr>
                </a:solidFill>
                <a:latin typeface="Times New Roman" pitchFamily="18" charset="0"/>
                <a:cs typeface="Times New Roman" pitchFamily="18" charset="0"/>
              </a:rPr>
              <a:t> обухвата систем правних норми и установа које су утврђене Повељом ОУН или уговорима о људским правима који су усвојени под окриљем ОУН или следе из ових извора ( Универзала декларација о људским правима, Пакт о грађаниским политичким правима ).</a:t>
            </a:r>
          </a:p>
          <a:p>
            <a:pPr lvl="1" algn="just">
              <a:buFont typeface="Courier New" pitchFamily="49" charset="0"/>
              <a:buChar char="o"/>
            </a:pPr>
            <a:r>
              <a:rPr lang="sr-Cyrl-RS" sz="2000" i="1" dirty="0" smtClean="0">
                <a:solidFill>
                  <a:schemeClr val="tx2">
                    <a:lumMod val="75000"/>
                  </a:schemeClr>
                </a:solidFill>
                <a:latin typeface="Times New Roman" pitchFamily="18" charset="0"/>
                <a:cs typeface="Times New Roman" pitchFamily="18" charset="0"/>
              </a:rPr>
              <a:t>Европски систем људских права </a:t>
            </a:r>
            <a:r>
              <a:rPr lang="sr-Cyrl-RS" sz="2000" dirty="0" smtClean="0">
                <a:solidFill>
                  <a:schemeClr val="tx2">
                    <a:lumMod val="75000"/>
                  </a:schemeClr>
                </a:solidFill>
                <a:latin typeface="Times New Roman" pitchFamily="18" charset="0"/>
                <a:cs typeface="Times New Roman" pitchFamily="18" charset="0"/>
              </a:rPr>
              <a:t>(Европска конвенција о људским правима, Завршни документи усвојени у оквиру Организације за безбедност и сарадњу у Европи-ОЕБС ). </a:t>
            </a:r>
            <a:endParaRPr lang="sr-Cyrl-RS" sz="2000" dirty="0">
              <a:solidFill>
                <a:schemeClr val="tx2">
                  <a:lumMod val="75000"/>
                </a:schemeClr>
              </a:solidFill>
            </a:endParaRPr>
          </a:p>
          <a:p>
            <a:endParaRPr lang="sr-Cyrl-RS" sz="2000"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sr-Cyrl-CS" sz="2000" b="1" dirty="0" smtClean="0">
                <a:latin typeface="Times New Roman" pitchFamily="18" charset="0"/>
                <a:cs typeface="Times New Roman" pitchFamily="18" charset="0"/>
              </a:rPr>
              <a:t>Систем сразмерног представништва – предности:</a:t>
            </a:r>
          </a:p>
          <a:p>
            <a:pPr>
              <a:buNone/>
            </a:pPr>
            <a:r>
              <a:rPr lang="sr-Cyrl-CS" sz="2000" dirty="0" smtClean="0">
                <a:latin typeface="Times New Roman" pitchFamily="18" charset="0"/>
                <a:cs typeface="Times New Roman" pitchFamily="18" charset="0"/>
              </a:rPr>
              <a:t>1) </a:t>
            </a:r>
            <a:r>
              <a:rPr lang="sr-Cyrl-CS" sz="2000" dirty="0" smtClean="0">
                <a:latin typeface="Times New Roman" pitchFamily="18" charset="0"/>
                <a:cs typeface="Times New Roman" pitchFamily="18" charset="0"/>
              </a:rPr>
              <a:t>подједнако се вреднује сваки глас бирача; он верно одражава расположење бирачког тела и подједнако пружа могућност свим странкама да имају своје представнике у парламенту;</a:t>
            </a:r>
          </a:p>
          <a:p>
            <a:pPr>
              <a:buNone/>
            </a:pPr>
            <a:r>
              <a:rPr lang="sr-Cyrl-CS" sz="2000" dirty="0" smtClean="0">
                <a:latin typeface="Times New Roman" pitchFamily="18" charset="0"/>
                <a:cs typeface="Times New Roman" pitchFamily="18" charset="0"/>
              </a:rPr>
              <a:t>2) омогућује представљање мањине, јер спречава да велике странке гуше мање;</a:t>
            </a:r>
          </a:p>
          <a:p>
            <a:pPr>
              <a:buNone/>
            </a:pPr>
            <a:r>
              <a:rPr lang="sr-Cyrl-CS" sz="2000" dirty="0" smtClean="0">
                <a:latin typeface="Times New Roman" pitchFamily="18" charset="0"/>
                <a:cs typeface="Times New Roman" pitchFamily="18" charset="0"/>
              </a:rPr>
              <a:t>3) резултат у подели мандата у којем је изражена како воља већине, тако и воља мањине;</a:t>
            </a:r>
            <a:endParaRPr lang="sr-Cyrl-RS" sz="2000" dirty="0" smtClean="0">
              <a:latin typeface="Times New Roman" pitchFamily="18" charset="0"/>
              <a:cs typeface="Times New Roman" pitchFamily="18" charset="0"/>
            </a:endParaRPr>
          </a:p>
          <a:p>
            <a:pPr>
              <a:buNone/>
            </a:pPr>
            <a:r>
              <a:rPr lang="sr-Cyrl-CS" sz="2000" dirty="0" smtClean="0">
                <a:latin typeface="Times New Roman" pitchFamily="18" charset="0"/>
                <a:cs typeface="Times New Roman" pitchFamily="18" charset="0"/>
              </a:rPr>
              <a:t>4) изабрани представник може имати у виду опште интересе државе и народа;</a:t>
            </a:r>
            <a:endParaRPr lang="en-US" sz="2000" dirty="0" smtClean="0">
              <a:latin typeface="Times New Roman" pitchFamily="18" charset="0"/>
              <a:cs typeface="Times New Roman" pitchFamily="18" charset="0"/>
            </a:endParaRPr>
          </a:p>
          <a:p>
            <a:r>
              <a:rPr lang="sr-Cyrl-CS" sz="2000" b="1" dirty="0" smtClean="0">
                <a:latin typeface="Times New Roman" pitchFamily="18" charset="0"/>
                <a:cs typeface="Times New Roman" pitchFamily="18" charset="0"/>
              </a:rPr>
              <a:t>Систем сразмерног представништва – недостаци:</a:t>
            </a:r>
          </a:p>
          <a:p>
            <a:pPr>
              <a:buNone/>
            </a:pPr>
            <a:r>
              <a:rPr lang="sr-Cyrl-CS" sz="2000" b="1" dirty="0">
                <a:latin typeface="Times New Roman" pitchFamily="18" charset="0"/>
                <a:cs typeface="Times New Roman" pitchFamily="18" charset="0"/>
              </a:rPr>
              <a:t> </a:t>
            </a:r>
            <a:r>
              <a:rPr lang="sr-Cyrl-C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Уводећи у парламент представнике великог броја политичких странака, овај систем може довести до стварања лабавих коалиционих влада и до блокаде парламента.</a:t>
            </a:r>
          </a:p>
          <a:p>
            <a:pPr>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Т</a:t>
            </a:r>
            <a:r>
              <a:rPr lang="sr-Cyrl-CS" sz="2000" dirty="0" smtClean="0">
                <a:latin typeface="Times New Roman" pitchFamily="18" charset="0"/>
                <a:cs typeface="Times New Roman" pitchFamily="18" charset="0"/>
              </a:rPr>
              <a:t>акву већину сигурније обезбеђује већински систем.</a:t>
            </a:r>
          </a:p>
          <a:p>
            <a:pPr>
              <a:buNone/>
            </a:pPr>
            <a:r>
              <a:rPr lang="sr-Cyrl-CS" sz="2000" dirty="0" smtClean="0">
                <a:latin typeface="Times New Roman" pitchFamily="18" charset="0"/>
                <a:cs typeface="Times New Roman" pitchFamily="18" charset="0"/>
              </a:rPr>
              <a:t>     Овај систем фаворизује странке, а не индивидуалног грађанина, што омогућује да се под окриљем страначке листе изабере кандидат који је недовољно познат бирачима, без ауторитета и угледа. </a:t>
            </a:r>
            <a:endParaRPr lang="en-US" sz="2000" dirty="0" smtClean="0">
              <a:latin typeface="Times New Roman" pitchFamily="18" charset="0"/>
              <a:cs typeface="Times New Roman" pitchFamily="18" charset="0"/>
            </a:endParaRPr>
          </a:p>
          <a:p>
            <a:endParaRPr lang="en-US" sz="2000" dirty="0" smtClean="0"/>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943600"/>
          </a:xfrm>
        </p:spPr>
        <p:txBody>
          <a:bodyPr>
            <a:normAutofit lnSpcReduction="10000"/>
          </a:bodyPr>
          <a:lstStyle/>
          <a:p>
            <a:r>
              <a:rPr lang="sr-Cyrl-CS" sz="2000" b="1" dirty="0" smtClean="0">
                <a:latin typeface="Times New Roman" pitchFamily="18" charset="0"/>
                <a:cs typeface="Times New Roman" pitchFamily="18" charset="0"/>
              </a:rPr>
              <a:t>Систем сразмерног представништва:</a:t>
            </a:r>
          </a:p>
          <a:p>
            <a:r>
              <a:rPr lang="sr-Cyrl-CS" sz="2000" dirty="0" smtClean="0">
                <a:latin typeface="Times New Roman" pitchFamily="18" charset="0"/>
                <a:cs typeface="Times New Roman" pitchFamily="18" charset="0"/>
              </a:rPr>
              <a:t>израз, али и разлог бирократизације политичких странака и стварања страначке олигархије;</a:t>
            </a:r>
          </a:p>
          <a:p>
            <a:r>
              <a:rPr lang="sr-Cyrl-CS" sz="2000" dirty="0" smtClean="0">
                <a:latin typeface="Times New Roman" pitchFamily="18" charset="0"/>
                <a:cs typeface="Times New Roman" pitchFamily="18" charset="0"/>
              </a:rPr>
              <a:t>кандидат се не мора непосредно пре избора представљати бирачима, јер за њега то чини странка, а резултат тога je јачање зависности посланика од странке, понајвише од страначке елите и од страначког лидера, што доводи до слабљења веза између посланика и бирача;</a:t>
            </a:r>
          </a:p>
          <a:p>
            <a:r>
              <a:rPr lang="sr-Cyrl-CS" sz="2000" dirty="0" smtClean="0">
                <a:latin typeface="Times New Roman" pitchFamily="18" charset="0"/>
                <a:cs typeface="Times New Roman" pitchFamily="18" charset="0"/>
              </a:rPr>
              <a:t>систем сразмерног представништва је облик посредних избора;</a:t>
            </a:r>
          </a:p>
          <a:p>
            <a:r>
              <a:rPr lang="sr-Cyrl-CS" sz="2000" dirty="0">
                <a:latin typeface="Times New Roman" pitchFamily="18" charset="0"/>
                <a:cs typeface="Times New Roman" pitchFamily="18" charset="0"/>
              </a:rPr>
              <a:t>б</a:t>
            </a:r>
            <a:r>
              <a:rPr lang="sr-Cyrl-CS" sz="2000" dirty="0" smtClean="0">
                <a:latin typeface="Times New Roman" pitchFamily="18" charset="0"/>
                <a:cs typeface="Times New Roman" pitchFamily="18" charset="0"/>
              </a:rPr>
              <a:t>ирачи бирају непосредно политичку странку, а ова затим бира посланике, што посебно важи за изборе са тзв. невезаним листама;</a:t>
            </a:r>
          </a:p>
          <a:p>
            <a:r>
              <a:rPr lang="sr-Cyrl-CS" sz="2000" dirty="0">
                <a:latin typeface="Times New Roman" pitchFamily="18" charset="0"/>
                <a:cs typeface="Times New Roman" pitchFamily="18" charset="0"/>
              </a:rPr>
              <a:t>з</a:t>
            </a:r>
            <a:r>
              <a:rPr lang="sr-Cyrl-CS" sz="2000" dirty="0" smtClean="0">
                <a:latin typeface="Times New Roman" pitchFamily="18" charset="0"/>
                <a:cs typeface="Times New Roman" pitchFamily="18" charset="0"/>
              </a:rPr>
              <a:t>бог монополске позиције странака у политичком животу, систем сразмерног представништва сасвим онемогућује избор независних кандидата - „устајалост" у политичком животу;</a:t>
            </a:r>
          </a:p>
          <a:p>
            <a:r>
              <a:rPr lang="sr-Cyrl-CS" sz="2000" dirty="0" smtClean="0">
                <a:latin typeface="Times New Roman" pitchFamily="18" charset="0"/>
                <a:cs typeface="Times New Roman" pitchFamily="18" charset="0"/>
              </a:rPr>
              <a:t>овај систем je компликованији;</a:t>
            </a:r>
          </a:p>
          <a:p>
            <a:r>
              <a:rPr lang="sr-Cyrl-CS" sz="2000" dirty="0" smtClean="0">
                <a:latin typeface="Times New Roman" pitchFamily="18" charset="0"/>
                <a:cs typeface="Times New Roman" pitchFamily="18" charset="0"/>
              </a:rPr>
              <a:t>подстиче постојање и јачање радикалних и екстремних политичких странака;</a:t>
            </a:r>
          </a:p>
          <a:p>
            <a:r>
              <a:rPr lang="sr-Cyrl-CS" sz="2000" dirty="0" smtClean="0">
                <a:latin typeface="Times New Roman" pitchFamily="18" charset="0"/>
                <a:cs typeface="Times New Roman" pitchFamily="18" charset="0"/>
              </a:rPr>
              <a:t> један од основних узрока кризе парламентаризма и политичке демократије, па чак и рата (у вајмарској Немачкој).</a:t>
            </a:r>
            <a:endParaRPr lang="en-US" sz="2000" dirty="0" smtClean="0">
              <a:latin typeface="Times New Roman" pitchFamily="18" charset="0"/>
              <a:cs typeface="Times New Roman" pitchFamily="18" charset="0"/>
            </a:endParaRPr>
          </a:p>
          <a:p>
            <a:endParaRPr lang="en-US" sz="2000" dirty="0" smtClean="0"/>
          </a:p>
          <a:p>
            <a:endParaRPr lang="en-US" sz="2000" dirty="0" smtClean="0"/>
          </a:p>
          <a:p>
            <a:pPr>
              <a:buNone/>
            </a:pP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943600"/>
          </a:xfrm>
        </p:spPr>
        <p:txBody>
          <a:bodyPr>
            <a:normAutofit/>
          </a:bodyPr>
          <a:lstStyle/>
          <a:p>
            <a:r>
              <a:rPr lang="sr-Cyrl-CS" sz="2000" b="1" dirty="0" smtClean="0">
                <a:latin typeface="Times New Roman" pitchFamily="18" charset="0"/>
                <a:cs typeface="Times New Roman" pitchFamily="18" charset="0"/>
              </a:rPr>
              <a:t>Систем сразмерног представништва или систем већине?</a:t>
            </a:r>
          </a:p>
          <a:p>
            <a:r>
              <a:rPr lang="sr-Cyrl-CS" sz="2000" dirty="0" smtClean="0">
                <a:latin typeface="Times New Roman" pitchFamily="18" charset="0"/>
                <a:cs typeface="Times New Roman" pitchFamily="18" charset="0"/>
              </a:rPr>
              <a:t>систем сразмерног представништва више одговара идеалу правде, док је систем већине погоднији за формирање парламентарне већине</a:t>
            </a:r>
            <a:r>
              <a:rPr lang="sr-Cyrl-RS" sz="2000" dirty="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r>
              <a:rPr lang="sr-Cyrl-CS" sz="2000" dirty="0" smtClean="0">
                <a:latin typeface="Times New Roman" pitchFamily="18" charset="0"/>
                <a:cs typeface="Times New Roman" pitchFamily="18" charset="0"/>
              </a:rPr>
              <a:t>компромис између два система јесте мешовити систем који је комбинација система већине и система сразмерног представништва. </a:t>
            </a:r>
            <a:r>
              <a:rPr lang="sr-Cyrl-CS" sz="2000" dirty="0">
                <a:latin typeface="Times New Roman" pitchFamily="18" charset="0"/>
                <a:cs typeface="Times New Roman" pitchFamily="18" charset="0"/>
              </a:rPr>
              <a:t>З</a:t>
            </a:r>
            <a:r>
              <a:rPr lang="sr-Cyrl-CS" sz="2000" dirty="0" smtClean="0">
                <a:latin typeface="Times New Roman" pitchFamily="18" charset="0"/>
                <a:cs typeface="Times New Roman" pitchFamily="18" charset="0"/>
              </a:rPr>
              <a:t>аснован је на двоструком гласању</a:t>
            </a:r>
            <a:r>
              <a:rPr lang="en-U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 Немачка</a:t>
            </a:r>
            <a:r>
              <a:rPr lang="en-US" sz="2000" dirty="0" smtClean="0">
                <a:latin typeface="Times New Roman" pitchFamily="18" charset="0"/>
                <a:cs typeface="Times New Roman" pitchFamily="18" charset="0"/>
              </a:rPr>
              <a:t>)</a:t>
            </a:r>
            <a:r>
              <a:rPr lang="sr-Cyrl-RS" sz="2000" dirty="0" smtClean="0">
                <a:latin typeface="Times New Roman" pitchFamily="18" charset="0"/>
                <a:cs typeface="Times New Roman" pitchFamily="18" charset="0"/>
              </a:rPr>
              <a:t>.</a:t>
            </a:r>
          </a:p>
          <a:p>
            <a:r>
              <a:rPr lang="sr-Cyrl-RS" sz="2000" dirty="0" smtClean="0">
                <a:latin typeface="Times New Roman" pitchFamily="18" charset="0"/>
                <a:cs typeface="Times New Roman" pitchFamily="18" charset="0"/>
              </a:rPr>
              <a:t>На основу изложеног, изнесите ваше мишљење о систему већине, односно о систему сразмерног представништва, као и којем систему дајете предност. </a:t>
            </a:r>
          </a:p>
          <a:p>
            <a:r>
              <a:rPr lang="sr-Cyrl-RS" sz="2000" dirty="0" smtClean="0">
                <a:latin typeface="Times New Roman" pitchFamily="18" charset="0"/>
                <a:cs typeface="Times New Roman" pitchFamily="18" charset="0"/>
              </a:rPr>
              <a:t>Анализирајте примере из праксе.</a:t>
            </a:r>
            <a:endParaRPr lang="sr-Cyrl-C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sr-Cyrl-RS" sz="3600" dirty="0" smtClean="0">
                <a:latin typeface="Times New Roman" pitchFamily="18" charset="0"/>
                <a:cs typeface="Times New Roman" pitchFamily="18" charset="0"/>
              </a:rPr>
              <a:t>Већински изборни систем</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533400"/>
            <a:ext cx="8229600" cy="6324600"/>
          </a:xfrm>
        </p:spPr>
        <p:txBody>
          <a:bodyPr>
            <a:noAutofit/>
          </a:bodyPr>
          <a:lstStyle/>
          <a:p>
            <a:r>
              <a:rPr lang="sr-Cyrl-CS" sz="2000" dirty="0" smtClean="0">
                <a:latin typeface="Times New Roman" pitchFamily="18" charset="0"/>
                <a:cs typeface="Times New Roman" pitchFamily="18" charset="0"/>
              </a:rPr>
              <a:t>После утврђивања резултата гласања, следи врло важна фаза у изборном процесу - расподела мандата између страначких кандидата према резултатима избора. </a:t>
            </a:r>
          </a:p>
          <a:p>
            <a:r>
              <a:rPr lang="sr-Cyrl-CS" sz="2000" b="1" dirty="0" smtClean="0">
                <a:latin typeface="Times New Roman" pitchFamily="18" charset="0"/>
                <a:cs typeface="Times New Roman" pitchFamily="18" charset="0"/>
              </a:rPr>
              <a:t>Постоје два начина расподеле мандата:</a:t>
            </a:r>
            <a:endParaRPr lang="en-US" sz="2000" b="1" dirty="0" smtClean="0">
              <a:latin typeface="Times New Roman" pitchFamily="18" charset="0"/>
              <a:cs typeface="Times New Roman" pitchFamily="18" charset="0"/>
            </a:endParaRPr>
          </a:p>
          <a:p>
            <a:pPr lvl="1"/>
            <a:r>
              <a:rPr lang="sr-Cyrl-BA" sz="2000" i="1" dirty="0" smtClean="0">
                <a:latin typeface="Times New Roman" pitchFamily="18" charset="0"/>
                <a:cs typeface="Times New Roman" pitchFamily="18" charset="0"/>
              </a:rPr>
              <a:t>Систем већине; </a:t>
            </a:r>
            <a:endParaRPr lang="en-US" sz="2000" dirty="0" smtClean="0">
              <a:latin typeface="Times New Roman" pitchFamily="18" charset="0"/>
              <a:cs typeface="Times New Roman" pitchFamily="18" charset="0"/>
            </a:endParaRPr>
          </a:p>
          <a:p>
            <a:pPr lvl="1"/>
            <a:r>
              <a:rPr lang="sr-Cyrl-BA" sz="2000" i="1" dirty="0" smtClean="0">
                <a:latin typeface="Times New Roman" pitchFamily="18" charset="0"/>
                <a:cs typeface="Times New Roman" pitchFamily="18" charset="0"/>
              </a:rPr>
              <a:t>Систем сразмерног представништва.</a:t>
            </a:r>
            <a:endParaRPr lang="sr-Cyrl-RS" sz="2000" i="1" dirty="0" smtClean="0">
              <a:latin typeface="Times New Roman" pitchFamily="18" charset="0"/>
              <a:cs typeface="Times New Roman" pitchFamily="18" charset="0"/>
            </a:endParaRPr>
          </a:p>
          <a:p>
            <a:r>
              <a:rPr lang="sr-Cyrl-BA" sz="2000" b="1" i="1" dirty="0" smtClean="0">
                <a:latin typeface="Times New Roman" pitchFamily="18" charset="0"/>
                <a:cs typeface="Times New Roman" pitchFamily="18" charset="0"/>
              </a:rPr>
              <a:t>Систем већине</a:t>
            </a:r>
            <a:r>
              <a:rPr lang="sr-Cyrl-BA" sz="2000" dirty="0" smtClean="0">
                <a:latin typeface="Times New Roman" pitchFamily="18" charset="0"/>
                <a:cs typeface="Times New Roman" pitchFamily="18" charset="0"/>
              </a:rPr>
              <a:t> - примењује се при појединачном гласању, где се бирачко тело дели на мале изборне јединице које бирају по једно лице за представника.</a:t>
            </a:r>
          </a:p>
          <a:p>
            <a:pPr>
              <a:buNone/>
            </a:pPr>
            <a:r>
              <a:rPr lang="sr-Cyrl-BA" sz="2000" dirty="0">
                <a:latin typeface="Times New Roman" pitchFamily="18" charset="0"/>
                <a:cs typeface="Times New Roman" pitchFamily="18" charset="0"/>
              </a:rPr>
              <a:t> </a:t>
            </a:r>
            <a:r>
              <a:rPr lang="sr-Cyrl-BA" sz="2000" dirty="0" smtClean="0">
                <a:latin typeface="Times New Roman" pitchFamily="18" charset="0"/>
                <a:cs typeface="Times New Roman" pitchFamily="18" charset="0"/>
              </a:rPr>
              <a:t>    Ч</a:t>
            </a:r>
            <a:r>
              <a:rPr lang="sr-Cyrl-BA" sz="2000" dirty="0" smtClean="0">
                <a:latin typeface="Times New Roman" pitchFamily="18" charset="0"/>
                <a:cs typeface="Times New Roman" pitchFamily="18" charset="0"/>
              </a:rPr>
              <a:t>итава земља се дели на онолико изборних јединица колико</a:t>
            </a:r>
            <a:r>
              <a:rPr lang="sr-Cyrl-CS" sz="2000" dirty="0" smtClean="0">
                <a:latin typeface="Times New Roman" pitchFamily="18" charset="0"/>
                <a:cs typeface="Times New Roman" pitchFamily="18" charset="0"/>
              </a:rPr>
              <a:t> представничко тело има чланова, а у свакој од њих бира се по један представник. </a:t>
            </a:r>
            <a:endParaRPr lang="en-US" sz="2000" dirty="0" smtClean="0">
              <a:latin typeface="Times New Roman" pitchFamily="18" charset="0"/>
              <a:cs typeface="Times New Roman" pitchFamily="18" charset="0"/>
            </a:endParaRPr>
          </a:p>
          <a:p>
            <a:pPr>
              <a:buNone/>
            </a:pPr>
            <a:r>
              <a:rPr lang="sr-Cyrl-BA" sz="2000" dirty="0" smtClean="0">
                <a:latin typeface="Times New Roman" pitchFamily="18" charset="0"/>
                <a:cs typeface="Times New Roman" pitchFamily="18" charset="0"/>
              </a:rPr>
              <a:t>     Ово је старији модел изборног система и користи се при избору само једног лица (на пример, председника републике) као једини могући начин избора.</a:t>
            </a:r>
          </a:p>
          <a:p>
            <a:pPr>
              <a:buNone/>
            </a:pPr>
            <a:r>
              <a:rPr lang="sr-Cyrl-CS" sz="2000" dirty="0" smtClean="0">
                <a:latin typeface="Times New Roman" pitchFamily="18" charset="0"/>
                <a:cs typeface="Times New Roman" pitchFamily="18" charset="0"/>
              </a:rPr>
              <a:t>      Изабран је онај кандидат који је добио већину (највише) гласова. </a:t>
            </a:r>
            <a:endParaRPr lang="sr-Cyrl-BA" sz="2000" dirty="0" smtClean="0">
              <a:latin typeface="Times New Roman" pitchFamily="18" charset="0"/>
              <a:cs typeface="Times New Roman" pitchFamily="18" charset="0"/>
            </a:endParaRPr>
          </a:p>
          <a:p>
            <a:pPr>
              <a:buNone/>
            </a:pPr>
            <a:r>
              <a:rPr lang="sr-Cyrl-BA" sz="2000" dirty="0" smtClean="0">
                <a:latin typeface="Times New Roman" pitchFamily="18" charset="0"/>
                <a:cs typeface="Times New Roman" pitchFamily="18" charset="0"/>
              </a:rPr>
              <a:t>     </a:t>
            </a:r>
            <a:endParaRPr lang="sr-Cyrl-BA" sz="2000" i="1"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304800"/>
            <a:ext cx="8229600" cy="6400800"/>
          </a:xfrm>
        </p:spPr>
        <p:txBody>
          <a:bodyPr>
            <a:normAutofit/>
          </a:bodyPr>
          <a:lstStyle/>
          <a:p>
            <a:pPr>
              <a:buNone/>
            </a:pPr>
            <a:r>
              <a:rPr lang="sr-Cyrl-BA" sz="2200" dirty="0">
                <a:latin typeface="Times New Roman" pitchFamily="18" charset="0"/>
                <a:cs typeface="Times New Roman" pitchFamily="18" charset="0"/>
              </a:rPr>
              <a:t> </a:t>
            </a:r>
            <a:r>
              <a:rPr lang="sr-Cyrl-BA" sz="2200" dirty="0" smtClean="0">
                <a:latin typeface="Times New Roman" pitchFamily="18" charset="0"/>
                <a:cs typeface="Times New Roman" pitchFamily="18" charset="0"/>
              </a:rPr>
              <a:t>    </a:t>
            </a:r>
            <a:r>
              <a:rPr lang="sr-Cyrl-BA" sz="2200" dirty="0" smtClean="0">
                <a:latin typeface="Times New Roman" pitchFamily="18" charset="0"/>
                <a:cs typeface="Times New Roman" pitchFamily="18" charset="0"/>
              </a:rPr>
              <a:t>Већински избори се још називају и </a:t>
            </a:r>
            <a:r>
              <a:rPr lang="sr-Cyrl-BA" sz="2200" i="1" dirty="0" smtClean="0">
                <a:latin typeface="Times New Roman" pitchFamily="18" charset="0"/>
                <a:cs typeface="Times New Roman" pitchFamily="18" charset="0"/>
              </a:rPr>
              <a:t>униноминални, једномандатни или избори са појединачним гласањем </a:t>
            </a:r>
            <a:r>
              <a:rPr lang="sr-Cyrl-BA" sz="2200" dirty="0" smtClean="0">
                <a:latin typeface="Times New Roman" pitchFamily="18" charset="0"/>
                <a:cs typeface="Times New Roman" pitchFamily="18" charset="0"/>
              </a:rPr>
              <a:t>(тзв. </a:t>
            </a:r>
            <a:r>
              <a:rPr lang="sr-Cyrl-BA" sz="2200" i="1" dirty="0" smtClean="0">
                <a:latin typeface="Times New Roman" pitchFamily="18" charset="0"/>
                <a:cs typeface="Times New Roman" pitchFamily="18" charset="0"/>
              </a:rPr>
              <a:t>персонализовани избори</a:t>
            </a:r>
            <a:r>
              <a:rPr lang="sr-Cyrl-BA" sz="2200" dirty="0" smtClean="0">
                <a:latin typeface="Times New Roman" pitchFamily="18" charset="0"/>
                <a:cs typeface="Times New Roman" pitchFamily="18" charset="0"/>
              </a:rPr>
              <a:t>, јер се ту врши избор личности). </a:t>
            </a:r>
          </a:p>
          <a:p>
            <a:pPr>
              <a:buNone/>
            </a:pPr>
            <a:r>
              <a:rPr lang="sr-Cyrl-BA" sz="2200" dirty="0" smtClean="0">
                <a:latin typeface="Times New Roman" pitchFamily="18" charset="0"/>
                <a:cs typeface="Times New Roman" pitchFamily="18" charset="0"/>
              </a:rPr>
              <a:t>     Тзв. "чисти" систем већине – када се бира једно колективно тело (на пример, парламент), онда се изборне јединице најчешће образују тако да се у свакој од њих бира само по један представник.</a:t>
            </a:r>
            <a:endParaRPr lang="en-US" sz="2200" dirty="0" smtClean="0">
              <a:latin typeface="Times New Roman" pitchFamily="18" charset="0"/>
              <a:cs typeface="Times New Roman" pitchFamily="18" charset="0"/>
            </a:endParaRPr>
          </a:p>
          <a:p>
            <a:r>
              <a:rPr lang="sr-Cyrl-BA" sz="2200" b="1" dirty="0" smtClean="0">
                <a:latin typeface="Times New Roman" pitchFamily="18" charset="0"/>
                <a:cs typeface="Times New Roman" pitchFamily="18" charset="0"/>
              </a:rPr>
              <a:t>Систем већине се примењује у две варијанте: </a:t>
            </a:r>
            <a:endParaRPr lang="en-US" sz="2200" b="1" dirty="0" smtClean="0">
              <a:latin typeface="Times New Roman" pitchFamily="18" charset="0"/>
              <a:cs typeface="Times New Roman" pitchFamily="18" charset="0"/>
            </a:endParaRPr>
          </a:p>
          <a:p>
            <a:pPr lvl="1"/>
            <a:r>
              <a:rPr lang="sr-Cyrl-BA" sz="2200" i="1" dirty="0" smtClean="0">
                <a:latin typeface="Times New Roman" pitchFamily="18" charset="0"/>
                <a:cs typeface="Times New Roman" pitchFamily="18" charset="0"/>
              </a:rPr>
              <a:t>Систем релативне већине; </a:t>
            </a:r>
            <a:endParaRPr lang="en-US" sz="2200" dirty="0" smtClean="0">
              <a:latin typeface="Times New Roman" pitchFamily="18" charset="0"/>
              <a:cs typeface="Times New Roman" pitchFamily="18" charset="0"/>
            </a:endParaRPr>
          </a:p>
          <a:p>
            <a:pPr lvl="1"/>
            <a:r>
              <a:rPr lang="sr-Cyrl-BA" sz="2200" i="1" dirty="0" smtClean="0">
                <a:latin typeface="Times New Roman" pitchFamily="18" charset="0"/>
                <a:cs typeface="Times New Roman" pitchFamily="18" charset="0"/>
              </a:rPr>
              <a:t>Систем апсолутне већине.</a:t>
            </a:r>
            <a:r>
              <a:rPr lang="sr-Cyrl-BA" sz="2200" dirty="0" smtClean="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a:p>
            <a:pPr lvl="1">
              <a:buNone/>
            </a:pPr>
            <a:endParaRPr lang="sr-Cyrl-BA" sz="2200" i="1"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sr-Cyrl-RS" sz="3600" dirty="0" smtClean="0">
                <a:latin typeface="Times New Roman" pitchFamily="18" charset="0"/>
                <a:cs typeface="Times New Roman" pitchFamily="18" charset="0"/>
              </a:rPr>
              <a:t>Систем релативне већине</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486400"/>
          </a:xfrm>
        </p:spPr>
        <p:txBody>
          <a:bodyPr>
            <a:normAutofit/>
          </a:bodyPr>
          <a:lstStyle/>
          <a:p>
            <a:r>
              <a:rPr lang="sr-Cyrl-CS" sz="2000" dirty="0" smtClean="0">
                <a:latin typeface="Times New Roman" pitchFamily="18" charset="0"/>
                <a:cs typeface="Times New Roman" pitchFamily="18" charset="0"/>
              </a:rPr>
              <a:t>Систем релативне већине значи да је за представника бирача у представничком телу изабран онај кандидат који је добио више гласова од других кандидата. </a:t>
            </a:r>
          </a:p>
          <a:p>
            <a:r>
              <a:rPr lang="sr-Cyrl-CS" sz="2000" dirty="0">
                <a:latin typeface="Times New Roman" pitchFamily="18" charset="0"/>
                <a:cs typeface="Times New Roman" pitchFamily="18" charset="0"/>
              </a:rPr>
              <a:t>Д</a:t>
            </a:r>
            <a:r>
              <a:rPr lang="sr-Cyrl-CS" sz="2000" dirty="0" smtClean="0">
                <a:latin typeface="Times New Roman" pitchFamily="18" charset="0"/>
                <a:cs typeface="Times New Roman" pitchFamily="18" charset="0"/>
              </a:rPr>
              <a:t>оводи до одстрањивања екстремних и радикалних политичких странака, чиме доприноси стабилности политичког система и стварању најсврсисходније равнотеже између политичке демократије и ефикасности политичког система у целини.</a:t>
            </a:r>
            <a:endParaRPr lang="en-US" sz="2000" dirty="0" smtClean="0">
              <a:latin typeface="Times New Roman" pitchFamily="18" charset="0"/>
              <a:cs typeface="Times New Roman" pitchFamily="18" charset="0"/>
            </a:endParaRPr>
          </a:p>
          <a:p>
            <a:r>
              <a:rPr lang="sr-Cyrl-CS" sz="2000" dirty="0">
                <a:latin typeface="Times New Roman" pitchFamily="18" charset="0"/>
                <a:cs typeface="Times New Roman" pitchFamily="18" charset="0"/>
              </a:rPr>
              <a:t>Н</a:t>
            </a:r>
            <a:r>
              <a:rPr lang="sr-Cyrl-CS" sz="2000" dirty="0" smtClean="0">
                <a:latin typeface="Times New Roman" pitchFamily="18" charset="0"/>
                <a:cs typeface="Times New Roman" pitchFamily="18" charset="0"/>
              </a:rPr>
              <a:t>епосредно утиче на представљање политичких странака у представничком телу, на број и снагу њихових представника. </a:t>
            </a:r>
          </a:p>
          <a:p>
            <a:r>
              <a:rPr lang="sr-Cyrl-CS" sz="2000" dirty="0">
                <a:latin typeface="Times New Roman" pitchFamily="18" charset="0"/>
                <a:cs typeface="Times New Roman" pitchFamily="18" charset="0"/>
              </a:rPr>
              <a:t>С</a:t>
            </a:r>
            <a:r>
              <a:rPr lang="sr-Cyrl-CS" sz="2000" dirty="0" smtClean="0">
                <a:latin typeface="Times New Roman" pitchFamily="18" charset="0"/>
                <a:cs typeface="Times New Roman" pitchFamily="18" charset="0"/>
              </a:rPr>
              <a:t>транка која је добила релативну већину на изборима, по правилу је у односу на број датих гласова, добила много већи број представника (Велика Британија).</a:t>
            </a:r>
          </a:p>
          <a:p>
            <a:r>
              <a:rPr lang="sr-Cyrl-CS" sz="2000" dirty="0" smtClean="0">
                <a:latin typeface="Times New Roman" pitchFamily="18" charset="0"/>
                <a:cs typeface="Times New Roman" pitchFamily="18" charset="0"/>
              </a:rPr>
              <a:t>Утиче на</a:t>
            </a:r>
            <a:r>
              <a:rPr lang="sr-Cyrl-CS" sz="2000" dirty="0" smtClean="0">
                <a:latin typeface="Times New Roman" pitchFamily="18" charset="0"/>
                <a:cs typeface="Times New Roman" pitchFamily="18" charset="0"/>
              </a:rPr>
              <a:t> смањивање броја политичких странака и постепено доводи до двостраначког система.</a:t>
            </a:r>
            <a:r>
              <a:rPr lang="en-US" sz="2000" dirty="0" smtClean="0">
                <a:latin typeface="Times New Roman" pitchFamily="18" charset="0"/>
                <a:cs typeface="Times New Roman" pitchFamily="18" charset="0"/>
              </a:rPr>
              <a:t> </a:t>
            </a:r>
            <a:endParaRPr lang="sr-Cyrl-RS" sz="2000" dirty="0" smtClean="0">
              <a:latin typeface="Times New Roman" pitchFamily="18" charset="0"/>
              <a:cs typeface="Times New Roman" pitchFamily="18" charset="0"/>
            </a:endParaRPr>
          </a:p>
          <a:p>
            <a:pPr>
              <a:buNone/>
            </a:pPr>
            <a:endParaRPr lang="sr-Cyrl-R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sr-Cyrl-RS" sz="3600" dirty="0" smtClean="0">
                <a:latin typeface="Times New Roman" pitchFamily="18" charset="0"/>
                <a:cs typeface="Times New Roman" pitchFamily="18" charset="0"/>
              </a:rPr>
              <a:t>Систем апсолутне већине</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6019800"/>
          </a:xfrm>
        </p:spPr>
        <p:txBody>
          <a:bodyPr>
            <a:noAutofit/>
          </a:bodyPr>
          <a:lstStyle/>
          <a:p>
            <a:r>
              <a:rPr lang="sr-Cyrl-CS" sz="1900" dirty="0" smtClean="0">
                <a:latin typeface="Times New Roman" pitchFamily="18" charset="0"/>
                <a:cs typeface="Times New Roman" pitchFamily="18" charset="0"/>
              </a:rPr>
              <a:t>Систем апсолутне већине значи да је изборе добио онај кандидат у изборној јединици који је добио половину плус један </a:t>
            </a:r>
            <a:r>
              <a:rPr lang="sr-Cyrl-CS" sz="1900" i="1" dirty="0" smtClean="0">
                <a:latin typeface="Times New Roman" pitchFamily="18" charset="0"/>
                <a:cs typeface="Times New Roman" pitchFamily="18" charset="0"/>
              </a:rPr>
              <a:t>глас</a:t>
            </a:r>
            <a:r>
              <a:rPr lang="sr-Cyrl-CS" sz="1900" dirty="0" smtClean="0">
                <a:latin typeface="Times New Roman" pitchFamily="18" charset="0"/>
                <a:cs typeface="Times New Roman" pitchFamily="18" charset="0"/>
              </a:rPr>
              <a:t> од укупног броја гласова (било гласалих на тим изборима, било целокупног броја бирача уписаних у бирачки списак у тој изборној јединици). </a:t>
            </a:r>
          </a:p>
          <a:p>
            <a:r>
              <a:rPr lang="sr-Cyrl-CS" sz="1900" dirty="0" smtClean="0">
                <a:latin typeface="Times New Roman" pitchFamily="18" charset="0"/>
                <a:cs typeface="Times New Roman" pitchFamily="18" charset="0"/>
              </a:rPr>
              <a:t>Како се може догодити да ниједан кандидат не добије апсолутну већину, у таквом случају гласа се још једном. </a:t>
            </a:r>
          </a:p>
          <a:p>
            <a:r>
              <a:rPr lang="sr-Cyrl-CS" sz="1900" dirty="0" smtClean="0">
                <a:latin typeface="Times New Roman" pitchFamily="18" charset="0"/>
                <a:cs typeface="Times New Roman" pitchFamily="18" charset="0"/>
              </a:rPr>
              <a:t>Приликом другог гласања биће изабран онај кандидат који буде добио релативну већину.</a:t>
            </a:r>
          </a:p>
          <a:p>
            <a:r>
              <a:rPr lang="sr-Cyrl-CS" sz="1900" i="1" dirty="0" smtClean="0">
                <a:latin typeface="Times New Roman" pitchFamily="18" charset="0"/>
                <a:cs typeface="Times New Roman" pitchFamily="18" charset="0"/>
              </a:rPr>
              <a:t>Систем апсолутне већине:</a:t>
            </a:r>
          </a:p>
          <a:p>
            <a:r>
              <a:rPr lang="sr-Cyrl-CS" sz="1900" dirty="0" smtClean="0">
                <a:latin typeface="Times New Roman" pitchFamily="18" charset="0"/>
                <a:cs typeface="Times New Roman" pitchFamily="18" charset="0"/>
              </a:rPr>
              <a:t>не спречава формирање више политичких странака, али зато доприноси њиховом повезивању;</a:t>
            </a:r>
          </a:p>
          <a:p>
            <a:r>
              <a:rPr lang="sr-Cyrl-CS" sz="1900" dirty="0" smtClean="0">
                <a:latin typeface="Times New Roman" pitchFamily="18" charset="0"/>
                <a:cs typeface="Times New Roman" pitchFamily="18" charset="0"/>
              </a:rPr>
              <a:t>нагони странке да се у другом кругу гласања удружују било према сродности политичких програма или стварних политичких оријентација;</a:t>
            </a:r>
          </a:p>
          <a:p>
            <a:r>
              <a:rPr lang="sr-Cyrl-CS" sz="1900" dirty="0" smtClean="0">
                <a:latin typeface="Times New Roman" pitchFamily="18" charset="0"/>
                <a:cs typeface="Times New Roman" pitchFamily="18" charset="0"/>
              </a:rPr>
              <a:t>странке не спаја ништа заједничко осим мржње према заједничком политичком противнику. </a:t>
            </a:r>
          </a:p>
          <a:p>
            <a:r>
              <a:rPr lang="sr-Cyrl-CS" sz="1900" dirty="0" smtClean="0">
                <a:latin typeface="Times New Roman" pitchFamily="18" charset="0"/>
                <a:cs typeface="Times New Roman" pitchFamily="18" charset="0"/>
              </a:rPr>
              <a:t>на дужи рок ублажује политичке супротности између политичких странака и доводи до маргинализације радикалних политичких странака;</a:t>
            </a:r>
          </a:p>
          <a:p>
            <a:r>
              <a:rPr lang="sr-Cyrl-CS" sz="1900" dirty="0" smtClean="0">
                <a:latin typeface="Times New Roman" pitchFamily="18" charset="0"/>
                <a:cs typeface="Times New Roman" pitchFamily="18" charset="0"/>
              </a:rPr>
              <a:t>функционише у малим изборним јединицама - Француска.</a:t>
            </a:r>
            <a:endParaRPr lang="sr-Cyrl-RS" sz="1900" dirty="0" smtClean="0">
              <a:latin typeface="Times New Roman" pitchFamily="18" charset="0"/>
              <a:cs typeface="Times New Roman" pitchFamily="18" charset="0"/>
            </a:endParaRPr>
          </a:p>
          <a:p>
            <a:endParaRPr lang="en-US" sz="1900" dirty="0" smtClean="0">
              <a:latin typeface="Times New Roman" pitchFamily="18" charset="0"/>
              <a:cs typeface="Times New Roman" pitchFamily="18" charset="0"/>
            </a:endParaRPr>
          </a:p>
          <a:p>
            <a:endParaRPr lang="en-US" sz="19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457200"/>
            <a:ext cx="8229600" cy="6248400"/>
          </a:xfrm>
        </p:spPr>
        <p:txBody>
          <a:bodyPr>
            <a:normAutofit/>
          </a:bodyPr>
          <a:lstStyle/>
          <a:p>
            <a:r>
              <a:rPr lang="sr-Cyrl-BA" sz="2400" dirty="0" smtClean="0">
                <a:latin typeface="Times New Roman" pitchFamily="18" charset="0"/>
                <a:cs typeface="Times New Roman" pitchFamily="18" charset="0"/>
              </a:rPr>
              <a:t>Тзв. систем чисте балотаже – у другом кругу се врши систем ужег избора (у свакој изборној јединици избор се врши између два кандидата, који су у првом кругу добили највећи број гласова, тако да један кандидат сигурно добија апсолутну већину гласова).</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Систем сразмерног представништва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181600"/>
          </a:xfrm>
        </p:spPr>
        <p:txBody>
          <a:bodyPr>
            <a:normAutofit lnSpcReduction="10000"/>
          </a:bodyPr>
          <a:lstStyle/>
          <a:p>
            <a:pPr algn="just"/>
            <a:r>
              <a:rPr lang="sr-Cyrl-CS" sz="2200" b="1" dirty="0" smtClean="0">
                <a:latin typeface="Times New Roman" pitchFamily="18" charset="0"/>
                <a:cs typeface="Times New Roman" pitchFamily="18" charset="0"/>
              </a:rPr>
              <a:t>Џон Стјуарт Мил </a:t>
            </a:r>
            <a:r>
              <a:rPr lang="sr-Cyrl-CS" sz="2200" dirty="0" smtClean="0">
                <a:latin typeface="Times New Roman" pitchFamily="18" charset="0"/>
                <a:cs typeface="Times New Roman" pitchFamily="18" charset="0"/>
              </a:rPr>
              <a:t>је уздизао врлине сразмерног представништва и сматрао га је „управо највећим проналаском у области теорије и праксе вршења власти" </a:t>
            </a:r>
            <a:r>
              <a:rPr lang="hr-HR" sz="2200" dirty="0" smtClean="0">
                <a:latin typeface="Times New Roman" pitchFamily="18" charset="0"/>
                <a:cs typeface="Times New Roman" pitchFamily="18" charset="0"/>
              </a:rPr>
              <a:t>.</a:t>
            </a:r>
            <a:r>
              <a:rPr lang="sr-Cyrl-CS" sz="2200" dirty="0" smtClean="0">
                <a:latin typeface="Times New Roman" pitchFamily="18" charset="0"/>
                <a:cs typeface="Times New Roman" pitchFamily="18" charset="0"/>
              </a:rPr>
              <a:t> </a:t>
            </a:r>
          </a:p>
          <a:p>
            <a:pPr algn="just"/>
            <a:r>
              <a:rPr lang="sr-Cyrl-CS" sz="2200" dirty="0" smtClean="0">
                <a:latin typeface="Times New Roman" pitchFamily="18" charset="0"/>
                <a:cs typeface="Times New Roman" pitchFamily="18" charset="0"/>
              </a:rPr>
              <a:t>Мил - да ли је парламент представништво само већине или народа у целини? Ако не представља народ у целини, парламент није представничко тело народа и обезбеђиваће само </a:t>
            </a:r>
            <a:r>
              <a:rPr lang="sr-Cyrl-CS" sz="2200" u="sng" dirty="0" smtClean="0">
                <a:latin typeface="Times New Roman" pitchFamily="18" charset="0"/>
                <a:cs typeface="Times New Roman" pitchFamily="18" charset="0"/>
              </a:rPr>
              <a:t>лажну демократију</a:t>
            </a:r>
            <a:r>
              <a:rPr lang="sr-Cyrl-CS" sz="2200" dirty="0" smtClean="0">
                <a:latin typeface="Times New Roman" pitchFamily="18" charset="0"/>
                <a:cs typeface="Times New Roman" pitchFamily="18" charset="0"/>
              </a:rPr>
              <a:t>. </a:t>
            </a:r>
          </a:p>
          <a:p>
            <a:pPr algn="just"/>
            <a:r>
              <a:rPr lang="sr-Cyrl-CS" sz="2000" dirty="0" smtClean="0">
                <a:latin typeface="Times New Roman" pitchFamily="18" charset="0"/>
                <a:cs typeface="Times New Roman" pitchFamily="18" charset="0"/>
              </a:rPr>
              <a:t>Истинска демократија претпоставља да сваки део народа буде сразмерно представљен у власти, тј. у парламету. </a:t>
            </a:r>
          </a:p>
          <a:p>
            <a:pPr algn="just"/>
            <a:r>
              <a:rPr lang="sr-Cyrl-CS" sz="2000" dirty="0" smtClean="0">
                <a:latin typeface="Times New Roman" pitchFamily="18" charset="0"/>
                <a:cs typeface="Times New Roman" pitchFamily="18" charset="0"/>
              </a:rPr>
              <a:t>Систем сразмерног представништва </a:t>
            </a:r>
            <a:r>
              <a:rPr lang="sr-Cyrl-CS" sz="2000" dirty="0" smtClean="0">
                <a:latin typeface="Times New Roman" pitchFamily="18" charset="0"/>
                <a:cs typeface="Times New Roman" pitchFamily="18" charset="0"/>
              </a:rPr>
              <a:t>омогућује да у парламенту, поред већине, буде представљена и мањина, дакле сав народ. </a:t>
            </a:r>
          </a:p>
          <a:p>
            <a:pPr algn="just"/>
            <a:r>
              <a:rPr lang="sr-Cyrl-CS" sz="2000" dirty="0" smtClean="0">
                <a:latin typeface="Times New Roman" pitchFamily="18" charset="0"/>
                <a:cs typeface="Times New Roman" pitchFamily="18" charset="0"/>
              </a:rPr>
              <a:t>Критика: </a:t>
            </a:r>
          </a:p>
          <a:p>
            <a:pPr algn="just">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 </a:t>
            </a:r>
            <a:r>
              <a:rPr lang="sr-Cyrl-CS" sz="2000" dirty="0" smtClean="0">
                <a:latin typeface="Times New Roman" pitchFamily="18" charset="0"/>
                <a:cs typeface="Times New Roman" pitchFamily="18" charset="0"/>
              </a:rPr>
              <a:t>указује се на недостатке, доводи до потпуног паралисања рада владе;</a:t>
            </a:r>
          </a:p>
          <a:p>
            <a:pPr algn="just">
              <a:buNone/>
            </a:pPr>
            <a:r>
              <a:rPr lang="sr-Cyrl-CS" sz="2000" dirty="0" smtClean="0">
                <a:latin typeface="Times New Roman" pitchFamily="18" charset="0"/>
                <a:cs typeface="Times New Roman" pitchFamily="18" charset="0"/>
              </a:rPr>
              <a:t>   - погоднији за примену у земљама у којима постоји непарламентарна егзекутива, тј. у оним земљама у којима рад извршне власти не зависи од подршке.</a:t>
            </a:r>
            <a:endParaRPr lang="en-US" sz="2000" dirty="0" smtClean="0">
              <a:latin typeface="Times New Roman" pitchFamily="18" charset="0"/>
              <a:cs typeface="Times New Roman" pitchFamily="18" charset="0"/>
            </a:endParaRPr>
          </a:p>
          <a:p>
            <a:pPr algn="just"/>
            <a:endParaRPr lang="sr-Cyrl-CS" sz="2000" dirty="0" smtClean="0">
              <a:latin typeface="Times New Roman" pitchFamily="18" charset="0"/>
              <a:cs typeface="Times New Roman" pitchFamily="18" charset="0"/>
            </a:endParaRPr>
          </a:p>
          <a:p>
            <a:pPr algn="just"/>
            <a:endParaRPr lang="sr-Cyrl-CS" sz="2000" dirty="0" smtClean="0">
              <a:latin typeface="Times New Roman" pitchFamily="18" charset="0"/>
              <a:cs typeface="Times New Roman" pitchFamily="18" charset="0"/>
            </a:endParaRPr>
          </a:p>
          <a:p>
            <a:pPr algn="just"/>
            <a:endParaRPr lang="sr-Cyrl-CS" sz="2000" dirty="0" smtClean="0">
              <a:latin typeface="Times New Roman" pitchFamily="18" charset="0"/>
              <a:cs typeface="Times New Roman" pitchFamily="18" charset="0"/>
            </a:endParaRPr>
          </a:p>
          <a:p>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sr-Cyrl-RS" sz="3600" dirty="0" smtClean="0">
                <a:latin typeface="Times New Roman" pitchFamily="18" charset="0"/>
                <a:cs typeface="Times New Roman" pitchFamily="18" charset="0"/>
              </a:rPr>
              <a:t>Сразмерно представништво и расподела мандата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5105400"/>
          </a:xfrm>
        </p:spPr>
        <p:txBody>
          <a:bodyPr>
            <a:normAutofit/>
          </a:bodyPr>
          <a:lstStyle/>
          <a:p>
            <a:pPr algn="just"/>
            <a:r>
              <a:rPr lang="sr-Cyrl-CS" sz="2100" dirty="0">
                <a:latin typeface="Times New Roman" pitchFamily="18" charset="0"/>
                <a:cs typeface="Times New Roman" pitchFamily="18" charset="0"/>
              </a:rPr>
              <a:t>С</a:t>
            </a:r>
            <a:r>
              <a:rPr lang="sr-Cyrl-CS" sz="2100" dirty="0" smtClean="0">
                <a:latin typeface="Times New Roman" pitchFamily="18" charset="0"/>
                <a:cs typeface="Times New Roman" pitchFamily="18" charset="0"/>
              </a:rPr>
              <a:t>истем сразмерног представништва значи да </a:t>
            </a:r>
            <a:r>
              <a:rPr lang="sr-Cyrl-CS" sz="2100" dirty="0" smtClean="0">
                <a:latin typeface="Times New Roman" pitchFamily="18" charset="0"/>
                <a:cs typeface="Times New Roman" pitchFamily="18" charset="0"/>
              </a:rPr>
              <a:t>се гласање у изборним јединицама врши по листама и да се у једној изборној јединици бира више представника. </a:t>
            </a:r>
          </a:p>
          <a:p>
            <a:pPr algn="just"/>
            <a:r>
              <a:rPr lang="sr-Cyrl-CS" sz="2100" dirty="0" smtClean="0">
                <a:latin typeface="Times New Roman" pitchFamily="18" charset="0"/>
                <a:cs typeface="Times New Roman" pitchFamily="18" charset="0"/>
              </a:rPr>
              <a:t>Гласање по листама: бирачи у изборној јединици не бирају само једног посланика, него бирају листу на којој се налазе имена неколико кандидата.</a:t>
            </a:r>
          </a:p>
          <a:p>
            <a:pPr algn="just"/>
            <a:r>
              <a:rPr lang="sr-Cyrl-CS" sz="2100" dirty="0" smtClean="0">
                <a:latin typeface="Times New Roman" pitchFamily="18" charset="0"/>
                <a:cs typeface="Times New Roman" pitchFamily="18" charset="0"/>
              </a:rPr>
              <a:t>Одлике система</a:t>
            </a:r>
            <a:r>
              <a:rPr lang="sr-Cyrl-CS" sz="2100" dirty="0" smtClean="0">
                <a:latin typeface="Times New Roman" pitchFamily="18" charset="0"/>
                <a:cs typeface="Times New Roman" pitchFamily="18" charset="0"/>
              </a:rPr>
              <a:t> сразмерног представништва:</a:t>
            </a:r>
          </a:p>
          <a:p>
            <a:pPr algn="just">
              <a:buNone/>
            </a:pPr>
            <a:r>
              <a:rPr lang="sr-Cyrl-CS" sz="2100" dirty="0" smtClean="0">
                <a:latin typeface="Times New Roman" pitchFamily="18" charset="0"/>
                <a:cs typeface="Times New Roman" pitchFamily="18" charset="0"/>
              </a:rPr>
              <a:t>- гласа се за листу - све кандидате који се налазе на листи;</a:t>
            </a:r>
          </a:p>
          <a:p>
            <a:pPr algn="just">
              <a:buNone/>
            </a:pPr>
            <a:r>
              <a:rPr lang="sr-Cyrl-CS" sz="2100" dirty="0" smtClean="0">
                <a:latin typeface="Times New Roman" pitchFamily="18" charset="0"/>
                <a:cs typeface="Times New Roman" pitchFamily="18" charset="0"/>
              </a:rPr>
              <a:t>- бирачи не бирају кандидате појединачно;</a:t>
            </a:r>
            <a:endParaRPr lang="en-US" sz="2100" dirty="0" smtClean="0">
              <a:latin typeface="Times New Roman" pitchFamily="18" charset="0"/>
              <a:cs typeface="Times New Roman" pitchFamily="18" charset="0"/>
            </a:endParaRPr>
          </a:p>
          <a:p>
            <a:pPr algn="just">
              <a:buNone/>
            </a:pPr>
            <a:r>
              <a:rPr lang="sr-Cyrl-CS" sz="2100" dirty="0" smtClean="0">
                <a:latin typeface="Times New Roman" pitchFamily="18" charset="0"/>
                <a:cs typeface="Times New Roman" pitchFamily="18" charset="0"/>
              </a:rPr>
              <a:t>- омогућује и мањини да буде заступљена у парламенту сразмерно датим гласовима, дакле сразмерно снази коју има у бирачком телу;</a:t>
            </a:r>
          </a:p>
          <a:p>
            <a:pPr algn="just">
              <a:buNone/>
            </a:pPr>
            <a:r>
              <a:rPr lang="sr-Cyrl-CS" sz="2100" dirty="0" smtClean="0">
                <a:latin typeface="Times New Roman" pitchFamily="18" charset="0"/>
                <a:cs typeface="Times New Roman" pitchFamily="18" charset="0"/>
              </a:rPr>
              <a:t>- може се примењивати искључиво у великим изборним јединицама.</a:t>
            </a:r>
          </a:p>
          <a:p>
            <a:pPr>
              <a:buNone/>
            </a:pPr>
            <a:endParaRPr lang="en-US" sz="21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45719"/>
          </a:xfrm>
        </p:spPr>
        <p:txBody>
          <a:bodyPr>
            <a:normAutofit fontScale="90000"/>
          </a:bodyPr>
          <a:lstStyle/>
          <a:p>
            <a:endParaRPr lang="en-US" sz="3200" dirty="0">
              <a:solidFill>
                <a:schemeClr val="tx2"/>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sr-Cyrl-RS" sz="2000" b="1" dirty="0" smtClean="0">
                <a:solidFill>
                  <a:schemeClr val="tx2">
                    <a:lumMod val="75000"/>
                  </a:schemeClr>
                </a:solidFill>
                <a:latin typeface="Times New Roman" pitchFamily="18" charset="0"/>
                <a:cs typeface="Times New Roman" pitchFamily="18" charset="0"/>
              </a:rPr>
              <a:t>Прописи унутрашњег права: </a:t>
            </a:r>
          </a:p>
          <a:p>
            <a:pPr lvl="1" algn="just">
              <a:buFont typeface="Courier New" pitchFamily="49" charset="0"/>
              <a:buChar char="o"/>
            </a:pPr>
            <a:r>
              <a:rPr lang="sr-Cyrl-RS" sz="2000" i="1" dirty="0" smtClean="0">
                <a:solidFill>
                  <a:schemeClr val="tx2">
                    <a:lumMod val="75000"/>
                  </a:schemeClr>
                </a:solidFill>
                <a:latin typeface="Times New Roman" pitchFamily="18" charset="0"/>
                <a:cs typeface="Times New Roman" pitchFamily="18" charset="0"/>
              </a:rPr>
              <a:t>Устав</a:t>
            </a:r>
            <a:r>
              <a:rPr lang="sr-Cyrl-RS" sz="2000" dirty="0" smtClean="0">
                <a:solidFill>
                  <a:schemeClr val="tx2">
                    <a:lumMod val="75000"/>
                  </a:schemeClr>
                </a:solidFill>
                <a:latin typeface="Times New Roman" pitchFamily="18" charset="0"/>
                <a:cs typeface="Times New Roman" pitchFamily="18" charset="0"/>
              </a:rPr>
              <a:t> - материја коју у вези са изборима регулишу устави систематизована је у различитим поглављима ( поглавље о људским правима, о организацији власти,  о држављанству, и сл. ). Постоје разлике међу уставима с обзиром на садржај уставне материје и обим у којем сам Устав регулише изборе. У неким уставима изборне одредбе се ближе и конкретније регулишу, док се у другим уређују само основни принципи избора и основних права грађана у вези са изборима, а остала питања се конкретизују изборним законима.</a:t>
            </a:r>
          </a:p>
          <a:p>
            <a:pPr lvl="1" algn="just">
              <a:buFont typeface="Courier New" pitchFamily="49" charset="0"/>
              <a:buChar char="o"/>
            </a:pPr>
            <a:r>
              <a:rPr lang="sr-Cyrl-RS" sz="2000" i="1" dirty="0" smtClean="0">
                <a:solidFill>
                  <a:schemeClr val="tx2">
                    <a:lumMod val="75000"/>
                  </a:schemeClr>
                </a:solidFill>
                <a:latin typeface="Times New Roman" pitchFamily="18" charset="0"/>
                <a:cs typeface="Times New Roman" pitchFamily="18" charset="0"/>
              </a:rPr>
              <a:t>Закони о изборима </a:t>
            </a:r>
            <a:r>
              <a:rPr lang="sr-Cyrl-RS" sz="2000" dirty="0" smtClean="0">
                <a:solidFill>
                  <a:schemeClr val="tx2">
                    <a:lumMod val="75000"/>
                  </a:schemeClr>
                </a:solidFill>
                <a:latin typeface="Times New Roman" pitchFamily="18" charset="0"/>
                <a:cs typeface="Times New Roman" pitchFamily="18" charset="0"/>
              </a:rPr>
              <a:t>– регулишу она питања која је устав изричито делегирао законодавцу или их сам није регулисао, а неопходно их је конкретизовати. Разликујемо законе који регулишу </a:t>
            </a:r>
            <a:r>
              <a:rPr lang="sr-Cyrl-RS" sz="2000" u="sng" dirty="0" smtClean="0">
                <a:solidFill>
                  <a:schemeClr val="tx2">
                    <a:lumMod val="75000"/>
                  </a:schemeClr>
                </a:solidFill>
                <a:latin typeface="Times New Roman" pitchFamily="18" charset="0"/>
                <a:cs typeface="Times New Roman" pitchFamily="18" charset="0"/>
              </a:rPr>
              <a:t>материјална и процесна</a:t>
            </a:r>
            <a:r>
              <a:rPr lang="sr-Cyrl-RS" sz="2000" dirty="0" smtClean="0">
                <a:solidFill>
                  <a:schemeClr val="tx2">
                    <a:lumMod val="75000"/>
                  </a:schemeClr>
                </a:solidFill>
                <a:latin typeface="Times New Roman" pitchFamily="18" charset="0"/>
                <a:cs typeface="Times New Roman" pitchFamily="18" charset="0"/>
              </a:rPr>
              <a:t> правна питања .</a:t>
            </a:r>
          </a:p>
          <a:p>
            <a:pPr lvl="1" algn="just">
              <a:buFont typeface="Courier New" pitchFamily="49" charset="0"/>
              <a:buChar char="o"/>
            </a:pPr>
            <a:r>
              <a:rPr lang="sr-Cyrl-RS" sz="2000" i="1" dirty="0" smtClean="0">
                <a:solidFill>
                  <a:schemeClr val="tx2">
                    <a:lumMod val="75000"/>
                  </a:schemeClr>
                </a:solidFill>
                <a:latin typeface="Times New Roman" pitchFamily="18" charset="0"/>
                <a:cs typeface="Times New Roman" pitchFamily="18" charset="0"/>
              </a:rPr>
              <a:t>Подзаконски акти </a:t>
            </a:r>
            <a:r>
              <a:rPr lang="sr-Cyrl-RS" sz="2000" dirty="0" smtClean="0">
                <a:solidFill>
                  <a:schemeClr val="tx2">
                    <a:lumMod val="75000"/>
                  </a:schemeClr>
                </a:solidFill>
                <a:latin typeface="Times New Roman" pitchFamily="18" charset="0"/>
                <a:cs typeface="Times New Roman" pitchFamily="18" charset="0"/>
              </a:rPr>
              <a:t>– регулишу бројна питања изборне технике. Доноси их влада, надлежно министарство и централни органи за споровођење избора. </a:t>
            </a:r>
          </a:p>
          <a:p>
            <a:pPr>
              <a:buNone/>
            </a:pPr>
            <a:r>
              <a:rPr lang="sr-Cyrl-RS" sz="2000" dirty="0" smtClean="0">
                <a:solidFill>
                  <a:schemeClr val="tx2">
                    <a:lumMod val="75000"/>
                  </a:schemeClr>
                </a:solidFill>
                <a:latin typeface="Times New Roman" pitchFamily="18" charset="0"/>
                <a:cs typeface="Times New Roman" pitchFamily="18" charset="0"/>
              </a:rPr>
              <a:t>	</a:t>
            </a:r>
            <a:endParaRPr lang="sr-Cyrl-RS" sz="2000"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19"/>
          </a:xfrm>
        </p:spPr>
        <p:txBody>
          <a:bodyPr>
            <a:noAutofit/>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457200"/>
            <a:ext cx="8229600" cy="6172200"/>
          </a:xfrm>
        </p:spPr>
        <p:txBody>
          <a:bodyPr>
            <a:normAutofit/>
          </a:bodyPr>
          <a:lstStyle/>
          <a:p>
            <a:pPr algn="just"/>
            <a:r>
              <a:rPr lang="sr-Cyrl-CS" sz="2400" dirty="0" smtClean="0">
                <a:latin typeface="Times New Roman" pitchFamily="18" charset="0"/>
                <a:cs typeface="Times New Roman" pitchFamily="18" charset="0"/>
              </a:rPr>
              <a:t>Технике расподеле мандата применом система сразмерног представништва су различите, а најчешће примењиване су: </a:t>
            </a:r>
          </a:p>
          <a:p>
            <a:pPr marL="514350" indent="-514350" algn="just">
              <a:buFont typeface="+mj-lt"/>
              <a:buAutoNum type="arabicPeriod"/>
            </a:pPr>
            <a:r>
              <a:rPr lang="sr-Cyrl-CS" sz="2400" b="1" dirty="0" smtClean="0">
                <a:latin typeface="Times New Roman" pitchFamily="18" charset="0"/>
                <a:cs typeface="Times New Roman" pitchFamily="18" charset="0"/>
              </a:rPr>
              <a:t>Систем изборног количника, </a:t>
            </a:r>
          </a:p>
          <a:p>
            <a:pPr marL="514350" indent="-514350" algn="just">
              <a:buFont typeface="+mj-lt"/>
              <a:buAutoNum type="arabicPeriod"/>
            </a:pPr>
            <a:r>
              <a:rPr lang="sr-Cyrl-CS" sz="2400" b="1" dirty="0" smtClean="0">
                <a:latin typeface="Times New Roman" pitchFamily="18" charset="0"/>
                <a:cs typeface="Times New Roman" pitchFamily="18" charset="0"/>
              </a:rPr>
              <a:t>Д' Онтов систем, </a:t>
            </a:r>
          </a:p>
          <a:p>
            <a:pPr marL="514350" indent="-514350" algn="just">
              <a:buFont typeface="+mj-lt"/>
              <a:buAutoNum type="arabicPeriod"/>
            </a:pPr>
            <a:r>
              <a:rPr lang="sr-Cyrl-CS" sz="2400" b="1" dirty="0" smtClean="0">
                <a:latin typeface="Times New Roman" pitchFamily="18" charset="0"/>
                <a:cs typeface="Times New Roman" pitchFamily="18" charset="0"/>
              </a:rPr>
              <a:t>Баденски систем и </a:t>
            </a:r>
          </a:p>
          <a:p>
            <a:pPr marL="514350" indent="-514350" algn="just">
              <a:buFont typeface="+mj-lt"/>
              <a:buAutoNum type="arabicPeriod"/>
            </a:pPr>
            <a:r>
              <a:rPr lang="sr-Cyrl-CS" sz="2400" b="1" dirty="0" smtClean="0">
                <a:latin typeface="Times New Roman" pitchFamily="18" charset="0"/>
                <a:cs typeface="Times New Roman" pitchFamily="18" charset="0"/>
              </a:rPr>
              <a:t>Херов систем.</a:t>
            </a:r>
            <a:endParaRPr lang="en-US" sz="2400" b="1"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Систем изборног количника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r>
              <a:rPr lang="sr-Cyrl-CS" dirty="0">
                <a:latin typeface="Times New Roman" pitchFamily="18" charset="0"/>
                <a:cs typeface="Times New Roman" pitchFamily="18" charset="0"/>
              </a:rPr>
              <a:t>Б</a:t>
            </a:r>
            <a:r>
              <a:rPr lang="sr-Cyrl-CS" dirty="0" smtClean="0">
                <a:latin typeface="Times New Roman" pitchFamily="18" charset="0"/>
                <a:cs typeface="Times New Roman" pitchFamily="18" charset="0"/>
              </a:rPr>
              <a:t>рој гласалих се дели бројем представника који изборна јединица бира. </a:t>
            </a:r>
          </a:p>
          <a:p>
            <a:pPr>
              <a:buNone/>
            </a:pPr>
            <a:r>
              <a:rPr lang="sr-Cyrl-CS" dirty="0" smtClean="0">
                <a:latin typeface="Times New Roman" pitchFamily="18" charset="0"/>
                <a:cs typeface="Times New Roman" pitchFamily="18" charset="0"/>
              </a:rPr>
              <a:t>      На тај начин се добија изборни количник. Свака листа добија по овом систему онолико представничких мандата колико се пута изборни количник садржи у броју гласова датих за ту листу. </a:t>
            </a:r>
          </a:p>
          <a:p>
            <a:r>
              <a:rPr lang="sr-Cyrl-CS" dirty="0" smtClean="0">
                <a:latin typeface="Times New Roman" pitchFamily="18" charset="0"/>
                <a:cs typeface="Times New Roman" pitchFamily="18" charset="0"/>
              </a:rPr>
              <a:t>На пример, у изборној јединици која бира четири представника гласало је укупно 40.000 бирача, од којих за листу</a:t>
            </a:r>
            <a:r>
              <a:rPr lang="en-US" dirty="0" smtClean="0">
                <a:latin typeface="Times New Roman" pitchFamily="18" charset="0"/>
                <a:cs typeface="Times New Roman" pitchFamily="18" charset="0"/>
              </a:rPr>
              <a:t> A</a:t>
            </a:r>
            <a:r>
              <a:rPr lang="sr-Cyrl-CS" dirty="0">
                <a:latin typeface="Times New Roman" pitchFamily="18" charset="0"/>
                <a:cs typeface="Times New Roman" pitchFamily="18" charset="0"/>
              </a:rPr>
              <a:t> </a:t>
            </a:r>
            <a:r>
              <a:rPr lang="sr-Cyrl-CS" dirty="0" smtClean="0">
                <a:latin typeface="Times New Roman" pitchFamily="18" charset="0"/>
                <a:cs typeface="Times New Roman" pitchFamily="18" charset="0"/>
              </a:rPr>
              <a:t>30.000, а за листу Б 10.000. Изборни количник, дакле, износи 10.000. Значи, листа А добија три представничка мандата (30.000 : 10.000 = 3), а листа Б један представнички мандат (10.000 : 10.000 = 1). </a:t>
            </a:r>
          </a:p>
          <a:p>
            <a:r>
              <a:rPr lang="sr-Cyrl-CS" dirty="0" smtClean="0">
                <a:latin typeface="Times New Roman" pitchFamily="18" charset="0"/>
                <a:cs typeface="Times New Roman" pitchFamily="18" charset="0"/>
              </a:rPr>
              <a:t>Да је примењен систем већине, листа А би добила сва четири представничка мандата,</a:t>
            </a:r>
            <a:r>
              <a:rPr lang="en-US" dirty="0" smtClean="0">
                <a:latin typeface="Times New Roman" pitchFamily="18" charset="0"/>
                <a:cs typeface="Times New Roman" pitchFamily="18" charset="0"/>
              </a:rPr>
              <a:t> a </a:t>
            </a:r>
            <a:r>
              <a:rPr lang="sr-Cyrl-CS" dirty="0" smtClean="0">
                <a:latin typeface="Times New Roman" pitchFamily="18" charset="0"/>
                <a:cs typeface="Times New Roman" pitchFamily="18" charset="0"/>
              </a:rPr>
              <a:t>листа Б ниједан. </a:t>
            </a:r>
          </a:p>
          <a:p>
            <a:r>
              <a:rPr lang="sr-Cyrl-CS" dirty="0" smtClean="0">
                <a:latin typeface="Times New Roman" pitchFamily="18" charset="0"/>
                <a:cs typeface="Times New Roman" pitchFamily="18" charset="0"/>
              </a:rPr>
              <a:t>Систем изборног количника који листи</a:t>
            </a:r>
            <a:r>
              <a:rPr lang="en-US" dirty="0" smtClean="0">
                <a:latin typeface="Times New Roman" pitchFamily="18" charset="0"/>
                <a:cs typeface="Times New Roman" pitchFamily="18" charset="0"/>
              </a:rPr>
              <a:t> A </a:t>
            </a:r>
            <a:r>
              <a:rPr lang="sr-Cyrl-CS" dirty="0" smtClean="0">
                <a:latin typeface="Times New Roman" pitchFamily="18" charset="0"/>
                <a:cs typeface="Times New Roman" pitchFamily="18" charset="0"/>
              </a:rPr>
              <a:t>додељује три, а листи Б један мандат обезбеђује математички тачан распоред посланичких места.</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2000" dirty="0"/>
          </a:p>
        </p:txBody>
      </p:sp>
      <p:sp>
        <p:nvSpPr>
          <p:cNvPr id="3" name="Content Placeholder 2"/>
          <p:cNvSpPr>
            <a:spLocks noGrp="1"/>
          </p:cNvSpPr>
          <p:nvPr>
            <p:ph idx="1"/>
          </p:nvPr>
        </p:nvSpPr>
        <p:spPr>
          <a:xfrm>
            <a:off x="457200" y="609600"/>
            <a:ext cx="8229600" cy="5516563"/>
          </a:xfrm>
        </p:spPr>
        <p:txBody>
          <a:bodyPr>
            <a:normAutofit/>
          </a:bodyPr>
          <a:lstStyle/>
          <a:p>
            <a:pPr algn="just"/>
            <a:r>
              <a:rPr lang="sr-Cyrl-RS" sz="2100" dirty="0" smtClean="0">
                <a:latin typeface="Times New Roman" pitchFamily="18" charset="0"/>
                <a:cs typeface="Times New Roman" pitchFamily="18" charset="0"/>
              </a:rPr>
              <a:t>Недостатак система изборног количника:</a:t>
            </a:r>
            <a:endParaRPr lang="sr-Cyrl-CS" sz="2100" dirty="0" smtClean="0">
              <a:latin typeface="Times New Roman" pitchFamily="18" charset="0"/>
              <a:cs typeface="Times New Roman" pitchFamily="18" charset="0"/>
            </a:endParaRPr>
          </a:p>
          <a:p>
            <a:pPr algn="just">
              <a:buNone/>
            </a:pPr>
            <a:r>
              <a:rPr lang="sr-Cyrl-CS" sz="2100" dirty="0" smtClean="0">
                <a:latin typeface="Times New Roman" pitchFamily="18" charset="0"/>
                <a:cs typeface="Times New Roman" pitchFamily="18" charset="0"/>
              </a:rPr>
              <a:t>- његовом применом се не могу увек распоредити сви мандати.</a:t>
            </a:r>
          </a:p>
          <a:p>
            <a:pPr algn="just">
              <a:buNone/>
            </a:pPr>
            <a:r>
              <a:rPr lang="sr-Cyrl-CS" sz="2100" dirty="0">
                <a:latin typeface="Times New Roman" pitchFamily="18" charset="0"/>
                <a:cs typeface="Times New Roman" pitchFamily="18" charset="0"/>
              </a:rPr>
              <a:t> </a:t>
            </a:r>
            <a:r>
              <a:rPr lang="sr-Cyrl-CS" sz="2100" dirty="0" smtClean="0">
                <a:latin typeface="Times New Roman" pitchFamily="18" charset="0"/>
                <a:cs typeface="Times New Roman" pitchFamily="18" charset="0"/>
              </a:rPr>
              <a:t> П</a:t>
            </a:r>
            <a:r>
              <a:rPr lang="sr-Cyrl-CS" sz="2100" dirty="0" smtClean="0">
                <a:latin typeface="Times New Roman" pitchFamily="18" charset="0"/>
                <a:cs typeface="Times New Roman" pitchFamily="18" charset="0"/>
              </a:rPr>
              <a:t>реостали мандати се обично додељују листама са највећим остатком.</a:t>
            </a:r>
          </a:p>
          <a:p>
            <a:pPr algn="just"/>
            <a:r>
              <a:rPr lang="sr-Cyrl-CS" sz="2100" dirty="0" smtClean="0">
                <a:latin typeface="Times New Roman" pitchFamily="18" charset="0"/>
                <a:cs typeface="Times New Roman" pitchFamily="18" charset="0"/>
              </a:rPr>
              <a:t>На пример, да се у наведеном случају бирало пет представника, изборни количник би износио 8.000 (40.000 : 5 = 8.000). Листа А би у том случају добила прва три представничка мандата (30.000 : 8.000 = 3, али уз остатак од 6.000), а листа Б један представнички мандат (10.000 : 8.000 =</a:t>
            </a:r>
            <a:r>
              <a:rPr lang="sr-Cyrl-CS" sz="2100" b="1" dirty="0" smtClean="0">
                <a:latin typeface="Times New Roman" pitchFamily="18" charset="0"/>
                <a:cs typeface="Times New Roman" pitchFamily="18" charset="0"/>
              </a:rPr>
              <a:t> </a:t>
            </a:r>
            <a:r>
              <a:rPr lang="sr-Cyrl-CS" sz="2100" dirty="0" smtClean="0">
                <a:latin typeface="Times New Roman" pitchFamily="18" charset="0"/>
                <a:cs typeface="Times New Roman" pitchFamily="18" charset="0"/>
              </a:rPr>
              <a:t>1, уз остатак од 2.000). Пошто има већи остатак, листа А добија право на преостали један представнички мандат.</a:t>
            </a:r>
            <a:endParaRPr lang="en-US" sz="2100" dirty="0" smtClean="0">
              <a:latin typeface="Times New Roman" pitchFamily="18" charset="0"/>
              <a:cs typeface="Times New Roman" pitchFamily="18" charset="0"/>
            </a:endParaRPr>
          </a:p>
          <a:p>
            <a:pPr algn="just"/>
            <a:endParaRPr lang="en-US" sz="2100" dirty="0" smtClean="0">
              <a:latin typeface="Times New Roman" pitchFamily="18" charset="0"/>
              <a:cs typeface="Times New Roman" pitchFamily="18" charset="0"/>
            </a:endParaRPr>
          </a:p>
          <a:p>
            <a:pPr algn="just"/>
            <a:endParaRPr lang="en-US" sz="2100" dirty="0" smtClean="0">
              <a:latin typeface="Times New Roman" pitchFamily="18" charset="0"/>
              <a:cs typeface="Times New Roman" pitchFamily="18" charset="0"/>
            </a:endParaRPr>
          </a:p>
          <a:p>
            <a:endParaRPr lang="en-US" sz="21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sr-Cyrl-CS" sz="3600" dirty="0" smtClean="0">
                <a:latin typeface="Times New Roman" pitchFamily="18" charset="0"/>
                <a:cs typeface="Times New Roman" pitchFamily="18" charset="0"/>
              </a:rPr>
              <a:t>Д' Онтов систем</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a:bodyPr>
          <a:lstStyle/>
          <a:p>
            <a:pPr algn="just"/>
            <a:r>
              <a:rPr lang="sr-Cyrl-CS" sz="2000" dirty="0" smtClean="0">
                <a:latin typeface="Times New Roman" pitchFamily="18" charset="0"/>
                <a:cs typeface="Times New Roman" pitchFamily="18" charset="0"/>
              </a:rPr>
              <a:t>Добио је назив по имену белгијског математичара, који га је изградио (у делу „Практични и рационални систем пропорционалног представништва" од 1882.). </a:t>
            </a:r>
          </a:p>
          <a:p>
            <a:pPr algn="just"/>
            <a:r>
              <a:rPr lang="sr-Cyrl-CS" sz="2000" dirty="0" smtClean="0">
                <a:latin typeface="Times New Roman" pitchFamily="18" charset="0"/>
                <a:cs typeface="Times New Roman" pitchFamily="18" charset="0"/>
              </a:rPr>
              <a:t>Овај систем отклања недостатке система изборног количника, пошто се систем највећег остатка, везан за примену система изборног количника, не оцењује као потпуно праведан. </a:t>
            </a:r>
          </a:p>
          <a:p>
            <a:pPr algn="just"/>
            <a:r>
              <a:rPr lang="sr-Cyrl-CS" sz="2000" b="1" dirty="0" smtClean="0">
                <a:latin typeface="Times New Roman" pitchFamily="18" charset="0"/>
                <a:cs typeface="Times New Roman" pitchFamily="18" charset="0"/>
              </a:rPr>
              <a:t>Д</a:t>
            </a:r>
            <a:r>
              <a:rPr lang="sr-Cyrl-CS" sz="2000" b="1" dirty="0" smtClean="0">
                <a:latin typeface="Times New Roman" pitchFamily="18" charset="0"/>
                <a:cs typeface="Times New Roman" pitchFamily="18" charset="0"/>
              </a:rPr>
              <a:t>‘ Онтов систем</a:t>
            </a:r>
            <a:r>
              <a:rPr lang="sr-Cyrl-CS" sz="2000" dirty="0" smtClean="0">
                <a:latin typeface="Times New Roman" pitchFamily="18" charset="0"/>
                <a:cs typeface="Times New Roman" pitchFamily="18" charset="0"/>
              </a:rPr>
              <a:t>: </a:t>
            </a:r>
            <a:r>
              <a:rPr lang="sr-Cyrl-CS" sz="2000" dirty="0">
                <a:latin typeface="Times New Roman" pitchFamily="18" charset="0"/>
                <a:cs typeface="Times New Roman" pitchFamily="18" charset="0"/>
              </a:rPr>
              <a:t>б</a:t>
            </a:r>
            <a:r>
              <a:rPr lang="sr-Cyrl-CS" sz="2000" dirty="0" smtClean="0">
                <a:latin typeface="Times New Roman" pitchFamily="18" charset="0"/>
                <a:cs typeface="Times New Roman" pitchFamily="18" charset="0"/>
              </a:rPr>
              <a:t>рој гласова који је добила свака листа дели се са 1, 2, 3, 4 итд., све до броја представника који се бира у датој изборној јединици. </a:t>
            </a:r>
          </a:p>
          <a:p>
            <a:pPr algn="just"/>
            <a:r>
              <a:rPr lang="sr-Cyrl-CS" sz="2000" dirty="0" smtClean="0">
                <a:latin typeface="Times New Roman" pitchFamily="18" charset="0"/>
                <a:cs typeface="Times New Roman" pitchFamily="18" charset="0"/>
              </a:rPr>
              <a:t>Добијени количници сређују се по величини, при чему се у обзир узима онолико највећих количника колико се представника у тој изборној јединици бира. Свака листа добија онолико представничких мандата колико се ових количника у њој садржи (отуда се читав систем и назива </a:t>
            </a:r>
            <a:r>
              <a:rPr lang="sr-Cyrl-CS" sz="2000" b="1" i="1" dirty="0" smtClean="0">
                <a:latin typeface="Times New Roman" pitchFamily="18" charset="0"/>
                <a:cs typeface="Times New Roman" pitchFamily="18" charset="0"/>
              </a:rPr>
              <a:t>системом највећег количника</a:t>
            </a:r>
            <a:r>
              <a:rPr lang="sr-Cyrl-CS"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pPr algn="just"/>
            <a:r>
              <a:rPr lang="sr-Cyrl-CS" sz="2200" dirty="0" smtClean="0">
                <a:latin typeface="Times New Roman" pitchFamily="18" charset="0"/>
                <a:cs typeface="Times New Roman" pitchFamily="18" charset="0"/>
              </a:rPr>
              <a:t>На пример: у изборној јединици која бира пет представника, листа А добила је 60.000 гласова, листа Б 50.000 гласова, листа Ц 36.000 гласова и листа Д 24.000 гласова. Дељењем ових износа гласова са 1, 2, 3, 4 и 5 добијају се следећи количници: листа</a:t>
            </a:r>
            <a:r>
              <a:rPr lang="en-US" sz="2200" dirty="0" smtClean="0">
                <a:latin typeface="Times New Roman" pitchFamily="18" charset="0"/>
                <a:cs typeface="Times New Roman" pitchFamily="18" charset="0"/>
              </a:rPr>
              <a:t> A -</a:t>
            </a:r>
            <a:r>
              <a:rPr lang="sr-Cyrl-CS" sz="2200" dirty="0" smtClean="0">
                <a:latin typeface="Times New Roman" pitchFamily="18" charset="0"/>
                <a:cs typeface="Times New Roman" pitchFamily="18" charset="0"/>
              </a:rPr>
              <a:t> 60.000, 30.000, 20.000, 15.000 и 12.000; листа Б - 50.000, 25.000, 16.666, 12.500 и 10.000; листа Ц - 36.000, 18.000, 12.000, 9.000 и 7.200; листа Д -24.000, 12.000, 8.000, 6.000 и 4.800.</a:t>
            </a:r>
            <a:r>
              <a:rPr lang="sr-Cyrl-CS" sz="2200" b="1" dirty="0" smtClean="0">
                <a:latin typeface="Times New Roman" pitchFamily="18" charset="0"/>
                <a:cs typeface="Times New Roman" pitchFamily="18" charset="0"/>
              </a:rPr>
              <a:t> </a:t>
            </a:r>
          </a:p>
          <a:p>
            <a:pPr algn="just">
              <a:buNone/>
            </a:pPr>
            <a:r>
              <a:rPr lang="sr-Cyrl-CS" sz="2200" dirty="0" smtClean="0">
                <a:latin typeface="Times New Roman" pitchFamily="18" charset="0"/>
                <a:cs typeface="Times New Roman" pitchFamily="18" charset="0"/>
              </a:rPr>
              <a:t>     Пет највећих количника су: 60.000 (листа</a:t>
            </a:r>
            <a:r>
              <a:rPr lang="en-US" sz="2200" dirty="0" smtClean="0">
                <a:latin typeface="Times New Roman" pitchFamily="18" charset="0"/>
                <a:cs typeface="Times New Roman" pitchFamily="18" charset="0"/>
              </a:rPr>
              <a:t> A),</a:t>
            </a:r>
            <a:r>
              <a:rPr lang="sr-Cyrl-CS" sz="2200" dirty="0" smtClean="0">
                <a:latin typeface="Times New Roman" pitchFamily="18" charset="0"/>
                <a:cs typeface="Times New Roman" pitchFamily="18" charset="0"/>
              </a:rPr>
              <a:t> 50.000 (листа Б), 36.000 (листа Ц), 30.000 (листа А) и 25.000 (листа Б). </a:t>
            </a:r>
          </a:p>
          <a:p>
            <a:pPr algn="just">
              <a:buNone/>
            </a:pPr>
            <a:r>
              <a:rPr lang="sr-Cyrl-CS" sz="2200" dirty="0" smtClean="0">
                <a:latin typeface="Times New Roman" pitchFamily="18" charset="0"/>
                <a:cs typeface="Times New Roman" pitchFamily="18" charset="0"/>
              </a:rPr>
              <a:t>    Значи, листа А добија два представничка мандата, листа Б два представничка мандата и листа Ц један представнички мандат.</a:t>
            </a:r>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a:p>
            <a:pPr algn="just"/>
            <a:endParaRPr lang="en-US" sz="22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Баденски систем</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pPr algn="just"/>
            <a:r>
              <a:rPr lang="sr-Cyrl-CS" sz="2200" dirty="0" smtClean="0">
                <a:latin typeface="Times New Roman" pitchFamily="18" charset="0"/>
                <a:cs typeface="Times New Roman" pitchFamily="18" charset="0"/>
              </a:rPr>
              <a:t>Неискоришћени гласови посебних листа из изборних јединица преносе се на општу листу за целу земљу и према њиховом збиру се одређује колико ће представничких мандата та листа добити. </a:t>
            </a:r>
          </a:p>
          <a:p>
            <a:pPr algn="just"/>
            <a:r>
              <a:rPr lang="sr-Cyrl-CS" sz="2200" dirty="0" smtClean="0">
                <a:latin typeface="Times New Roman" pitchFamily="18" charset="0"/>
                <a:cs typeface="Times New Roman" pitchFamily="18" charset="0"/>
              </a:rPr>
              <a:t>Количник којим ће се тај збир делити одређен је унапред у закону, уместо да се израчунава за сваки изборни округ дељењем броја гласова бројем представника који се бирају. </a:t>
            </a:r>
          </a:p>
          <a:p>
            <a:pPr algn="just"/>
            <a:r>
              <a:rPr lang="en-US" sz="2200" dirty="0" smtClean="0">
                <a:latin typeface="Times New Roman" pitchFamily="18" charset="0"/>
                <a:cs typeface="Times New Roman" pitchFamily="18" charset="0"/>
              </a:rPr>
              <a:t>To je</a:t>
            </a:r>
            <a:r>
              <a:rPr lang="sr-Cyrl-CS" sz="2200" dirty="0" smtClean="0">
                <a:latin typeface="Times New Roman" pitchFamily="18" charset="0"/>
                <a:cs typeface="Times New Roman" pitchFamily="18" charset="0"/>
              </a:rPr>
              <a:t> количник којим треба делити број гласова сваке опште листе. </a:t>
            </a:r>
          </a:p>
          <a:p>
            <a:pPr algn="just"/>
            <a:r>
              <a:rPr lang="sr-Cyrl-CS" sz="2200" dirty="0" smtClean="0">
                <a:latin typeface="Times New Roman" pitchFamily="18" charset="0"/>
                <a:cs typeface="Times New Roman" pitchFamily="18" charset="0"/>
              </a:rPr>
              <a:t>Баденски систем је</a:t>
            </a:r>
            <a:r>
              <a:rPr lang="sr-Cyrl-CS" sz="2200" dirty="0" smtClean="0">
                <a:latin typeface="Times New Roman" pitchFamily="18" charset="0"/>
                <a:cs typeface="Times New Roman" pitchFamily="18" charset="0"/>
              </a:rPr>
              <a:t> оригиналан систем, јер укупан број представника остаје неодређен све до завршетка избора. </a:t>
            </a:r>
            <a:endParaRPr lang="en-US" sz="2200" dirty="0" smtClean="0">
              <a:latin typeface="Times New Roman" pitchFamily="18" charset="0"/>
              <a:cs typeface="Times New Roman" pitchFamily="18" charset="0"/>
            </a:endParaRPr>
          </a:p>
          <a:p>
            <a:pPr algn="just">
              <a:buNone/>
            </a:pPr>
            <a:endParaRPr lang="en-US" sz="2200" dirty="0" smtClean="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Херов систем</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fontScale="92500"/>
          </a:bodyPr>
          <a:lstStyle/>
          <a:p>
            <a:pPr algn="just"/>
            <a:r>
              <a:rPr lang="sr-Cyrl-CS" sz="2000" dirty="0">
                <a:latin typeface="Times New Roman" pitchFamily="18" charset="0"/>
                <a:cs typeface="Times New Roman" pitchFamily="18" charset="0"/>
              </a:rPr>
              <a:t>В</a:t>
            </a:r>
            <a:r>
              <a:rPr lang="sr-Cyrl-CS" sz="2000" dirty="0" smtClean="0">
                <a:latin typeface="Times New Roman" pitchFamily="18" charset="0"/>
                <a:cs typeface="Times New Roman" pitchFamily="18" charset="0"/>
              </a:rPr>
              <a:t>рло тешко је применљив, тако да је далеко мање распрострањен. </a:t>
            </a:r>
          </a:p>
          <a:p>
            <a:pPr algn="just"/>
            <a:r>
              <a:rPr lang="sr-Cyrl-CS" sz="2000" dirty="0" smtClean="0">
                <a:latin typeface="Times New Roman" pitchFamily="18" charset="0"/>
                <a:cs typeface="Times New Roman" pitchFamily="18" charset="0"/>
              </a:rPr>
              <a:t>По овом систему, који за основу, као и сви системи сразмерног представништва, има изборну (кандидатску) листу, бирач гласа само за једног кандидата са листе, а истовремено, по редоследу првенства које им придаје, за остале кандидате са листе. </a:t>
            </a:r>
          </a:p>
          <a:p>
            <a:pPr algn="just"/>
            <a:r>
              <a:rPr lang="sr-Cyrl-CS" sz="2000" dirty="0" smtClean="0">
                <a:latin typeface="Times New Roman" pitchFamily="18" charset="0"/>
                <a:cs typeface="Times New Roman" pitchFamily="18" charset="0"/>
              </a:rPr>
              <a:t>За представнике су изабрани они кандидати који су добили највиши проценат првих, па затим других итд. места.</a:t>
            </a:r>
            <a:endParaRPr lang="en-US" sz="2000" dirty="0" smtClean="0">
              <a:latin typeface="Times New Roman" pitchFamily="18" charset="0"/>
              <a:cs typeface="Times New Roman" pitchFamily="18" charset="0"/>
            </a:endParaRPr>
          </a:p>
          <a:p>
            <a:pPr algn="just"/>
            <a:r>
              <a:rPr lang="sr-Cyrl-CS" sz="2000" b="1" dirty="0" smtClean="0">
                <a:latin typeface="Times New Roman" pitchFamily="18" charset="0"/>
                <a:cs typeface="Times New Roman" pitchFamily="18" charset="0"/>
              </a:rPr>
              <a:t>Одлике Херовог система:</a:t>
            </a:r>
          </a:p>
          <a:p>
            <a:pPr algn="just">
              <a:buNone/>
            </a:pPr>
            <a:r>
              <a:rPr lang="sr-Cyrl-CS" sz="2000" dirty="0" smtClean="0">
                <a:latin typeface="Times New Roman" pitchFamily="18" charset="0"/>
                <a:cs typeface="Times New Roman" pitchFamily="18" charset="0"/>
              </a:rPr>
              <a:t>- подстиче образовање великог броја политичких странака које, међутим, не упућује на коалицију;</a:t>
            </a:r>
          </a:p>
          <a:p>
            <a:pPr algn="just">
              <a:buNone/>
            </a:pPr>
            <a:r>
              <a:rPr lang="sr-Cyrl-CS" sz="2000" dirty="0" smtClean="0">
                <a:latin typeface="Times New Roman" pitchFamily="18" charset="0"/>
                <a:cs typeface="Times New Roman" pitchFamily="18" charset="0"/>
              </a:rPr>
              <a:t>- омогућује постојање и јачање радикалних, ригидних и екстремних странака;</a:t>
            </a:r>
          </a:p>
          <a:p>
            <a:pPr algn="just">
              <a:buNone/>
            </a:pPr>
            <a:r>
              <a:rPr lang="sr-Cyrl-CS" sz="2000" dirty="0" smtClean="0">
                <a:latin typeface="Times New Roman" pitchFamily="18" charset="0"/>
                <a:cs typeface="Times New Roman" pitchFamily="18" charset="0"/>
              </a:rPr>
              <a:t>- не доприноси формирању стабилних коалиција, па тиме ни стабилних влада, што у парламентарном систему власти доводи до криза владе које могу водити у распуштање парламента и тиме у кризу читавог парламентарног система власти.</a:t>
            </a:r>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Систем највећег количника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sr-Cyrl-CS" sz="2000" dirty="0">
                <a:latin typeface="Times New Roman" pitchFamily="18" charset="0"/>
                <a:cs typeface="Times New Roman" pitchFamily="18" charset="0"/>
              </a:rPr>
              <a:t>Б</a:t>
            </a:r>
            <a:r>
              <a:rPr lang="sr-Cyrl-CS" sz="2000" dirty="0" smtClean="0">
                <a:latin typeface="Times New Roman" pitchFamily="18" charset="0"/>
                <a:cs typeface="Times New Roman" pitchFamily="18" charset="0"/>
              </a:rPr>
              <a:t>рој мандата који добија једна листа утврђује се тако што се укупан број гласова које је она добила у изборној јединици дели бројевима од један до закључно са бројем који одговара броју посланика који се бира у изборној јединици.</a:t>
            </a:r>
          </a:p>
          <a:p>
            <a:pPr algn="just"/>
            <a:r>
              <a:rPr lang="sr-Cyrl-CS" sz="2000" dirty="0">
                <a:latin typeface="Times New Roman" pitchFamily="18" charset="0"/>
                <a:cs typeface="Times New Roman" pitchFamily="18" charset="0"/>
              </a:rPr>
              <a:t>Д</a:t>
            </a:r>
            <a:r>
              <a:rPr lang="sr-Cyrl-CS" sz="2000" dirty="0" smtClean="0">
                <a:latin typeface="Times New Roman" pitchFamily="18" charset="0"/>
                <a:cs typeface="Times New Roman" pitchFamily="18" charset="0"/>
              </a:rPr>
              <a:t>обијени количници разврставају се по величини,</a:t>
            </a:r>
            <a:r>
              <a:rPr lang="en-US" sz="2000" dirty="0" smtClean="0">
                <a:latin typeface="Times New Roman" pitchFamily="18" charset="0"/>
                <a:cs typeface="Times New Roman" pitchFamily="18" charset="0"/>
              </a:rPr>
              <a:t> a y </a:t>
            </a:r>
            <a:r>
              <a:rPr lang="sr-Cyrl-CS" sz="2000" dirty="0" smtClean="0">
                <a:latin typeface="Times New Roman" pitchFamily="18" charset="0"/>
                <a:cs typeface="Times New Roman" pitchFamily="18" charset="0"/>
              </a:rPr>
              <a:t>обзир се узима онолико највећих количника колико се посланика бира у односној изборној јединици.</a:t>
            </a:r>
          </a:p>
          <a:p>
            <a:pPr algn="just"/>
            <a:r>
              <a:rPr lang="sr-Cyrl-CS" sz="2000" dirty="0" smtClean="0">
                <a:latin typeface="Times New Roman" pitchFamily="18" charset="0"/>
                <a:cs typeface="Times New Roman" pitchFamily="18" charset="0"/>
              </a:rPr>
              <a:t>Свака листа добија онолико мандата колико таквих количника на њу отпада.</a:t>
            </a:r>
          </a:p>
          <a:p>
            <a:pPr algn="just"/>
            <a:r>
              <a:rPr lang="sr-Cyrl-CS" sz="2000" dirty="0">
                <a:latin typeface="Times New Roman" pitchFamily="18" charset="0"/>
                <a:cs typeface="Times New Roman" pitchFamily="18" charset="0"/>
              </a:rPr>
              <a:t>У</a:t>
            </a:r>
            <a:r>
              <a:rPr lang="sr-Cyrl-CS" sz="2000" dirty="0" smtClean="0">
                <a:latin typeface="Times New Roman" pitchFamily="18" charset="0"/>
                <a:cs typeface="Times New Roman" pitchFamily="18" charset="0"/>
              </a:rPr>
              <a:t> расподели мандата учествују само изборне листе које су добиле најмање 5% гласова од укупног броја гласова бирача који су гласали у изборној јединици. То је доња граница гласова коју изборна листа мора да добије да би могла учествовати у деоби мандата. </a:t>
            </a:r>
            <a:endParaRPr lang="sr-Cyrl-CS" sz="2000" dirty="0" smtClean="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pPr algn="just"/>
            <a:r>
              <a:rPr lang="sr-Cyrl-CS" sz="2000" dirty="0" smtClean="0">
                <a:latin typeface="Times New Roman" pitchFamily="18" charset="0"/>
                <a:cs typeface="Times New Roman" pitchFamily="18" charset="0"/>
              </a:rPr>
              <a:t>Она се најчешће утврђује у процентима, али и у апсолутном износу. Обично се тај минимални број гласова назива цензус, а његов циљ је одстрањивање из политичког живота странака које не добијају значајнију подршку бирачког тела.</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Мандати који применом система највећег количника припадну одређеној изборној листи додељују се само кандидатима са те листе. </a:t>
            </a:r>
          </a:p>
          <a:p>
            <a:pPr algn="just"/>
            <a:r>
              <a:rPr lang="sr-Cyrl-CS" sz="2000" dirty="0" smtClean="0">
                <a:latin typeface="Times New Roman" pitchFamily="18" charset="0"/>
                <a:cs typeface="Times New Roman" pitchFamily="18" charset="0"/>
              </a:rPr>
              <a:t>Редослед кандидата на листи делимично обавезује. Наиме, подносилац листе расподељује једну трећину мандата кандидатима на листи према њиховом редоследу на листи, док две трећине добијених мандата расподе-љује кандидатима са листе према избору подносиоца те листе, у складу са његовим правилима. Кад изборној листи припадне паран, односно непаран број мандата </a:t>
            </a:r>
            <a:r>
              <a:rPr lang="sr-Cyrl-CS" sz="2000" cap="small" dirty="0" smtClean="0">
                <a:latin typeface="Times New Roman" pitchFamily="18" charset="0"/>
                <a:cs typeface="Times New Roman" pitchFamily="18" charset="0"/>
              </a:rPr>
              <a:t>који </a:t>
            </a:r>
            <a:r>
              <a:rPr lang="sr-Cyrl-CS" sz="2000" dirty="0" smtClean="0">
                <a:latin typeface="Times New Roman" pitchFamily="18" charset="0"/>
                <a:cs typeface="Times New Roman" pitchFamily="18" charset="0"/>
              </a:rPr>
              <a:t>није дељив са бројем три, предлагач додељује кандидатима на листи према њиховом редоследу цео број мандата који се добије дељењем укупног броја мандата који припада тој изборној листи бројем три увећаним за један.</a:t>
            </a:r>
            <a:endParaRPr lang="en-US" sz="2000" dirty="0" smtClean="0">
              <a:latin typeface="Times New Roman" pitchFamily="18" charset="0"/>
              <a:cs typeface="Times New Roman" pitchFamily="18" charset="0"/>
            </a:endParaRPr>
          </a:p>
          <a:p>
            <a:pPr algn="just">
              <a:buNone/>
            </a:pPr>
            <a:endParaRPr lang="en-US" sz="2000" dirty="0" smtClean="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sr-Cyrl-RS" sz="3600" dirty="0" smtClean="0">
                <a:latin typeface="Times New Roman" pitchFamily="18" charset="0"/>
                <a:cs typeface="Times New Roman" pitchFamily="18" charset="0"/>
              </a:rPr>
              <a:t>Комбиновани изборни систем</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562600"/>
          </a:xfrm>
        </p:spPr>
        <p:txBody>
          <a:bodyPr>
            <a:normAutofit lnSpcReduction="10000"/>
          </a:bodyPr>
          <a:lstStyle/>
          <a:p>
            <a:pPr algn="just"/>
            <a:r>
              <a:rPr lang="sr-Cyrl-CS" sz="2000" dirty="0" smtClean="0">
                <a:latin typeface="Times New Roman" pitchFamily="18" charset="0"/>
                <a:cs typeface="Times New Roman" pitchFamily="18" charset="0"/>
              </a:rPr>
              <a:t>Компромис између већинског система и система сразмерног представништва јесте мешовити систем, који је њихова комбинација, заснован на двоструком гласању</a:t>
            </a:r>
            <a:r>
              <a:rPr lang="en-U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 Немачка</a:t>
            </a:r>
            <a:r>
              <a:rPr lang="en-US" sz="2000" dirty="0" smtClean="0">
                <a:latin typeface="Times New Roman" pitchFamily="18" charset="0"/>
                <a:cs typeface="Times New Roman" pitchFamily="18" charset="0"/>
              </a:rPr>
              <a:t>).</a:t>
            </a:r>
            <a:r>
              <a:rPr lang="sr-Cyrl-CS" sz="2000" dirty="0" smtClean="0">
                <a:latin typeface="Times New Roman" pitchFamily="18" charset="0"/>
                <a:cs typeface="Times New Roman" pitchFamily="18" charset="0"/>
              </a:rPr>
              <a:t> </a:t>
            </a:r>
          </a:p>
          <a:p>
            <a:pPr algn="just"/>
            <a:r>
              <a:rPr lang="sr-Cyrl-CS" sz="2000" dirty="0" smtClean="0">
                <a:latin typeface="Times New Roman" pitchFamily="18" charset="0"/>
                <a:cs typeface="Times New Roman" pitchFamily="18" charset="0"/>
              </a:rPr>
              <a:t>Немачка се, у сврхе избора за доњи дом парламента, дели на мале изборне јединице у којима се представници бирају релативном већином, и на велике изборне јединице, у којима се представници бирају системом сразмерног представништва, а на основу метода изборног количника. </a:t>
            </a:r>
          </a:p>
          <a:p>
            <a:pPr algn="just"/>
            <a:r>
              <a:rPr lang="sr-Cyrl-CS" sz="2000" dirty="0" smtClean="0">
                <a:latin typeface="Times New Roman" pitchFamily="18" charset="0"/>
                <a:cs typeface="Times New Roman" pitchFamily="18" charset="0"/>
              </a:rPr>
              <a:t>Бирачи гласају два пута узастопно на истим бирачким местима. После завршеног гласања, најпре се половина представника у доњем дому изабере сагласно резултатима избора у малим изборним јединицама, применом система релативне већине, док се друга половина мандата расподељује између политичких странака применом метода сразмерног представништва у варијанти изборног количника, али уз узимање у обзир резултата које је странка постигла на изборима у свим малим изборним јединицама које се налазе у саставу велике изборне јединице. </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Мешовит изборни систем примењен је на првим вишестраначким изборима у Руској федерацији 1993. за Државну думу.</a:t>
            </a:r>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solidFill>
                  <a:schemeClr val="tx2">
                    <a:lumMod val="75000"/>
                  </a:schemeClr>
                </a:solidFill>
                <a:latin typeface="Times New Roman" pitchFamily="18" charset="0"/>
                <a:cs typeface="Times New Roman" pitchFamily="18" charset="0"/>
              </a:rPr>
              <a:t>Однос изборног права и уставног права</a:t>
            </a:r>
            <a:endParaRPr lang="en-US" sz="3200" dirty="0">
              <a:solidFill>
                <a:schemeClr val="tx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r>
              <a:rPr lang="sr-Cyrl-RS" sz="2200" dirty="0" smtClean="0">
                <a:solidFill>
                  <a:schemeClr val="tx2">
                    <a:lumMod val="75000"/>
                  </a:schemeClr>
                </a:solidFill>
                <a:latin typeface="Times New Roman" pitchFamily="18" charset="0"/>
                <a:cs typeface="Times New Roman" pitchFamily="18" charset="0"/>
              </a:rPr>
              <a:t>Уставно право (опште) – изборно право (посебно)</a:t>
            </a:r>
          </a:p>
          <a:p>
            <a:r>
              <a:rPr lang="sr-Cyrl-RS" sz="2200" dirty="0" smtClean="0">
                <a:solidFill>
                  <a:schemeClr val="tx2">
                    <a:lumMod val="75000"/>
                  </a:schemeClr>
                </a:solidFill>
                <a:latin typeface="Times New Roman" pitchFamily="18" charset="0"/>
                <a:cs typeface="Times New Roman" pitchFamily="18" charset="0"/>
              </a:rPr>
              <a:t>Однос </a:t>
            </a:r>
            <a:r>
              <a:rPr lang="sr-Cyrl-RS" sz="2200" dirty="0" smtClean="0">
                <a:solidFill>
                  <a:schemeClr val="tx2">
                    <a:lumMod val="75000"/>
                  </a:schemeClr>
                </a:solidFill>
                <a:latin typeface="Times New Roman" pitchFamily="18" charset="0"/>
                <a:cs typeface="Times New Roman" pitchFamily="18" charset="0"/>
              </a:rPr>
              <a:t>уставног права и изборног права се може посматрати са </a:t>
            </a:r>
            <a:r>
              <a:rPr lang="sr-Cyrl-RS" sz="2200" b="1" dirty="0" smtClean="0">
                <a:solidFill>
                  <a:schemeClr val="tx2">
                    <a:lumMod val="75000"/>
                  </a:schemeClr>
                </a:solidFill>
                <a:latin typeface="Times New Roman" pitchFamily="18" charset="0"/>
                <a:cs typeface="Times New Roman" pitchFamily="18" charset="0"/>
              </a:rPr>
              <a:t>два </a:t>
            </a:r>
            <a:r>
              <a:rPr lang="sr-Cyrl-RS" sz="2200" dirty="0" smtClean="0">
                <a:solidFill>
                  <a:schemeClr val="tx2">
                    <a:lumMod val="75000"/>
                  </a:schemeClr>
                </a:solidFill>
                <a:latin typeface="Times New Roman" pitchFamily="18" charset="0"/>
                <a:cs typeface="Times New Roman" pitchFamily="18" charset="0"/>
              </a:rPr>
              <a:t>становишта:</a:t>
            </a:r>
          </a:p>
          <a:p>
            <a:pPr>
              <a:buNone/>
            </a:pPr>
            <a:r>
              <a:rPr lang="sr-Cyrl-RS" sz="2200" dirty="0">
                <a:solidFill>
                  <a:schemeClr val="tx2">
                    <a:lumMod val="75000"/>
                  </a:schemeClr>
                </a:solidFill>
                <a:latin typeface="Times New Roman" pitchFamily="18" charset="0"/>
                <a:cs typeface="Times New Roman" pitchFamily="18" charset="0"/>
              </a:rPr>
              <a:t> </a:t>
            </a:r>
            <a:r>
              <a:rPr lang="sr-Cyrl-RS" sz="2200" dirty="0" smtClean="0">
                <a:solidFill>
                  <a:schemeClr val="tx2">
                    <a:lumMod val="75000"/>
                  </a:schemeClr>
                </a:solidFill>
                <a:latin typeface="Times New Roman" pitchFamily="18" charset="0"/>
                <a:cs typeface="Times New Roman" pitchFamily="18" charset="0"/>
              </a:rPr>
              <a:t>    </a:t>
            </a:r>
            <a:r>
              <a:rPr lang="sr-Cyrl-RS" sz="2200" b="1" dirty="0" smtClean="0">
                <a:solidFill>
                  <a:schemeClr val="tx2">
                    <a:lumMod val="75000"/>
                  </a:schemeClr>
                </a:solidFill>
                <a:latin typeface="Times New Roman" pitchFamily="18" charset="0"/>
                <a:cs typeface="Times New Roman" pitchFamily="18" charset="0"/>
              </a:rPr>
              <a:t>- материјалног</a:t>
            </a:r>
            <a:r>
              <a:rPr lang="sr-Cyrl-RS" sz="2200" dirty="0" smtClean="0">
                <a:solidFill>
                  <a:schemeClr val="tx2">
                    <a:lumMod val="75000"/>
                  </a:schemeClr>
                </a:solidFill>
                <a:latin typeface="Times New Roman" pitchFamily="18" charset="0"/>
                <a:cs typeface="Times New Roman" pitchFamily="18" charset="0"/>
              </a:rPr>
              <a:t>: анализирајте предмете уставног и изборног права, а затим изведите закључке о односу између ове две науке;</a:t>
            </a:r>
          </a:p>
          <a:p>
            <a:pPr>
              <a:buNone/>
            </a:pPr>
            <a:r>
              <a:rPr lang="sr-Cyrl-RS" sz="2200" dirty="0">
                <a:solidFill>
                  <a:schemeClr val="tx2">
                    <a:lumMod val="75000"/>
                  </a:schemeClr>
                </a:solidFill>
                <a:latin typeface="Times New Roman" pitchFamily="18" charset="0"/>
                <a:cs typeface="Times New Roman" pitchFamily="18" charset="0"/>
              </a:rPr>
              <a:t> </a:t>
            </a:r>
            <a:r>
              <a:rPr lang="sr-Cyrl-RS" sz="2200" dirty="0" smtClean="0">
                <a:solidFill>
                  <a:schemeClr val="tx2">
                    <a:lumMod val="75000"/>
                  </a:schemeClr>
                </a:solidFill>
                <a:latin typeface="Times New Roman" pitchFamily="18" charset="0"/>
                <a:cs typeface="Times New Roman" pitchFamily="18" charset="0"/>
              </a:rPr>
              <a:t>    </a:t>
            </a:r>
            <a:r>
              <a:rPr lang="sr-Cyrl-RS" sz="2200" b="1" dirty="0" smtClean="0">
                <a:solidFill>
                  <a:schemeClr val="tx2">
                    <a:lumMod val="75000"/>
                  </a:schemeClr>
                </a:solidFill>
                <a:latin typeface="Times New Roman" pitchFamily="18" charset="0"/>
                <a:cs typeface="Times New Roman" pitchFamily="18" charset="0"/>
              </a:rPr>
              <a:t>- формалног: </a:t>
            </a:r>
            <a:r>
              <a:rPr lang="sr-Cyrl-RS" sz="2200" dirty="0" smtClean="0">
                <a:solidFill>
                  <a:schemeClr val="tx2">
                    <a:lumMod val="75000"/>
                  </a:schemeClr>
                </a:solidFill>
                <a:latin typeface="Times New Roman" pitchFamily="18" charset="0"/>
                <a:cs typeface="Times New Roman" pitchFamily="18" charset="0"/>
              </a:rPr>
              <a:t>Устав регулише надлежности државних органа у вези са изборима, утврђује правно основ за доношење закона који регулишу изборно право, регулише поступак за доношење ових закона, принцип правне супремације устава над законима.</a:t>
            </a:r>
          </a:p>
          <a:p>
            <a:endParaRPr lang="sr-Cyrl-RS" sz="2200"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sr-Cyrl-RS" sz="3600" dirty="0" smtClean="0">
                <a:latin typeface="Times New Roman" pitchFamily="18" charset="0"/>
                <a:cs typeface="Times New Roman" pitchFamily="18" charset="0"/>
              </a:rPr>
              <a:t>Изборне јединице</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486400"/>
          </a:xfrm>
        </p:spPr>
        <p:txBody>
          <a:bodyPr>
            <a:normAutofit lnSpcReduction="10000"/>
          </a:bodyPr>
          <a:lstStyle/>
          <a:p>
            <a:pPr algn="just"/>
            <a:r>
              <a:rPr lang="sr-Cyrl-CS" sz="2000" dirty="0">
                <a:latin typeface="Times New Roman" pitchFamily="18" charset="0"/>
                <a:cs typeface="Times New Roman" pitchFamily="18" charset="0"/>
              </a:rPr>
              <a:t>Ц</a:t>
            </a:r>
            <a:r>
              <a:rPr lang="sr-Cyrl-CS" sz="2000" dirty="0" smtClean="0">
                <a:latin typeface="Times New Roman" pitchFamily="18" charset="0"/>
                <a:cs typeface="Times New Roman" pitchFamily="18" charset="0"/>
              </a:rPr>
              <a:t>ело бирачко тело дели се по територијалном принципу на изборне (бирачке) јединице од којих свака бира известан број представника. </a:t>
            </a:r>
          </a:p>
          <a:p>
            <a:pPr algn="just"/>
            <a:r>
              <a:rPr lang="sr-Cyrl-CS" sz="2000" dirty="0" smtClean="0">
                <a:latin typeface="Times New Roman" pitchFamily="18" charset="0"/>
                <a:cs typeface="Times New Roman" pitchFamily="18" charset="0"/>
              </a:rPr>
              <a:t>Укупан збир бирача по бирачким јединицама даје </a:t>
            </a:r>
            <a:r>
              <a:rPr lang="sr-Cyrl-CS" sz="2000" b="1" i="1" dirty="0" smtClean="0">
                <a:latin typeface="Times New Roman" pitchFamily="18" charset="0"/>
                <a:cs typeface="Times New Roman" pitchFamily="18" charset="0"/>
              </a:rPr>
              <a:t>бирачко шело</a:t>
            </a:r>
            <a:r>
              <a:rPr lang="sr-Cyrl-CS" sz="2000" i="1" dirty="0" smtClean="0">
                <a:latin typeface="Times New Roman" pitchFamily="18" charset="0"/>
                <a:cs typeface="Times New Roman" pitchFamily="18" charset="0"/>
              </a:rPr>
              <a:t>,</a:t>
            </a:r>
            <a:r>
              <a:rPr lang="sr-Cyrl-CS" sz="2000" dirty="0" smtClean="0">
                <a:latin typeface="Times New Roman" pitchFamily="18" charset="0"/>
                <a:cs typeface="Times New Roman" pitchFamily="18" charset="0"/>
              </a:rPr>
              <a:t> а укупан збир представника изабраних по бирачким јединицама даје </a:t>
            </a:r>
            <a:r>
              <a:rPr lang="sr-Cyrl-CS" sz="2000" b="1" i="1" dirty="0">
                <a:latin typeface="Times New Roman" pitchFamily="18" charset="0"/>
                <a:cs typeface="Times New Roman" pitchFamily="18" charset="0"/>
              </a:rPr>
              <a:t>п</a:t>
            </a:r>
            <a:r>
              <a:rPr lang="sr-Cyrl-CS" sz="2000" b="1" i="1" dirty="0" smtClean="0">
                <a:latin typeface="Times New Roman" pitchFamily="18" charset="0"/>
                <a:cs typeface="Times New Roman" pitchFamily="18" charset="0"/>
              </a:rPr>
              <a:t>редсшавничко шело</a:t>
            </a:r>
            <a:r>
              <a:rPr lang="sr-Cyrl-CS" sz="2000" i="1" dirty="0" smtClean="0">
                <a:latin typeface="Times New Roman" pitchFamily="18" charset="0"/>
                <a:cs typeface="Times New Roman" pitchFamily="18" charset="0"/>
              </a:rPr>
              <a:t>. </a:t>
            </a:r>
          </a:p>
          <a:p>
            <a:pPr algn="just"/>
            <a:r>
              <a:rPr lang="sr-Cyrl-CS" sz="2000" dirty="0" smtClean="0">
                <a:latin typeface="Times New Roman" pitchFamily="18" charset="0"/>
                <a:cs typeface="Times New Roman" pitchFamily="18" charset="0"/>
              </a:rPr>
              <a:t>Бирачко тело дели се на изборне јединице због материјалне (физичке) немогућности да сви бирачи заједно бирају све представнике. </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Изборну јединицу чине сви бирачи на једној територији.</a:t>
            </a:r>
            <a:endParaRPr lang="sr-Cyrl-R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Изборне јединице могу носити различите називе, као нпр. изборни окрузи, изборни срезови и сл.</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Код поделе на изборне јединице основни захтев је да њоме не буде угрожена једнакост бирачког права.</a:t>
            </a:r>
            <a:r>
              <a:rPr lang="en-US" sz="2000" dirty="0" smtClean="0">
                <a:latin typeface="Times New Roman" pitchFamily="18" charset="0"/>
                <a:cs typeface="Times New Roman" pitchFamily="18" charset="0"/>
              </a:rPr>
              <a:t> To </a:t>
            </a:r>
            <a:r>
              <a:rPr lang="en-US" sz="2000" dirty="0" err="1" smtClean="0">
                <a:latin typeface="Times New Roman" pitchFamily="18" charset="0"/>
                <a:cs typeface="Times New Roman" pitchFamily="18" charset="0"/>
              </a:rPr>
              <a:t>ce</a:t>
            </a:r>
            <a:r>
              <a:rPr lang="en-US" sz="2000"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постиже тако што ce поштује захтев да на исти број грађана – бирача, долази исти број њихових представника, чиме ce обезбеђује једнака вредност сваког гласа бирача. </a:t>
            </a:r>
          </a:p>
          <a:p>
            <a:pPr algn="just"/>
            <a:r>
              <a:rPr lang="sr-Cyrl-CS" sz="2000" dirty="0" smtClean="0">
                <a:latin typeface="Times New Roman" pitchFamily="18" charset="0"/>
                <a:cs typeface="Times New Roman" pitchFamily="18" charset="0"/>
              </a:rPr>
              <a:t>Величина изборне јединице зависи од тога да ли</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ce</a:t>
            </a:r>
            <a:r>
              <a:rPr lang="en-US" sz="2000" dirty="0" smtClean="0">
                <a:latin typeface="Times New Roman" pitchFamily="18" charset="0"/>
                <a:cs typeface="Times New Roman" pitchFamily="18" charset="0"/>
              </a:rPr>
              <a:t> y</a:t>
            </a:r>
            <a:r>
              <a:rPr lang="sr-Cyrl-CS" sz="2000" dirty="0" smtClean="0">
                <a:latin typeface="Times New Roman" pitchFamily="18" charset="0"/>
                <a:cs typeface="Times New Roman" pitchFamily="18" charset="0"/>
              </a:rPr>
              <a:t> њој бира само један (униноминални избори) или више кандидата применом система листа (избори по листама). </a:t>
            </a: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304800"/>
            <a:ext cx="8229600" cy="6324600"/>
          </a:xfrm>
        </p:spPr>
        <p:txBody>
          <a:bodyPr>
            <a:noAutofit/>
          </a:bodyPr>
          <a:lstStyle/>
          <a:p>
            <a:pPr algn="just">
              <a:buNone/>
            </a:pPr>
            <a:r>
              <a:rPr lang="sr-Cyrl-CS" sz="2000" dirty="0">
                <a:latin typeface="Times New Roman" pitchFamily="18" charset="0"/>
                <a:cs typeface="Times New Roman" pitchFamily="18" charset="0"/>
              </a:rPr>
              <a:t> </a:t>
            </a:r>
            <a:r>
              <a:rPr lang="sr-Cyrl-CS" sz="2000" dirty="0" smtClean="0">
                <a:latin typeface="Times New Roman" pitchFamily="18" charset="0"/>
                <a:cs typeface="Times New Roman" pitchFamily="18" charset="0"/>
              </a:rPr>
              <a:t>     У </a:t>
            </a:r>
            <a:r>
              <a:rPr lang="sr-Cyrl-CS" sz="2000" dirty="0" smtClean="0">
                <a:latin typeface="Times New Roman" pitchFamily="18" charset="0"/>
                <a:cs typeface="Times New Roman" pitchFamily="18" charset="0"/>
              </a:rPr>
              <a:t>првом случају, изборна јединица је мања, док је у другом случају она већа.</a:t>
            </a:r>
            <a:r>
              <a:rPr lang="en-US" sz="2000" dirty="0" smtClean="0">
                <a:latin typeface="Times New Roman" pitchFamily="18" charset="0"/>
                <a:cs typeface="Times New Roman" pitchFamily="18" charset="0"/>
              </a:rPr>
              <a:t> </a:t>
            </a:r>
            <a:endParaRPr lang="sr-Cyrl-RS" sz="2000" dirty="0" smtClean="0">
              <a:latin typeface="Times New Roman" pitchFamily="18" charset="0"/>
              <a:cs typeface="Times New Roman" pitchFamily="18" charset="0"/>
            </a:endParaRPr>
          </a:p>
          <a:p>
            <a:pPr algn="just"/>
            <a:r>
              <a:rPr lang="sr-Cyrl-CS" sz="2000" dirty="0">
                <a:latin typeface="Times New Roman" pitchFamily="18" charset="0"/>
                <a:cs typeface="Times New Roman" pitchFamily="18" charset="0"/>
              </a:rPr>
              <a:t>В</a:t>
            </a:r>
            <a:r>
              <a:rPr lang="sr-Cyrl-CS" sz="2000" dirty="0" smtClean="0">
                <a:latin typeface="Times New Roman" pitchFamily="18" charset="0"/>
                <a:cs typeface="Times New Roman" pitchFamily="18" charset="0"/>
              </a:rPr>
              <a:t>елике изборне јединице више одговарају политичким странкама.</a:t>
            </a:r>
          </a:p>
          <a:p>
            <a:pPr algn="just"/>
            <a:r>
              <a:rPr lang="sr-Cyrl-CS" sz="2000" dirty="0">
                <a:latin typeface="Times New Roman" pitchFamily="18" charset="0"/>
                <a:cs typeface="Times New Roman" pitchFamily="18" charset="0"/>
              </a:rPr>
              <a:t>М</a:t>
            </a:r>
            <a:r>
              <a:rPr lang="sr-Cyrl-CS" sz="2000" dirty="0" smtClean="0">
                <a:latin typeface="Times New Roman" pitchFamily="18" charset="0"/>
                <a:cs typeface="Times New Roman" pitchFamily="18" charset="0"/>
              </a:rPr>
              <a:t>але изборне јединице стављају у повољнију позицију, у погледу кандидовања, бираче - што мањи број изборних јединица, то је већа власт руководства странке. </a:t>
            </a:r>
          </a:p>
          <a:p>
            <a:pPr algn="just"/>
            <a:r>
              <a:rPr lang="sr-Cyrl-CS" sz="2000" dirty="0" smtClean="0">
                <a:latin typeface="Times New Roman" pitchFamily="18" charset="0"/>
                <a:cs typeface="Times New Roman" pitchFamily="18" charset="0"/>
              </a:rPr>
              <a:t>У великим изборним јединицама бирачи не могу познавати све кандидате за које треба да гласају. Они гласају за оне кандидате које им њихове странке препоруче, односно наметну. </a:t>
            </a:r>
            <a:endParaRPr lang="en-US" sz="2000" dirty="0" smtClean="0">
              <a:latin typeface="Times New Roman" pitchFamily="18" charset="0"/>
              <a:cs typeface="Times New Roman" pitchFamily="18" charset="0"/>
            </a:endParaRPr>
          </a:p>
          <a:p>
            <a:pPr algn="just"/>
            <a:r>
              <a:rPr lang="sr-Cyrl-CS" sz="2000" dirty="0">
                <a:latin typeface="Times New Roman" pitchFamily="18" charset="0"/>
                <a:cs typeface="Times New Roman" pitchFamily="18" charset="0"/>
              </a:rPr>
              <a:t>В</a:t>
            </a:r>
            <a:r>
              <a:rPr lang="sr-Cyrl-CS" sz="2000" dirty="0" smtClean="0">
                <a:latin typeface="Times New Roman" pitchFamily="18" charset="0"/>
                <a:cs typeface="Times New Roman" pitchFamily="18" charset="0"/>
              </a:rPr>
              <a:t>елике изборне јединице приликом расподеле мандата пружају могућност примене сразмерног представништва различитих политичких странака које учествују на изборима. </a:t>
            </a:r>
          </a:p>
          <a:p>
            <a:pPr algn="just"/>
            <a:r>
              <a:rPr lang="sr-Cyrl-CS" sz="2000" dirty="0" smtClean="0">
                <a:latin typeface="Times New Roman" pitchFamily="18" charset="0"/>
                <a:cs typeface="Times New Roman" pitchFamily="18" charset="0"/>
              </a:rPr>
              <a:t>У малим изборним јединицама може се примењивати само већински систем расподеле мандата, који може имати ту негативну особину да доводи до велике несразмере између броја добијених гласова и мандата, када се узму у обзир изборни резултати за земљу у целини.</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Није редак случај да се као изборне јединице користе постојеће јединице политичко-територијалне поделе.</a:t>
            </a: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sr-Cyrl-CS" sz="2000" dirty="0" smtClean="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457200"/>
            <a:ext cx="8229600" cy="6172200"/>
          </a:xfrm>
        </p:spPr>
        <p:txBody>
          <a:bodyPr>
            <a:noAutofit/>
          </a:bodyPr>
          <a:lstStyle/>
          <a:p>
            <a:pPr algn="just"/>
            <a:r>
              <a:rPr lang="sr-Cyrl-CS" sz="2200" dirty="0" smtClean="0">
                <a:latin typeface="Times New Roman" pitchFamily="18" charset="0"/>
                <a:cs typeface="Times New Roman" pitchFamily="18" charset="0"/>
              </a:rPr>
              <a:t>Посебан начин повреде једнакости грађана је кројење изборних јединица према броју присталица једне странке како би ce удесили изборни резултати </a:t>
            </a:r>
            <a:r>
              <a:rPr lang="en-US" sz="2200" dirty="0" smtClean="0">
                <a:latin typeface="Times New Roman" pitchFamily="18" charset="0"/>
                <a:cs typeface="Times New Roman" pitchFamily="18" charset="0"/>
              </a:rPr>
              <a:t>(„</a:t>
            </a:r>
            <a:r>
              <a:rPr lang="en-US" sz="2200" i="1" dirty="0" smtClean="0">
                <a:latin typeface="Times New Roman" pitchFamily="18" charset="0"/>
                <a:cs typeface="Times New Roman" pitchFamily="18" charset="0"/>
              </a:rPr>
              <a:t>Gerrymander</a:t>
            </a:r>
            <a:r>
              <a:rPr lang="en-US" sz="2200" dirty="0" smtClean="0">
                <a:latin typeface="Times New Roman" pitchFamily="18" charset="0"/>
                <a:cs typeface="Times New Roman" pitchFamily="18" charset="0"/>
              </a:rPr>
              <a:t>“)</a:t>
            </a:r>
            <a:r>
              <a:rPr lang="sr-Cyrl-RS" sz="2200" dirty="0" smtClean="0">
                <a:latin typeface="Times New Roman" pitchFamily="18" charset="0"/>
                <a:cs typeface="Times New Roman" pitchFamily="18" charset="0"/>
              </a:rPr>
              <a:t>.</a:t>
            </a:r>
            <a:endParaRPr lang="en-US" sz="2200" dirty="0" smtClean="0">
              <a:latin typeface="Times New Roman" pitchFamily="18" charset="0"/>
              <a:cs typeface="Times New Roman" pitchFamily="18" charset="0"/>
            </a:endParaRPr>
          </a:p>
          <a:p>
            <a:pPr algn="just"/>
            <a:r>
              <a:rPr lang="sr-Cyrl-CS" sz="2200" dirty="0" smtClean="0">
                <a:latin typeface="Times New Roman" pitchFamily="18" charset="0"/>
                <a:cs typeface="Times New Roman" pitchFamily="18" charset="0"/>
              </a:rPr>
              <a:t>У изборним јединицама избори ce могу вршити по принципу један посланик у свакој изборној јединици, као појединачни,</a:t>
            </a:r>
            <a:r>
              <a:rPr lang="en-US" sz="2200" dirty="0" smtClean="0">
                <a:latin typeface="Times New Roman" pitchFamily="18" charset="0"/>
                <a:cs typeface="Times New Roman" pitchFamily="18" charset="0"/>
              </a:rPr>
              <a:t> </a:t>
            </a:r>
            <a:r>
              <a:rPr lang="sr-Cyrl-CS" sz="2200" dirty="0" smtClean="0">
                <a:latin typeface="Times New Roman" pitchFamily="18" charset="0"/>
                <a:cs typeface="Times New Roman" pitchFamily="18" charset="0"/>
              </a:rPr>
              <a:t>и</a:t>
            </a:r>
            <a:r>
              <a:rPr lang="en-US" sz="2200" dirty="0" smtClean="0">
                <a:latin typeface="Times New Roman" pitchFamily="18" charset="0"/>
                <a:cs typeface="Times New Roman" pitchFamily="18" charset="0"/>
              </a:rPr>
              <a:t> </a:t>
            </a:r>
            <a:r>
              <a:rPr lang="sr-Cyrl-RS" sz="2200" dirty="0" smtClean="0">
                <a:latin typeface="Times New Roman" pitchFamily="18" charset="0"/>
                <a:cs typeface="Times New Roman" pitchFamily="18" charset="0"/>
              </a:rPr>
              <a:t>по </a:t>
            </a:r>
            <a:r>
              <a:rPr lang="sr-Cyrl-CS" sz="2200" dirty="0" smtClean="0">
                <a:latin typeface="Times New Roman" pitchFamily="18" charset="0"/>
                <a:cs typeface="Times New Roman" pitchFamily="18" charset="0"/>
              </a:rPr>
              <a:t> принципу листе и избора више посланика у свакој изборној јединици</a:t>
            </a:r>
            <a:r>
              <a:rPr lang="en-US" sz="2200" dirty="0" smtClean="0">
                <a:latin typeface="Times New Roman" pitchFamily="18" charset="0"/>
                <a:cs typeface="Times New Roman" pitchFamily="18" charset="0"/>
              </a:rPr>
              <a:t>. </a:t>
            </a:r>
          </a:p>
          <a:p>
            <a:pPr algn="just"/>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a:p>
            <a:pPr algn="just"/>
            <a:endParaRPr lang="sr-Cyrl-CS" sz="2200" dirty="0" smtClean="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sr-Cyrl-RS" sz="3600" dirty="0" smtClean="0">
                <a:latin typeface="Times New Roman" pitchFamily="18" charset="0"/>
                <a:cs typeface="Times New Roman" pitchFamily="18" charset="0"/>
              </a:rPr>
              <a:t>Бирачи</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pPr algn="just"/>
            <a:r>
              <a:rPr lang="sr-Cyrl-CS" dirty="0" smtClean="0">
                <a:latin typeface="Times New Roman" pitchFamily="18" charset="0"/>
                <a:cs typeface="Times New Roman" pitchFamily="18" charset="0"/>
              </a:rPr>
              <a:t>Изборни поступак започиње доказивањем бирачког права. </a:t>
            </a:r>
            <a:endParaRPr lang="sr-Latn-R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Бирачко право се доказује уписивањем у бирачки списак, који је средство регистрације и евиденције бирача. </a:t>
            </a:r>
            <a:endParaRPr lang="sr-Latn-R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Уписивање бирача </a:t>
            </a:r>
            <a:r>
              <a:rPr lang="sr-Latn-RS" dirty="0" smtClean="0">
                <a:latin typeface="Times New Roman" pitchFamily="18" charset="0"/>
                <a:cs typeface="Times New Roman" pitchFamily="18" charset="0"/>
              </a:rPr>
              <a:t>je </a:t>
            </a:r>
            <a:r>
              <a:rPr lang="sr-Cyrl-CS" dirty="0" smtClean="0">
                <a:latin typeface="Times New Roman" pitchFamily="18" charset="0"/>
                <a:cs typeface="Times New Roman" pitchFamily="18" charset="0"/>
              </a:rPr>
              <a:t>форма потврђивања оних који користе то своје право да су стварно квалификовани да га користе, а да се онима који то право немају онемогући да га користе.</a:t>
            </a:r>
            <a:endParaRPr lang="sr-Latn-RS" dirty="0" smtClean="0">
              <a:latin typeface="Times New Roman" pitchFamily="18" charset="0"/>
              <a:cs typeface="Times New Roman" pitchFamily="18" charset="0"/>
            </a:endParaRPr>
          </a:p>
          <a:p>
            <a:pPr algn="just">
              <a:buNone/>
            </a:pPr>
            <a:r>
              <a:rPr lang="sr-Cyrl-CS" dirty="0" smtClean="0">
                <a:latin typeface="Times New Roman" pitchFamily="18" charset="0"/>
                <a:cs typeface="Times New Roman" pitchFamily="18" charset="0"/>
              </a:rPr>
              <a:t>     Тиме се олакшава и убрзава изборни поступак</a:t>
            </a:r>
            <a:r>
              <a:rPr lang="sr-Latn-RS" dirty="0" smtClean="0">
                <a:latin typeface="Times New Roman" pitchFamily="18" charset="0"/>
                <a:cs typeface="Times New Roman" pitchFamily="18" charset="0"/>
              </a:rPr>
              <a:t>.</a:t>
            </a:r>
          </a:p>
          <a:p>
            <a:pPr algn="just"/>
            <a:r>
              <a:rPr lang="sr-Cyrl-CS" dirty="0" smtClean="0">
                <a:latin typeface="Times New Roman" pitchFamily="18" charset="0"/>
                <a:cs typeface="Times New Roman" pitchFamily="18" charset="0"/>
              </a:rPr>
              <a:t>Бирачки спискови морају тежити томе да што потпуније обухвате бирачко тело.</a:t>
            </a:r>
            <a:endParaRPr lang="en-U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Сви носиоци бирачког права уписују се у посебан документ</a:t>
            </a:r>
            <a:r>
              <a:rPr lang="sr-Latn-RS" dirty="0" smtClean="0">
                <a:latin typeface="Times New Roman" pitchFamily="18" charset="0"/>
                <a:cs typeface="Times New Roman" pitchFamily="18" charset="0"/>
              </a:rPr>
              <a:t> - </a:t>
            </a:r>
            <a:r>
              <a:rPr lang="sr-Cyrl-CS" dirty="0" smtClean="0">
                <a:latin typeface="Times New Roman" pitchFamily="18" charset="0"/>
                <a:cs typeface="Times New Roman" pitchFamily="18" charset="0"/>
              </a:rPr>
              <a:t> бирачки списак. </a:t>
            </a:r>
            <a:endParaRPr lang="sr-Latn-R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У бирачки списак уписују се грађани који су навршили године пунолетства, осим оних који су лишени пословне способности. </a:t>
            </a:r>
          </a:p>
          <a:p>
            <a:pPr algn="just"/>
            <a:r>
              <a:rPr lang="sr-Cyrl-CS" dirty="0" smtClean="0">
                <a:latin typeface="Times New Roman" pitchFamily="18" charset="0"/>
                <a:cs typeface="Times New Roman" pitchFamily="18" charset="0"/>
              </a:rPr>
              <a:t>Бирачки списак садржи: редни број, лично име, лични број, пол, годину рођења, место пребивалишта (улица и број куће, село, засеок, насеље) бирача и простор за примедбу. </a:t>
            </a:r>
            <a:endParaRPr lang="sr-Latn-R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Бирачки спискови су </a:t>
            </a:r>
            <a:r>
              <a:rPr lang="sr-Cyrl-CS" i="1" dirty="0" smtClean="0">
                <a:latin typeface="Times New Roman" pitchFamily="18" charset="0"/>
                <a:cs typeface="Times New Roman" pitchFamily="18" charset="0"/>
              </a:rPr>
              <a:t>сшални</a:t>
            </a:r>
            <a:r>
              <a:rPr lang="sr-Cyrl-CS" dirty="0" smtClean="0">
                <a:latin typeface="Times New Roman" pitchFamily="18" charset="0"/>
                <a:cs typeface="Times New Roman" pitchFamily="18" charset="0"/>
              </a:rPr>
              <a:t> и </a:t>
            </a:r>
            <a:r>
              <a:rPr lang="sr-Cyrl-CS" i="1" dirty="0" smtClean="0">
                <a:latin typeface="Times New Roman" pitchFamily="18" charset="0"/>
                <a:cs typeface="Times New Roman" pitchFamily="18" charset="0"/>
              </a:rPr>
              <a:t>јединсшвени.</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70000" lnSpcReduction="20000"/>
          </a:bodyPr>
          <a:lstStyle/>
          <a:p>
            <a:pPr algn="just"/>
            <a:r>
              <a:rPr lang="sr-Cyrl-CS" dirty="0" smtClean="0">
                <a:latin typeface="Times New Roman" pitchFamily="18" charset="0"/>
                <a:cs typeface="Times New Roman" pitchFamily="18" charset="0"/>
              </a:rPr>
              <a:t>Упис у бирачки списак врши се на основу података из матичних књига и службене евиденције, других јавних исправа и других веродостојних доказа, као и непосредног проверавања по службеној дужности. </a:t>
            </a:r>
          </a:p>
          <a:p>
            <a:pPr algn="just"/>
            <a:r>
              <a:rPr lang="sr-Cyrl-CS" dirty="0" smtClean="0">
                <a:latin typeface="Times New Roman" pitchFamily="18" charset="0"/>
                <a:cs typeface="Times New Roman" pitchFamily="18" charset="0"/>
              </a:rPr>
              <a:t>Надлежни органи су дужни да органима код којих се води бирачки списак достављају извештаје о променама у грађанском стању грађана (пунолетство, смрт, губитак пословне способности), као и промене боравка. </a:t>
            </a:r>
          </a:p>
          <a:p>
            <a:pPr algn="just"/>
            <a:r>
              <a:rPr lang="sr-Cyrl-CS" dirty="0" smtClean="0">
                <a:latin typeface="Times New Roman" pitchFamily="18" charset="0"/>
                <a:cs typeface="Times New Roman" pitchFamily="18" charset="0"/>
              </a:rPr>
              <a:t>Исправке и допуне бирачког списка могу се вршити у току целе године. </a:t>
            </a:r>
          </a:p>
          <a:p>
            <a:pPr algn="just"/>
            <a:r>
              <a:rPr lang="sr-Cyrl-CS" dirty="0" smtClean="0">
                <a:latin typeface="Times New Roman" pitchFamily="18" charset="0"/>
                <a:cs typeface="Times New Roman" pitchFamily="18" charset="0"/>
              </a:rPr>
              <a:t>Бирачки списак се излаже на увид јавности после расписивања избора и све до у закону одређеног времена, пре дана одржавања избора, могу се тражити промене бирачког списка. </a:t>
            </a:r>
            <a:endParaRPr lang="en-U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Бирачки списак има снагу јавне исправе.</a:t>
            </a:r>
            <a:r>
              <a:rPr lang="en-US" dirty="0" smtClean="0">
                <a:latin typeface="Times New Roman" pitchFamily="18" charset="0"/>
                <a:cs typeface="Times New Roman" pitchFamily="18" charset="0"/>
              </a:rPr>
              <a:t> </a:t>
            </a:r>
            <a:endParaRPr lang="sr-Cyrl-RS" dirty="0" smtClean="0">
              <a:latin typeface="Times New Roman" pitchFamily="18" charset="0"/>
              <a:cs typeface="Times New Roman" pitchFamily="18" charset="0"/>
            </a:endParaRPr>
          </a:p>
          <a:p>
            <a:pPr algn="just"/>
            <a:r>
              <a:rPr lang="sr-Cyrl-CS" dirty="0" smtClean="0">
                <a:latin typeface="Times New Roman" pitchFamily="18" charset="0"/>
                <a:cs typeface="Times New Roman" pitchFamily="18" charset="0"/>
              </a:rPr>
              <a:t>Сви грађани који су у бирачком списку, без обзира на стварно стање, имају бирачко право, а они који се не налазе на том списку, опет без обзира на стварно стање, немају то право.</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Спровођење избора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410200"/>
          </a:xfrm>
        </p:spPr>
        <p:txBody>
          <a:bodyPr>
            <a:normAutofit/>
          </a:bodyPr>
          <a:lstStyle/>
          <a:p>
            <a:pPr algn="just"/>
            <a:r>
              <a:rPr lang="sr-Cyrl-CS" sz="2000" dirty="0" smtClean="0">
                <a:latin typeface="Times New Roman" pitchFamily="18" charset="0"/>
                <a:cs typeface="Times New Roman" pitchFamily="18" charset="0"/>
              </a:rPr>
              <a:t>састоји се у </a:t>
            </a:r>
            <a:r>
              <a:rPr lang="sr-Cyrl-CS" sz="2000" i="1" dirty="0" smtClean="0">
                <a:latin typeface="Times New Roman" pitchFamily="18" charset="0"/>
                <a:cs typeface="Times New Roman" pitchFamily="18" charset="0"/>
              </a:rPr>
              <a:t>гласању</a:t>
            </a:r>
            <a:r>
              <a:rPr lang="sr-Cyrl-CS" sz="2000" dirty="0" smtClean="0">
                <a:latin typeface="Times New Roman" pitchFamily="18" charset="0"/>
                <a:cs typeface="Times New Roman" pitchFamily="18" charset="0"/>
              </a:rPr>
              <a:t> бирача. </a:t>
            </a:r>
          </a:p>
          <a:p>
            <a:pPr algn="just"/>
            <a:r>
              <a:rPr lang="sr-Cyrl-CS" sz="2000" dirty="0">
                <a:latin typeface="Times New Roman" pitchFamily="18" charset="0"/>
                <a:cs typeface="Times New Roman" pitchFamily="18" charset="0"/>
              </a:rPr>
              <a:t>К</a:t>
            </a:r>
            <a:r>
              <a:rPr lang="sr-Cyrl-CS" sz="2000" dirty="0" smtClean="0">
                <a:latin typeface="Times New Roman" pitchFamily="18" charset="0"/>
                <a:cs typeface="Times New Roman" pitchFamily="18" charset="0"/>
              </a:rPr>
              <a:t>ако се гласању мора приступити организовано, то је неопходно формирати посебна независна и непристрасна тела чији је задатак да обезбеде законит и правилан ток избора.</a:t>
            </a:r>
          </a:p>
          <a:p>
            <a:pPr algn="just">
              <a:buNone/>
            </a:pPr>
            <a:r>
              <a:rPr lang="sr-Cyrl-CS" sz="2000" dirty="0" smtClean="0">
                <a:latin typeface="Times New Roman" pitchFamily="18" charset="0"/>
                <a:cs typeface="Times New Roman" pitchFamily="18" charset="0"/>
              </a:rPr>
              <a:t>     Обележја њиховог рада: објективност и независност.</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Избори се могу спроводити као </a:t>
            </a:r>
            <a:r>
              <a:rPr lang="sr-Cyrl-CS" sz="2000" b="1" dirty="0" smtClean="0">
                <a:latin typeface="Times New Roman" pitchFamily="18" charset="0"/>
                <a:cs typeface="Times New Roman" pitchFamily="18" charset="0"/>
              </a:rPr>
              <a:t>непосредни</a:t>
            </a:r>
            <a:r>
              <a:rPr lang="sr-Cyrl-CS" sz="2000" dirty="0" smtClean="0">
                <a:latin typeface="Times New Roman" pitchFamily="18" charset="0"/>
                <a:cs typeface="Times New Roman" pitchFamily="18" charset="0"/>
              </a:rPr>
              <a:t> или као </a:t>
            </a:r>
            <a:r>
              <a:rPr lang="sr-Cyrl-CS" sz="2000" b="1" dirty="0" smtClean="0">
                <a:latin typeface="Times New Roman" pitchFamily="18" charset="0"/>
                <a:cs typeface="Times New Roman" pitchFamily="18" charset="0"/>
              </a:rPr>
              <a:t>посредни</a:t>
            </a:r>
            <a:r>
              <a:rPr lang="sr-Cyrl-CS" sz="2000" dirty="0" smtClean="0">
                <a:latin typeface="Times New Roman" pitchFamily="18" charset="0"/>
                <a:cs typeface="Times New Roman" pitchFamily="18" charset="0"/>
              </a:rPr>
              <a:t>. </a:t>
            </a:r>
          </a:p>
          <a:p>
            <a:pPr algn="just"/>
            <a:r>
              <a:rPr lang="sr-Cyrl-CS" sz="2000" dirty="0" smtClean="0">
                <a:latin typeface="Times New Roman" pitchFamily="18" charset="0"/>
                <a:cs typeface="Times New Roman" pitchFamily="18" charset="0"/>
              </a:rPr>
              <a:t>Непосредни избори постоје кад грађани сами бирају своје представнике, а посредни избори постоје кад бирачи бирају одређено тело које ће уместо њих изабрати њихове представнике. </a:t>
            </a:r>
          </a:p>
          <a:p>
            <a:pPr algn="just"/>
            <a:r>
              <a:rPr lang="sr-Cyrl-CS" sz="2000" dirty="0" smtClean="0">
                <a:latin typeface="Times New Roman" pitchFamily="18" charset="0"/>
                <a:cs typeface="Times New Roman" pitchFamily="18" charset="0"/>
              </a:rPr>
              <a:t>Посредни избори могу бити </a:t>
            </a:r>
            <a:r>
              <a:rPr lang="sr-Cyrl-CS" sz="2000" b="1" dirty="0" smtClean="0">
                <a:latin typeface="Times New Roman" pitchFamily="18" charset="0"/>
                <a:cs typeface="Times New Roman" pitchFamily="18" charset="0"/>
              </a:rPr>
              <a:t>једностепени и вишестепени</a:t>
            </a:r>
            <a:r>
              <a:rPr lang="sr-Cyrl-CS" sz="2000" dirty="0" smtClean="0">
                <a:latin typeface="Times New Roman" pitchFamily="18" charset="0"/>
                <a:cs typeface="Times New Roman" pitchFamily="18" charset="0"/>
              </a:rPr>
              <a:t>.</a:t>
            </a:r>
          </a:p>
          <a:p>
            <a:pPr algn="just"/>
            <a:r>
              <a:rPr lang="sr-Cyrl-CS" sz="2000" dirty="0" smtClean="0">
                <a:latin typeface="Times New Roman" pitchFamily="18" charset="0"/>
                <a:cs typeface="Times New Roman" pitchFamily="18" charset="0"/>
              </a:rPr>
              <a:t>Једностепени посредни избори постоје кад бирачи бирају изборно тело, тј. другостепене бираче, а онда ови бирају представнике. Вишестепени посредни избори постоје кад другостепени бирачи не бирају представнике него трећестепене бираче, а тек онда ови бирају представнике. </a:t>
            </a: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sr-Cyrl-CS" sz="3600" dirty="0" smtClean="0">
                <a:latin typeface="Times New Roman" pitchFamily="18" charset="0"/>
                <a:cs typeface="Times New Roman" pitchFamily="18" charset="0"/>
              </a:rPr>
              <a:t>Однос представника и бирача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rmAutofit/>
          </a:bodyPr>
          <a:lstStyle/>
          <a:p>
            <a:pPr algn="just"/>
            <a:r>
              <a:rPr lang="sr-Cyrl-CS" sz="2200" dirty="0" smtClean="0">
                <a:latin typeface="Times New Roman" pitchFamily="18" charset="0"/>
                <a:cs typeface="Times New Roman" pitchFamily="18" charset="0"/>
              </a:rPr>
              <a:t>Императивни мандат, у смислу правне везаности представника за вољу њихових бирача, примењивао се најпре у феудалном друштву, у институцији сталешке скупштине, када је имао карактер грађанскоправног односа. </a:t>
            </a:r>
          </a:p>
          <a:p>
            <a:pPr algn="just"/>
            <a:r>
              <a:rPr lang="sr-Cyrl-CS" sz="2200" dirty="0" smtClean="0">
                <a:latin typeface="Times New Roman" pitchFamily="18" charset="0"/>
                <a:cs typeface="Times New Roman" pitchFamily="18" charset="0"/>
              </a:rPr>
              <a:t>Императивни мандат карактеришу </a:t>
            </a:r>
            <a:r>
              <a:rPr lang="sr-Cyrl-CS" sz="2200" b="1" i="1" dirty="0" smtClean="0">
                <a:latin typeface="Times New Roman" pitchFamily="18" charset="0"/>
                <a:cs typeface="Times New Roman" pitchFamily="18" charset="0"/>
              </a:rPr>
              <a:t>три основна обележја:</a:t>
            </a:r>
            <a:endParaRPr lang="en-US" sz="2200" b="1" i="1" dirty="0" smtClean="0">
              <a:latin typeface="Times New Roman" pitchFamily="18" charset="0"/>
              <a:cs typeface="Times New Roman" pitchFamily="18" charset="0"/>
            </a:endParaRPr>
          </a:p>
          <a:p>
            <a:pPr algn="just">
              <a:buNone/>
            </a:pPr>
            <a:r>
              <a:rPr lang="sr-Cyrl-CS" sz="2200" dirty="0" smtClean="0">
                <a:latin typeface="Times New Roman" pitchFamily="18" charset="0"/>
                <a:cs typeface="Times New Roman" pitchFamily="18" charset="0"/>
              </a:rPr>
              <a:t>    </a:t>
            </a:r>
            <a:r>
              <a:rPr lang="sr-Cyrl-CS" sz="2200" b="1" dirty="0" smtClean="0">
                <a:latin typeface="Times New Roman" pitchFamily="18" charset="0"/>
                <a:cs typeface="Times New Roman" pitchFamily="18" charset="0"/>
              </a:rPr>
              <a:t>(1) </a:t>
            </a:r>
            <a:r>
              <a:rPr lang="sr-Cyrl-CS" sz="2200" dirty="0" smtClean="0">
                <a:latin typeface="Times New Roman" pitchFamily="18" charset="0"/>
                <a:cs typeface="Times New Roman" pitchFamily="18" charset="0"/>
              </a:rPr>
              <a:t>право бирача да дају упутства својим представницима;</a:t>
            </a:r>
          </a:p>
          <a:p>
            <a:pPr algn="just">
              <a:buNone/>
            </a:pPr>
            <a:r>
              <a:rPr lang="sr-Cyrl-CS" sz="2200" dirty="0">
                <a:latin typeface="Times New Roman" pitchFamily="18" charset="0"/>
                <a:cs typeface="Times New Roman" pitchFamily="18" charset="0"/>
              </a:rPr>
              <a:t> </a:t>
            </a:r>
            <a:r>
              <a:rPr lang="sr-Cyrl-CS" sz="2200" dirty="0" smtClean="0">
                <a:latin typeface="Times New Roman" pitchFamily="18" charset="0"/>
                <a:cs typeface="Times New Roman" pitchFamily="18" charset="0"/>
              </a:rPr>
              <a:t>   </a:t>
            </a:r>
            <a:r>
              <a:rPr lang="sr-Cyrl-CS" sz="2200" b="1" dirty="0" smtClean="0">
                <a:latin typeface="Times New Roman" pitchFamily="18" charset="0"/>
                <a:cs typeface="Times New Roman" pitchFamily="18" charset="0"/>
              </a:rPr>
              <a:t>(2)</a:t>
            </a:r>
            <a:r>
              <a:rPr lang="sr-Cyrl-CS" sz="2200" dirty="0" smtClean="0">
                <a:latin typeface="Times New Roman" pitchFamily="18" charset="0"/>
                <a:cs typeface="Times New Roman" pitchFamily="18" charset="0"/>
              </a:rPr>
              <a:t> обавеза представника да својим бирачима подносе извештаје о своме раду; </a:t>
            </a:r>
          </a:p>
          <a:p>
            <a:pPr algn="just">
              <a:buNone/>
            </a:pPr>
            <a:r>
              <a:rPr lang="sr-Cyrl-CS" sz="2200" dirty="0">
                <a:latin typeface="Times New Roman" pitchFamily="18" charset="0"/>
                <a:cs typeface="Times New Roman" pitchFamily="18" charset="0"/>
              </a:rPr>
              <a:t> </a:t>
            </a:r>
            <a:r>
              <a:rPr lang="sr-Cyrl-CS" sz="2200" dirty="0" smtClean="0">
                <a:latin typeface="Times New Roman" pitchFamily="18" charset="0"/>
                <a:cs typeface="Times New Roman" pitchFamily="18" charset="0"/>
              </a:rPr>
              <a:t>   </a:t>
            </a:r>
            <a:r>
              <a:rPr lang="sr-Cyrl-CS" sz="2200" b="1" dirty="0" smtClean="0">
                <a:latin typeface="Times New Roman" pitchFamily="18" charset="0"/>
                <a:cs typeface="Times New Roman" pitchFamily="18" charset="0"/>
              </a:rPr>
              <a:t>(3)</a:t>
            </a:r>
            <a:r>
              <a:rPr lang="sr-Cyrl-CS" sz="2200" dirty="0" smtClean="0">
                <a:latin typeface="Times New Roman" pitchFamily="18" charset="0"/>
                <a:cs typeface="Times New Roman" pitchFamily="18" charset="0"/>
              </a:rPr>
              <a:t> право бирача да опозову своје представнике и пре истека рока на који су изабрани. </a:t>
            </a:r>
          </a:p>
          <a:p>
            <a:pPr algn="just"/>
            <a:r>
              <a:rPr lang="sr-Cyrl-CS" sz="2200" dirty="0" smtClean="0">
                <a:latin typeface="Times New Roman" pitchFamily="18" charset="0"/>
                <a:cs typeface="Times New Roman" pitchFamily="18" charset="0"/>
              </a:rPr>
              <a:t>Данас поједини устави изричито забрањују сваки императивни мандат (Швајцарска, Италија, Француска). </a:t>
            </a:r>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a:p>
            <a:pPr algn="just"/>
            <a:endParaRPr lang="en-US" sz="2200"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pPr algn="just"/>
            <a:r>
              <a:rPr lang="sr-Cyrl-RS" sz="2200" dirty="0" smtClean="0">
                <a:latin typeface="Times New Roman" pitchFamily="18" charset="0"/>
                <a:cs typeface="Times New Roman" pitchFamily="18" charset="0"/>
              </a:rPr>
              <a:t>Слободни мандат </a:t>
            </a:r>
            <a:r>
              <a:rPr lang="sr-Cyrl-CS" sz="2200" dirty="0" smtClean="0">
                <a:latin typeface="Times New Roman" pitchFamily="18" charset="0"/>
                <a:cs typeface="Times New Roman" pitchFamily="18" charset="0"/>
              </a:rPr>
              <a:t>настао је после императивног мандата, у току прошлог и овог века, у земљама у којима је увођен вишестраначки парламентарни систем. </a:t>
            </a:r>
          </a:p>
          <a:p>
            <a:pPr algn="just"/>
            <a:r>
              <a:rPr lang="sr-Cyrl-CS" sz="2200" dirty="0">
                <a:latin typeface="Times New Roman" pitchFamily="18" charset="0"/>
                <a:cs typeface="Times New Roman" pitchFamily="18" charset="0"/>
              </a:rPr>
              <a:t>П</a:t>
            </a:r>
            <a:r>
              <a:rPr lang="sr-Cyrl-CS" sz="2200" dirty="0" smtClean="0">
                <a:latin typeface="Times New Roman" pitchFamily="18" charset="0"/>
                <a:cs typeface="Times New Roman" pitchFamily="18" charset="0"/>
              </a:rPr>
              <a:t>редставници у представничком телу представљају недељиву нацију, а не појединачне бираче, који их избором само уводе у њихову функцију. </a:t>
            </a:r>
          </a:p>
          <a:p>
            <a:pPr algn="just">
              <a:buNone/>
            </a:pPr>
            <a:r>
              <a:rPr lang="sr-Cyrl-CS" sz="2200" dirty="0" smtClean="0">
                <a:latin typeface="Times New Roman" pitchFamily="18" charset="0"/>
                <a:cs typeface="Times New Roman" pitchFamily="18" charset="0"/>
              </a:rPr>
              <a:t>     Та функција утврђена је уставом и законима и њено вршење је независно од воље бирача. </a:t>
            </a:r>
          </a:p>
          <a:p>
            <a:pPr algn="just"/>
            <a:r>
              <a:rPr lang="sr-Cyrl-CS" sz="2200" dirty="0">
                <a:latin typeface="Times New Roman" pitchFamily="18" charset="0"/>
                <a:cs typeface="Times New Roman" pitchFamily="18" charset="0"/>
              </a:rPr>
              <a:t>П</a:t>
            </a:r>
            <a:r>
              <a:rPr lang="sr-Cyrl-CS" sz="2200" dirty="0" smtClean="0">
                <a:latin typeface="Times New Roman" pitchFamily="18" charset="0"/>
                <a:cs typeface="Times New Roman" pitchFamily="18" charset="0"/>
              </a:rPr>
              <a:t>ојавом политичких странака, представници су у том систему постали везани политичким програмом своје странке која их је као своје кандидате предложила за избор бирачком телу. </a:t>
            </a:r>
          </a:p>
          <a:p>
            <a:pPr algn="just"/>
            <a:r>
              <a:rPr lang="sr-Cyrl-CS" sz="2200" dirty="0" smtClean="0">
                <a:latin typeface="Times New Roman" pitchFamily="18" charset="0"/>
                <a:cs typeface="Times New Roman" pitchFamily="18" charset="0"/>
              </a:rPr>
              <a:t>Између бирача и представника не постоји правна него политичка веза. </a:t>
            </a:r>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a:p>
            <a:pPr algn="just"/>
            <a:endParaRPr lang="en-US" sz="2200" dirty="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sr-Cyrl-RS" sz="3600" dirty="0" smtClean="0">
                <a:latin typeface="Times New Roman" pitchFamily="18" charset="0"/>
                <a:cs typeface="Times New Roman" pitchFamily="18" charset="0"/>
              </a:rPr>
              <a:t>Престанак мандата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562600"/>
          </a:xfrm>
        </p:spPr>
        <p:txBody>
          <a:bodyPr>
            <a:normAutofit lnSpcReduction="10000"/>
          </a:bodyPr>
          <a:lstStyle/>
          <a:p>
            <a:pPr algn="just"/>
            <a:r>
              <a:rPr lang="sr-Cyrl-CS" sz="2000" dirty="0" smtClean="0">
                <a:latin typeface="Times New Roman" pitchFamily="18" charset="0"/>
                <a:cs typeface="Times New Roman" pitchFamily="18" charset="0"/>
              </a:rPr>
              <a:t>Како се у представничком систему улога бирача исцрпљује у моменту њиховог гласања, тј. избора њихових представника, то значи да не постоји институција опозива представника од стране бирача. </a:t>
            </a:r>
          </a:p>
          <a:p>
            <a:pPr algn="just"/>
            <a:r>
              <a:rPr lang="sr-Cyrl-CS" sz="2000" dirty="0" smtClean="0">
                <a:latin typeface="Times New Roman" pitchFamily="18" charset="0"/>
                <a:cs typeface="Times New Roman" pitchFamily="18" charset="0"/>
              </a:rPr>
              <a:t>Међутим, пошто се током трајања представничког мандата могу појавити околности које за собом повлаче </a:t>
            </a:r>
            <a:r>
              <a:rPr lang="sr-Cyrl-CS" sz="2000" b="1" i="1" dirty="0">
                <a:latin typeface="Times New Roman" pitchFamily="18" charset="0"/>
                <a:cs typeface="Times New Roman" pitchFamily="18" charset="0"/>
              </a:rPr>
              <a:t>п</a:t>
            </a:r>
            <a:r>
              <a:rPr lang="sr-Cyrl-CS" sz="2000" b="1" i="1" dirty="0" smtClean="0">
                <a:latin typeface="Times New Roman" pitchFamily="18" charset="0"/>
                <a:cs typeface="Times New Roman" pitchFamily="18" charset="0"/>
              </a:rPr>
              <a:t>ресшанак представничког мандата</a:t>
            </a:r>
            <a:r>
              <a:rPr lang="sr-Cyrl-CS" sz="2000" i="1" dirty="0" smtClean="0">
                <a:latin typeface="Times New Roman" pitchFamily="18" charset="0"/>
                <a:cs typeface="Times New Roman" pitchFamily="18" charset="0"/>
              </a:rPr>
              <a:t>,</a:t>
            </a:r>
            <a:r>
              <a:rPr lang="sr-Cyrl-CS" sz="2000" dirty="0" smtClean="0">
                <a:latin typeface="Times New Roman" pitchFamily="18" charset="0"/>
                <a:cs typeface="Times New Roman" pitchFamily="18" charset="0"/>
              </a:rPr>
              <a:t> ти су случајеви, као законски основи - разлози престанка представничког мандата.</a:t>
            </a:r>
          </a:p>
          <a:p>
            <a:pPr algn="just"/>
            <a:r>
              <a:rPr lang="sr-Cyrl-CS" sz="2000" b="1" i="1" dirty="0" smtClean="0">
                <a:latin typeface="Times New Roman" pitchFamily="18" charset="0"/>
                <a:cs typeface="Times New Roman" pitchFamily="18" charset="0"/>
              </a:rPr>
              <a:t>Друга група разлога </a:t>
            </a:r>
            <a:r>
              <a:rPr lang="sr-Cyrl-CS" sz="2000" dirty="0" smtClean="0">
                <a:latin typeface="Times New Roman" pitchFamily="18" charset="0"/>
                <a:cs typeface="Times New Roman" pitchFamily="18" charset="0"/>
              </a:rPr>
              <a:t>престанка представничког мандата везана је за правне или политичке одлуке које утичу на његов статус народног представника: распуштање скупштине чији је посланик; кад је посланик правноснажном судском одлуком осуђен на казну затвора безусловно у трајању од најмање шест месеци; кад посланик преузме посао или функцију који су, према одговарајућем изборном закону, неспојиви са функцијом посланика.</a:t>
            </a:r>
            <a:endParaRPr lang="en-US" sz="2000" dirty="0" smtClean="0">
              <a:latin typeface="Times New Roman" pitchFamily="18" charset="0"/>
              <a:cs typeface="Times New Roman" pitchFamily="18" charset="0"/>
            </a:endParaRPr>
          </a:p>
          <a:p>
            <a:pPr algn="just"/>
            <a:r>
              <a:rPr lang="sr-Cyrl-CS" sz="2000" b="1" i="1" dirty="0" smtClean="0">
                <a:latin typeface="Times New Roman" pitchFamily="18" charset="0"/>
                <a:cs typeface="Times New Roman" pitchFamily="18" charset="0"/>
              </a:rPr>
              <a:t>Трећа група разлога </a:t>
            </a:r>
            <a:r>
              <a:rPr lang="sr-Cyrl-CS" sz="2000" dirty="0" smtClean="0">
                <a:latin typeface="Times New Roman" pitchFamily="18" charset="0"/>
                <a:cs typeface="Times New Roman" pitchFamily="18" charset="0"/>
              </a:rPr>
              <a:t>престанка представничког мандата је строго личне природе и ти се разлози подразумевају по природи ствари. Реч је о престанку представничког мандата подношењем оставке и у случају наступања смрти посланика. </a:t>
            </a:r>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sr-Cyrl-C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lnSpcReduction="10000"/>
          </a:bodyPr>
          <a:lstStyle/>
          <a:p>
            <a:pPr algn="just"/>
            <a:r>
              <a:rPr lang="sr-Cyrl-CS" sz="2000" b="1" i="1" dirty="0" smtClean="0">
                <a:latin typeface="Times New Roman" pitchFamily="18" charset="0"/>
                <a:cs typeface="Times New Roman" pitchFamily="18" charset="0"/>
              </a:rPr>
              <a:t>Четврта и последња група</a:t>
            </a:r>
            <a:r>
              <a:rPr lang="sr-Cyrl-CS" sz="2000" i="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разлога везана је за припадање представника политичким странкама и последица је примене система сразмерног представништва код расподеле представничких мандата.</a:t>
            </a:r>
          </a:p>
          <a:p>
            <a:pPr algn="just"/>
            <a:r>
              <a:rPr lang="sr-Cyrl-CS" sz="2000" dirty="0" smtClean="0">
                <a:latin typeface="Times New Roman" pitchFamily="18" charset="0"/>
                <a:cs typeface="Times New Roman" pitchFamily="18" charset="0"/>
              </a:rPr>
              <a:t>Ако престане веза између представника и политичке странке посредством чије изборне листе је представник добио представнички мандат на парламентарним изборима, као и уколико за време трајања тог мандата политичка странка престане да постоји, тиме престаје да постоји и мандат народном представнику. </a:t>
            </a:r>
            <a:endParaRPr lang="en-US" sz="2000" dirty="0" smtClean="0">
              <a:latin typeface="Times New Roman" pitchFamily="18" charset="0"/>
              <a:cs typeface="Times New Roman" pitchFamily="18" charset="0"/>
            </a:endParaRPr>
          </a:p>
          <a:p>
            <a:pPr algn="just"/>
            <a:r>
              <a:rPr lang="sr-Cyrl-RS" sz="2000" b="1" dirty="0" smtClean="0">
                <a:latin typeface="Times New Roman" pitchFamily="18" charset="0"/>
                <a:cs typeface="Times New Roman" pitchFamily="18" charset="0"/>
              </a:rPr>
              <a:t>Престанак мандата – Србија</a:t>
            </a:r>
          </a:p>
          <a:p>
            <a:pPr algn="just"/>
            <a:r>
              <a:rPr lang="sr-Cyrl-CS" sz="2000" dirty="0" smtClean="0">
                <a:latin typeface="Times New Roman" pitchFamily="18" charset="0"/>
                <a:cs typeface="Times New Roman" pitchFamily="18" charset="0"/>
              </a:rPr>
              <a:t>Према важећем изборном закону Србије, народном посланику престаје мандат „ако иступи из политичке странке на чијој је изборној листи изабран за посланика“.</a:t>
            </a:r>
          </a:p>
          <a:p>
            <a:pPr algn="just"/>
            <a:r>
              <a:rPr lang="sr-Cyrl-CS" sz="2000" i="1" dirty="0" smtClean="0">
                <a:latin typeface="Times New Roman" pitchFamily="18" charset="0"/>
                <a:cs typeface="Times New Roman" pitchFamily="18" charset="0"/>
              </a:rPr>
              <a:t>Поновни избори</a:t>
            </a:r>
            <a:r>
              <a:rPr lang="sr-Cyrl-CS" sz="2000" dirty="0" smtClean="0">
                <a:latin typeface="Times New Roman" pitchFamily="18" charset="0"/>
                <a:cs typeface="Times New Roman" pitchFamily="18" charset="0"/>
              </a:rPr>
              <a:t> су избори који се спроводе кад изборна комисија поништи изборе због неправилности до којих је дошло у спровођењу избора.</a:t>
            </a:r>
          </a:p>
          <a:p>
            <a:pPr algn="just"/>
            <a:r>
              <a:rPr lang="sr-Cyrl-CS" sz="2000" dirty="0" smtClean="0">
                <a:latin typeface="Times New Roman" pitchFamily="18" charset="0"/>
                <a:cs typeface="Times New Roman" pitchFamily="18" charset="0"/>
              </a:rPr>
              <a:t>Случајеви поновних избора предвиђени су изборним законом. Ако изборна комисија поништи изборе на поједином бирачком месту, гласање се понавља само на том бирачком месту. </a:t>
            </a: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
        <p:nvSpPr>
          <p:cNvPr id="4" name="Left Brace 3"/>
          <p:cNvSpPr/>
          <p:nvPr/>
        </p:nvSpPr>
        <p:spPr>
          <a:xfrm>
            <a:off x="4953000" y="1600200"/>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solidFill>
                  <a:schemeClr val="tx2">
                    <a:lumMod val="75000"/>
                  </a:schemeClr>
                </a:solidFill>
                <a:latin typeface="Times New Roman" pitchFamily="18" charset="0"/>
                <a:cs typeface="Times New Roman" pitchFamily="18" charset="0"/>
              </a:rPr>
              <a:t>Однос изборног права и уставног права</a:t>
            </a:r>
            <a:endParaRPr lang="en-US" sz="3200" dirty="0">
              <a:solidFill>
                <a:schemeClr val="tx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r>
              <a:rPr lang="sr-Cyrl-RS" sz="2200" dirty="0" smtClean="0">
                <a:solidFill>
                  <a:schemeClr val="tx2">
                    <a:lumMod val="75000"/>
                  </a:schemeClr>
                </a:solidFill>
                <a:latin typeface="Times New Roman" pitchFamily="18" charset="0"/>
                <a:cs typeface="Times New Roman" pitchFamily="18" charset="0"/>
              </a:rPr>
              <a:t>Уставно право (опште) – изборно право (посебно)</a:t>
            </a:r>
          </a:p>
          <a:p>
            <a:r>
              <a:rPr lang="sr-Cyrl-RS" sz="2200" dirty="0" smtClean="0">
                <a:solidFill>
                  <a:schemeClr val="tx2">
                    <a:lumMod val="75000"/>
                  </a:schemeClr>
                </a:solidFill>
                <a:latin typeface="Times New Roman" pitchFamily="18" charset="0"/>
                <a:cs typeface="Times New Roman" pitchFamily="18" charset="0"/>
              </a:rPr>
              <a:t>Однос </a:t>
            </a:r>
            <a:r>
              <a:rPr lang="sr-Cyrl-RS" sz="2200" dirty="0" smtClean="0">
                <a:solidFill>
                  <a:schemeClr val="tx2">
                    <a:lumMod val="75000"/>
                  </a:schemeClr>
                </a:solidFill>
                <a:latin typeface="Times New Roman" pitchFamily="18" charset="0"/>
                <a:cs typeface="Times New Roman" pitchFamily="18" charset="0"/>
              </a:rPr>
              <a:t>уставног права и изборног права се може посматрати са </a:t>
            </a:r>
            <a:r>
              <a:rPr lang="sr-Cyrl-RS" sz="2200" b="1" dirty="0" smtClean="0">
                <a:solidFill>
                  <a:schemeClr val="tx2">
                    <a:lumMod val="75000"/>
                  </a:schemeClr>
                </a:solidFill>
                <a:latin typeface="Times New Roman" pitchFamily="18" charset="0"/>
                <a:cs typeface="Times New Roman" pitchFamily="18" charset="0"/>
              </a:rPr>
              <a:t>два </a:t>
            </a:r>
            <a:r>
              <a:rPr lang="sr-Cyrl-RS" sz="2200" dirty="0" smtClean="0">
                <a:solidFill>
                  <a:schemeClr val="tx2">
                    <a:lumMod val="75000"/>
                  </a:schemeClr>
                </a:solidFill>
                <a:latin typeface="Times New Roman" pitchFamily="18" charset="0"/>
                <a:cs typeface="Times New Roman" pitchFamily="18" charset="0"/>
              </a:rPr>
              <a:t>становишта:</a:t>
            </a:r>
          </a:p>
          <a:p>
            <a:pPr>
              <a:buNone/>
            </a:pPr>
            <a:r>
              <a:rPr lang="sr-Cyrl-RS" sz="2200" dirty="0">
                <a:solidFill>
                  <a:schemeClr val="tx2">
                    <a:lumMod val="75000"/>
                  </a:schemeClr>
                </a:solidFill>
                <a:latin typeface="Times New Roman" pitchFamily="18" charset="0"/>
                <a:cs typeface="Times New Roman" pitchFamily="18" charset="0"/>
              </a:rPr>
              <a:t> </a:t>
            </a:r>
            <a:r>
              <a:rPr lang="sr-Cyrl-RS" sz="2200" dirty="0" smtClean="0">
                <a:solidFill>
                  <a:schemeClr val="tx2">
                    <a:lumMod val="75000"/>
                  </a:schemeClr>
                </a:solidFill>
                <a:latin typeface="Times New Roman" pitchFamily="18" charset="0"/>
                <a:cs typeface="Times New Roman" pitchFamily="18" charset="0"/>
              </a:rPr>
              <a:t>    </a:t>
            </a:r>
            <a:r>
              <a:rPr lang="sr-Cyrl-RS" sz="2200" b="1" dirty="0" smtClean="0">
                <a:solidFill>
                  <a:schemeClr val="tx2">
                    <a:lumMod val="75000"/>
                  </a:schemeClr>
                </a:solidFill>
                <a:latin typeface="Times New Roman" pitchFamily="18" charset="0"/>
                <a:cs typeface="Times New Roman" pitchFamily="18" charset="0"/>
              </a:rPr>
              <a:t>- материјалног</a:t>
            </a:r>
            <a:r>
              <a:rPr lang="sr-Cyrl-RS" sz="2200" dirty="0" smtClean="0">
                <a:solidFill>
                  <a:schemeClr val="tx2">
                    <a:lumMod val="75000"/>
                  </a:schemeClr>
                </a:solidFill>
                <a:latin typeface="Times New Roman" pitchFamily="18" charset="0"/>
                <a:cs typeface="Times New Roman" pitchFamily="18" charset="0"/>
              </a:rPr>
              <a:t>: анализирајте предмете уставног и изборног права, а затим изведите закључке о односу између ове две науке;</a:t>
            </a:r>
          </a:p>
          <a:p>
            <a:pPr>
              <a:buNone/>
            </a:pPr>
            <a:r>
              <a:rPr lang="sr-Cyrl-RS" sz="2200" dirty="0">
                <a:solidFill>
                  <a:schemeClr val="tx2">
                    <a:lumMod val="75000"/>
                  </a:schemeClr>
                </a:solidFill>
                <a:latin typeface="Times New Roman" pitchFamily="18" charset="0"/>
                <a:cs typeface="Times New Roman" pitchFamily="18" charset="0"/>
              </a:rPr>
              <a:t> </a:t>
            </a:r>
            <a:r>
              <a:rPr lang="sr-Cyrl-RS" sz="2200" dirty="0" smtClean="0">
                <a:solidFill>
                  <a:schemeClr val="tx2">
                    <a:lumMod val="75000"/>
                  </a:schemeClr>
                </a:solidFill>
                <a:latin typeface="Times New Roman" pitchFamily="18" charset="0"/>
                <a:cs typeface="Times New Roman" pitchFamily="18" charset="0"/>
              </a:rPr>
              <a:t>    </a:t>
            </a:r>
            <a:r>
              <a:rPr lang="sr-Cyrl-RS" sz="2200" b="1" dirty="0" smtClean="0">
                <a:solidFill>
                  <a:schemeClr val="tx2">
                    <a:lumMod val="75000"/>
                  </a:schemeClr>
                </a:solidFill>
                <a:latin typeface="Times New Roman" pitchFamily="18" charset="0"/>
                <a:cs typeface="Times New Roman" pitchFamily="18" charset="0"/>
              </a:rPr>
              <a:t>- формалног: </a:t>
            </a:r>
            <a:r>
              <a:rPr lang="sr-Cyrl-RS" sz="2200" dirty="0" smtClean="0">
                <a:solidFill>
                  <a:schemeClr val="tx2">
                    <a:lumMod val="75000"/>
                  </a:schemeClr>
                </a:solidFill>
                <a:latin typeface="Times New Roman" pitchFamily="18" charset="0"/>
                <a:cs typeface="Times New Roman" pitchFamily="18" charset="0"/>
              </a:rPr>
              <a:t>Устав регулише надлежности државних органа у вези са изборима, утврђује правно основ за доношење закона који регулишу изборно право, регулише поступак за доношење ових закона, принцип правне супремације устава над законима.</a:t>
            </a:r>
          </a:p>
          <a:p>
            <a:endParaRPr lang="sr-Cyrl-RS" sz="2200"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a:noFill/>
        </p:spPr>
        <p:txBody>
          <a:bodyPr>
            <a:noAutofit/>
          </a:bodyPr>
          <a:lstStyle/>
          <a:p>
            <a:pPr algn="just"/>
            <a:r>
              <a:rPr lang="sr-Cyrl-CS" sz="2000" dirty="0" smtClean="0">
                <a:latin typeface="Times New Roman" pitchFamily="18" charset="0"/>
                <a:cs typeface="Times New Roman" pitchFamily="18" charset="0"/>
              </a:rPr>
              <a:t>Њих расписује изборна комисија која је поништила изборе. Према изборном закону Србије, поновни избори спроводе се најдоцније </a:t>
            </a:r>
            <a:r>
              <a:rPr lang="sr-Cyrl-CS" sz="2000" i="1" dirty="0" smtClean="0">
                <a:latin typeface="Times New Roman" pitchFamily="18" charset="0"/>
                <a:cs typeface="Times New Roman" pitchFamily="18" charset="0"/>
              </a:rPr>
              <a:t>15 дана </a:t>
            </a:r>
            <a:r>
              <a:rPr lang="sr-Cyrl-CS" sz="2000" dirty="0" smtClean="0">
                <a:latin typeface="Times New Roman" pitchFamily="18" charset="0"/>
                <a:cs typeface="Times New Roman" pitchFamily="18" charset="0"/>
              </a:rPr>
              <a:t>од дана поништења избора у изборној јединици, односно </a:t>
            </a:r>
            <a:r>
              <a:rPr lang="sr-Cyrl-CS" sz="2000" i="1" dirty="0" smtClean="0">
                <a:latin typeface="Times New Roman" pitchFamily="18" charset="0"/>
                <a:cs typeface="Times New Roman" pitchFamily="18" charset="0"/>
              </a:rPr>
              <a:t>седам дана</a:t>
            </a:r>
            <a:r>
              <a:rPr lang="sr-Cyrl-CS" sz="2000" dirty="0" smtClean="0">
                <a:latin typeface="Times New Roman" pitchFamily="18" charset="0"/>
                <a:cs typeface="Times New Roman" pitchFamily="18" charset="0"/>
              </a:rPr>
              <a:t> од дана поништења избора на бирачком месту. </a:t>
            </a:r>
          </a:p>
          <a:p>
            <a:pPr algn="just"/>
            <a:r>
              <a:rPr lang="sr-Cyrl-CS" sz="2000" dirty="0" smtClean="0">
                <a:latin typeface="Times New Roman" pitchFamily="18" charset="0"/>
                <a:cs typeface="Times New Roman" pitchFamily="18" charset="0"/>
              </a:rPr>
              <a:t>Поновни избори спроводе се по збирним изборним листама које су утврђене за изборе који су поништени, осим кад су избори поништени због неправилности у утврђивању збирних изборних листа.</a:t>
            </a:r>
            <a:endParaRPr lang="en-US" sz="2000" dirty="0" smtClean="0">
              <a:latin typeface="Times New Roman" pitchFamily="18" charset="0"/>
              <a:cs typeface="Times New Roman" pitchFamily="18" charset="0"/>
            </a:endParaRPr>
          </a:p>
          <a:p>
            <a:pPr algn="just"/>
            <a:r>
              <a:rPr lang="sr-Cyrl-CS" sz="2000" dirty="0" smtClean="0">
                <a:latin typeface="Times New Roman" pitchFamily="18" charset="0"/>
                <a:cs typeface="Times New Roman" pitchFamily="18" charset="0"/>
              </a:rPr>
              <a:t>Престанак мандата народних представника пре истека времена на које су изабрани повлачи за собом непотпун састав парламента. </a:t>
            </a:r>
          </a:p>
          <a:p>
            <a:pPr algn="just"/>
            <a:r>
              <a:rPr lang="sr-Cyrl-CS" sz="2000" dirty="0" smtClean="0">
                <a:latin typeface="Times New Roman" pitchFamily="18" charset="0"/>
                <a:cs typeface="Times New Roman" pitchFamily="18" charset="0"/>
              </a:rPr>
              <a:t>Кад представнику који је изабран по већинском систему престане мандат, тада се расписују </a:t>
            </a:r>
            <a:r>
              <a:rPr lang="sr-Cyrl-CS" sz="2000" b="1" i="1" dirty="0" smtClean="0">
                <a:latin typeface="Times New Roman" pitchFamily="18" charset="0"/>
                <a:cs typeface="Times New Roman" pitchFamily="18" charset="0"/>
              </a:rPr>
              <a:t>допунски избори</a:t>
            </a:r>
            <a:r>
              <a:rPr lang="sr-Cyrl-CS" sz="2000" b="1" dirty="0" smtClean="0">
                <a:latin typeface="Times New Roman" pitchFamily="18" charset="0"/>
                <a:cs typeface="Times New Roman" pitchFamily="18" charset="0"/>
              </a:rPr>
              <a:t> </a:t>
            </a:r>
            <a:r>
              <a:rPr lang="sr-Cyrl-CS" sz="2000" dirty="0" smtClean="0">
                <a:latin typeface="Times New Roman" pitchFamily="18" charset="0"/>
                <a:cs typeface="Times New Roman" pitchFamily="18" charset="0"/>
              </a:rPr>
              <a:t>по већинском систему, који се врше на начин и по поступку предвиђеним за редовне изборе. </a:t>
            </a:r>
          </a:p>
          <a:p>
            <a:pPr algn="just"/>
            <a:r>
              <a:rPr lang="sr-Cyrl-CS" sz="2000" dirty="0" smtClean="0">
                <a:latin typeface="Times New Roman" pitchFamily="18" charset="0"/>
                <a:cs typeface="Times New Roman" pitchFamily="18" charset="0"/>
              </a:rPr>
              <a:t>Кад представнику изабраном по систему сразмерног представништва престане мандат пре истека времена на које је изабран, мандат припада предлагачу са чије је изборне листе изабран посланик коме је престао мандат и тај мандат додељује се кандидату на изборној листи.</a:t>
            </a:r>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p:txBody>
      </p:sp>
      <p:sp>
        <p:nvSpPr>
          <p:cNvPr id="4" name="Left Brace 3"/>
          <p:cNvSpPr/>
          <p:nvPr/>
        </p:nvSpPr>
        <p:spPr>
          <a:xfrm>
            <a:off x="4953000" y="1600200"/>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a:bodyPr>
          <a:lstStyle/>
          <a:p>
            <a:pPr algn="just"/>
            <a:r>
              <a:rPr lang="sr-Cyrl-CS" sz="2200" dirty="0" smtClean="0">
                <a:latin typeface="Times New Roman" pitchFamily="18" charset="0"/>
                <a:cs typeface="Times New Roman" pitchFamily="18" charset="0"/>
              </a:rPr>
              <a:t>Уколико на изборној листи са које је посланик био изабран нема кандидата за које предлагач није добио мандат, мандат припада предлагачу који има следећи највећи количник, а за њега није добио мандат. </a:t>
            </a:r>
            <a:endParaRPr lang="en-US" sz="2200" dirty="0" smtClean="0">
              <a:latin typeface="Times New Roman" pitchFamily="18" charset="0"/>
              <a:cs typeface="Times New Roman" pitchFamily="18" charset="0"/>
            </a:endParaRPr>
          </a:p>
          <a:p>
            <a:pPr algn="just"/>
            <a:r>
              <a:rPr lang="sr-Cyrl-CS" sz="2200" dirty="0" smtClean="0">
                <a:latin typeface="Times New Roman" pitchFamily="18" charset="0"/>
                <a:cs typeface="Times New Roman" pitchFamily="18" charset="0"/>
              </a:rPr>
              <a:t>Мандат новог посланика траје до истека мандата посланика којем је престао мандат. </a:t>
            </a:r>
          </a:p>
          <a:p>
            <a:pPr algn="just"/>
            <a:r>
              <a:rPr lang="sr-Cyrl-CS" sz="2200" dirty="0" smtClean="0">
                <a:latin typeface="Times New Roman" pitchFamily="18" charset="0"/>
                <a:cs typeface="Times New Roman" pitchFamily="18" charset="0"/>
              </a:rPr>
              <a:t>Од кандидата за новог посланика се пре потврђивања мандата прибавља писмена сагласност да прихвата мандат.</a:t>
            </a:r>
          </a:p>
          <a:p>
            <a:pPr algn="just"/>
            <a:r>
              <a:rPr lang="sr-Cyrl-CS" sz="2200" dirty="0">
                <a:latin typeface="Times New Roman" pitchFamily="18" charset="0"/>
                <a:cs typeface="Times New Roman" pitchFamily="18" charset="0"/>
              </a:rPr>
              <a:t>П</a:t>
            </a:r>
            <a:r>
              <a:rPr lang="sr-Cyrl-CS" sz="2200" smtClean="0">
                <a:latin typeface="Times New Roman" pitchFamily="18" charset="0"/>
                <a:cs typeface="Times New Roman" pitchFamily="18" charset="0"/>
              </a:rPr>
              <a:t>ревремени избори су могући </a:t>
            </a:r>
            <a:r>
              <a:rPr lang="sr-Cyrl-CS" sz="2200" dirty="0" smtClean="0">
                <a:latin typeface="Times New Roman" pitchFamily="18" charset="0"/>
                <a:cs typeface="Times New Roman" pitchFamily="18" charset="0"/>
              </a:rPr>
              <a:t>само у случају распуштања Народне скупштине, пошто не постоји уставна могућност самораспуштања НС, тј. доношења одлуке од стране саме скупштине о скраћивању мандата, односно о престанку мандата посланицима пре истека времена на које су изабрани.</a:t>
            </a:r>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a:p>
            <a:pPr algn="just"/>
            <a:endParaRPr lang="en-US" sz="2200" dirty="0" smtClean="0">
              <a:latin typeface="Times New Roman" pitchFamily="18" charset="0"/>
              <a:cs typeface="Times New Roman" pitchFamily="18" charset="0"/>
            </a:endParaRPr>
          </a:p>
        </p:txBody>
      </p:sp>
      <p:sp>
        <p:nvSpPr>
          <p:cNvPr id="4" name="Left Brace 3"/>
          <p:cNvSpPr/>
          <p:nvPr/>
        </p:nvSpPr>
        <p:spPr>
          <a:xfrm>
            <a:off x="4953000" y="1600200"/>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sr-Cyrl-RS" sz="3600" dirty="0" smtClean="0">
                <a:latin typeface="Times New Roman" pitchFamily="18" charset="0"/>
                <a:cs typeface="Times New Roman" pitchFamily="18" charset="0"/>
              </a:rPr>
              <a:t>Избори и демократија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562600"/>
          </a:xfrm>
        </p:spPr>
        <p:txBody>
          <a:bodyPr>
            <a:noAutofit/>
          </a:bodyPr>
          <a:lstStyle/>
          <a:p>
            <a:r>
              <a:rPr lang="en-US" sz="1750" dirty="0" err="1" smtClean="0">
                <a:latin typeface="Times New Roman" pitchFamily="18" charset="0"/>
                <a:cs typeface="Times New Roman" pitchFamily="18" charset="0"/>
              </a:rPr>
              <a:t>Термин</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демократија</a:t>
            </a:r>
            <a:r>
              <a:rPr lang="en-US" sz="1750" dirty="0" smtClean="0">
                <a:latin typeface="Times New Roman" pitchFamily="18" charset="0"/>
                <a:cs typeface="Times New Roman" pitchFamily="18" charset="0"/>
              </a:rPr>
              <a:t>" </a:t>
            </a:r>
            <a:r>
              <a:rPr lang="sr-Cyrl-RS" sz="1750" dirty="0" smtClean="0">
                <a:latin typeface="Times New Roman" pitchFamily="18" charset="0"/>
                <a:cs typeface="Times New Roman" pitchFamily="18" charset="0"/>
              </a:rPr>
              <a:t>је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изведен</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од</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две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грчке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речи</a:t>
            </a:r>
            <a:r>
              <a:rPr lang="en-US" sz="1750" dirty="0" smtClean="0">
                <a:latin typeface="Times New Roman" pitchFamily="18" charset="0"/>
                <a:cs typeface="Times New Roman" pitchFamily="18" charset="0"/>
              </a:rPr>
              <a:t>: </a:t>
            </a:r>
            <a:r>
              <a:rPr lang="en-US" sz="1750" i="1" dirty="0" err="1" smtClean="0">
                <a:latin typeface="Times New Roman" pitchFamily="18" charset="0"/>
                <a:cs typeface="Times New Roman" pitchFamily="18" charset="0"/>
              </a:rPr>
              <a:t>демос</a:t>
            </a:r>
            <a:r>
              <a:rPr lang="en-US" sz="1750" i="1" dirty="0" smtClean="0">
                <a:latin typeface="Times New Roman" pitchFamily="18" charset="0"/>
                <a:cs typeface="Times New Roman" pitchFamily="18" charset="0"/>
              </a:rPr>
              <a:t> </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народ</a:t>
            </a:r>
            <a:r>
              <a:rPr lang="en-US" sz="1750" dirty="0" smtClean="0">
                <a:latin typeface="Times New Roman" pitchFamily="18" charset="0"/>
                <a:cs typeface="Times New Roman" pitchFamily="18" charset="0"/>
              </a:rPr>
              <a:t> и </a:t>
            </a:r>
            <a:r>
              <a:rPr lang="en-US" sz="1750" i="1" dirty="0" err="1" smtClean="0">
                <a:latin typeface="Times New Roman" pitchFamily="18" charset="0"/>
                <a:cs typeface="Times New Roman" pitchFamily="18" charset="0"/>
              </a:rPr>
              <a:t>кратос</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власт</a:t>
            </a:r>
            <a:endParaRPr lang="en-US" sz="1750" dirty="0" smtClean="0">
              <a:latin typeface="Times New Roman" pitchFamily="18" charset="0"/>
              <a:cs typeface="Times New Roman" pitchFamily="18" charset="0"/>
            </a:endParaRPr>
          </a:p>
          <a:p>
            <a:r>
              <a:rPr lang="sr-Cyrl-RS" sz="1750" dirty="0" smtClean="0">
                <a:latin typeface="Times New Roman" pitchFamily="18" charset="0"/>
                <a:cs typeface="Times New Roman" pitchFamily="18" charset="0"/>
              </a:rPr>
              <a:t>Настанак </a:t>
            </a:r>
            <a:r>
              <a:rPr lang="en-US" sz="1750" dirty="0" err="1" smtClean="0">
                <a:latin typeface="Times New Roman" pitchFamily="18" charset="0"/>
                <a:cs typeface="Times New Roman" pitchFamily="18" charset="0"/>
              </a:rPr>
              <a:t>демократије</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Атина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као</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град-држава</a:t>
            </a:r>
            <a:r>
              <a:rPr lang="sr-Cyrl-RS" sz="1750" dirty="0" smtClean="0">
                <a:latin typeface="Times New Roman" pitchFamily="18" charset="0"/>
                <a:cs typeface="Times New Roman" pitchFamily="18" charset="0"/>
              </a:rPr>
              <a:t>, </a:t>
            </a:r>
            <a:r>
              <a:rPr lang="en-US" sz="1750" dirty="0" smtClean="0">
                <a:latin typeface="Times New Roman" pitchFamily="18" charset="0"/>
                <a:cs typeface="Times New Roman" pitchFamily="18" charset="0"/>
              </a:rPr>
              <a:t>V </a:t>
            </a:r>
            <a:r>
              <a:rPr lang="en-US" sz="1750" dirty="0" err="1" smtClean="0">
                <a:latin typeface="Times New Roman" pitchFamily="18" charset="0"/>
                <a:cs typeface="Times New Roman" pitchFamily="18" charset="0"/>
              </a:rPr>
              <a:t>век</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п.н.е</a:t>
            </a:r>
            <a:r>
              <a:rPr lang="en-US" sz="1750" dirty="0" smtClean="0">
                <a:latin typeface="Times New Roman" pitchFamily="18" charset="0"/>
                <a:cs typeface="Times New Roman" pitchFamily="18" charset="0"/>
              </a:rPr>
              <a:t>. </a:t>
            </a:r>
          </a:p>
          <a:p>
            <a:r>
              <a:rPr lang="en-US" sz="1750" dirty="0" err="1" smtClean="0">
                <a:latin typeface="Times New Roman" pitchFamily="18" charset="0"/>
                <a:cs typeface="Times New Roman" pitchFamily="18" charset="0"/>
              </a:rPr>
              <a:t>Централна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политичка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институција</a:t>
            </a:r>
            <a:r>
              <a:rPr lang="en-US" sz="1750" dirty="0" smtClean="0">
                <a:latin typeface="Times New Roman" pitchFamily="18" charset="0"/>
                <a:cs typeface="Times New Roman" pitchFamily="18" charset="0"/>
              </a:rPr>
              <a:t> у </a:t>
            </a:r>
            <a:r>
              <a:rPr lang="en-US" sz="1750" dirty="0" err="1" smtClean="0">
                <a:latin typeface="Times New Roman" pitchFamily="18" charset="0"/>
                <a:cs typeface="Times New Roman" pitchFamily="18" charset="0"/>
              </a:rPr>
              <a:t>Перикловој</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Атини</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Скупштина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са</a:t>
            </a:r>
            <a:r>
              <a:rPr lang="en-US" sz="1750" dirty="0" smtClean="0">
                <a:latin typeface="Times New Roman" pitchFamily="18" charset="0"/>
                <a:cs typeface="Times New Roman" pitchFamily="18" charset="0"/>
              </a:rPr>
              <a:t> 5.000-6.000 </a:t>
            </a:r>
            <a:r>
              <a:rPr lang="en-US" sz="1750" dirty="0" err="1" smtClean="0">
                <a:latin typeface="Times New Roman" pitchFamily="18" charset="0"/>
                <a:cs typeface="Times New Roman" pitchFamily="18" charset="0"/>
              </a:rPr>
              <a:t>учесника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само</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одрасли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грађани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мушког</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пола</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жене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робови</a:t>
            </a:r>
            <a:r>
              <a:rPr lang="en-US" sz="1750" dirty="0" smtClean="0">
                <a:latin typeface="Times New Roman" pitchFamily="18" charset="0"/>
                <a:cs typeface="Times New Roman" pitchFamily="18" charset="0"/>
              </a:rPr>
              <a:t> и </a:t>
            </a:r>
            <a:r>
              <a:rPr lang="en-US" sz="1750" dirty="0" err="1" smtClean="0">
                <a:latin typeface="Times New Roman" pitchFamily="18" charset="0"/>
                <a:cs typeface="Times New Roman" pitchFamily="18" charset="0"/>
              </a:rPr>
              <a:t>странци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су</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били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искључени</a:t>
            </a:r>
            <a:r>
              <a:rPr lang="en-US" sz="1750" dirty="0" smtClean="0">
                <a:latin typeface="Times New Roman" pitchFamily="18" charset="0"/>
                <a:cs typeface="Times New Roman" pitchFamily="18" charset="0"/>
              </a:rPr>
              <a:t>).</a:t>
            </a:r>
          </a:p>
          <a:p>
            <a:pPr>
              <a:buNone/>
            </a:pPr>
            <a:r>
              <a:rPr lang="sr-Cyrl-R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Извршне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институције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председник</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премијер</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влада</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нису</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постојал</a:t>
            </a:r>
            <a:r>
              <a:rPr lang="sr-Cyrl-RS" sz="1750" dirty="0" smtClean="0">
                <a:latin typeface="Times New Roman" pitchFamily="18" charset="0"/>
                <a:cs typeface="Times New Roman" pitchFamily="18" charset="0"/>
              </a:rPr>
              <a:t>е</a:t>
            </a:r>
            <a:r>
              <a:rPr lang="en-US" sz="1750" dirty="0" smtClean="0">
                <a:latin typeface="Times New Roman" pitchFamily="18" charset="0"/>
                <a:cs typeface="Times New Roman" pitchFamily="18" charset="0"/>
              </a:rPr>
              <a:t> у </a:t>
            </a:r>
            <a:r>
              <a:rPr lang="en-US" sz="1750" dirty="0" err="1" smtClean="0">
                <a:latin typeface="Times New Roman" pitchFamily="18" charset="0"/>
                <a:cs typeface="Times New Roman" pitchFamily="18" charset="0"/>
              </a:rPr>
              <a:t>Атини</a:t>
            </a:r>
            <a:r>
              <a:rPr lang="en-US" sz="1750" dirty="0" smtClean="0">
                <a:latin typeface="Times New Roman" pitchFamily="18" charset="0"/>
                <a:cs typeface="Times New Roman" pitchFamily="18" charset="0"/>
              </a:rPr>
              <a:t>.</a:t>
            </a:r>
          </a:p>
          <a:p>
            <a:r>
              <a:rPr lang="en-US" sz="1750" dirty="0" err="1" smtClean="0">
                <a:latin typeface="Times New Roman" pitchFamily="18" charset="0"/>
                <a:cs typeface="Times New Roman" pitchFamily="18" charset="0"/>
              </a:rPr>
              <a:t>Нормативни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прилаз</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демократији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полази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од</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потребног</a:t>
            </a:r>
            <a:r>
              <a:rPr lang="en-US" sz="1750" dirty="0" smtClean="0">
                <a:latin typeface="Times New Roman" pitchFamily="18" charset="0"/>
                <a:cs typeface="Times New Roman" pitchFamily="18" charset="0"/>
              </a:rPr>
              <a:t> и </a:t>
            </a:r>
            <a:r>
              <a:rPr lang="en-US" sz="1750" dirty="0" err="1" smtClean="0">
                <a:latin typeface="Times New Roman" pitchFamily="18" charset="0"/>
                <a:cs typeface="Times New Roman" pitchFamily="18" charset="0"/>
              </a:rPr>
              <a:t>пожељног</a:t>
            </a:r>
            <a:r>
              <a:rPr lang="en-US" sz="1750" dirty="0" smtClean="0">
                <a:latin typeface="Times New Roman" pitchFamily="18" charset="0"/>
                <a:cs typeface="Times New Roman" pitchFamily="18" charset="0"/>
              </a:rPr>
              <a:t> и </a:t>
            </a:r>
            <a:r>
              <a:rPr lang="en-US" sz="1750" dirty="0" err="1" smtClean="0">
                <a:latin typeface="Times New Roman" pitchFamily="18" charset="0"/>
                <a:cs typeface="Times New Roman" pitchFamily="18" charset="0"/>
              </a:rPr>
              <a:t>тежи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изгради</a:t>
            </a:r>
            <a:r>
              <a:rPr lang="sr-Cyrl-R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реални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политички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живот</a:t>
            </a:r>
            <a:r>
              <a:rPr lang="en-US" sz="1750" dirty="0" smtClean="0">
                <a:latin typeface="Times New Roman" pitchFamily="18" charset="0"/>
                <a:cs typeface="Times New Roman" pitchFamily="18" charset="0"/>
              </a:rPr>
              <a:t>.</a:t>
            </a:r>
          </a:p>
          <a:p>
            <a:r>
              <a:rPr lang="en-US" sz="1750" dirty="0" err="1" smtClean="0">
                <a:latin typeface="Times New Roman" pitchFamily="18" charset="0"/>
                <a:cs typeface="Times New Roman" pitchFamily="18" charset="0"/>
              </a:rPr>
              <a:t>Емпиријски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прилаз</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демократији</a:t>
            </a:r>
            <a:r>
              <a:rPr lang="en-US" sz="1750" dirty="0" smtClean="0">
                <a:latin typeface="Times New Roman" pitchFamily="18" charset="0"/>
                <a:cs typeface="Times New Roman" pitchFamily="18" charset="0"/>
              </a:rPr>
              <a:t> – </a:t>
            </a:r>
            <a:r>
              <a:rPr lang="en-US" sz="1750" dirty="0" err="1" smtClean="0">
                <a:latin typeface="Times New Roman" pitchFamily="18" charset="0"/>
                <a:cs typeface="Times New Roman" pitchFamily="18" charset="0"/>
              </a:rPr>
              <a:t>не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полази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од</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идеала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већ</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анализира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демократију</a:t>
            </a:r>
            <a:r>
              <a:rPr lang="en-US" sz="1750" dirty="0" smtClean="0">
                <a:latin typeface="Times New Roman" pitchFamily="18" charset="0"/>
                <a:cs typeface="Times New Roman" pitchFamily="18" charset="0"/>
              </a:rPr>
              <a:t> у </a:t>
            </a:r>
            <a:r>
              <a:rPr lang="en-US" sz="1750" dirty="0" err="1" smtClean="0">
                <a:latin typeface="Times New Roman" pitchFamily="18" charset="0"/>
                <a:cs typeface="Times New Roman" pitchFamily="18" charset="0"/>
              </a:rPr>
              <a:t>виду</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њеног</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конкретног</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испољавања</a:t>
            </a:r>
            <a:r>
              <a:rPr lang="en-US" sz="1750" dirty="0" smtClean="0">
                <a:latin typeface="Times New Roman" pitchFamily="18" charset="0"/>
                <a:cs typeface="Times New Roman" pitchFamily="18" charset="0"/>
              </a:rPr>
              <a:t> у </a:t>
            </a:r>
            <a:r>
              <a:rPr lang="en-US" sz="1750" dirty="0" err="1" smtClean="0">
                <a:latin typeface="Times New Roman" pitchFamily="18" charset="0"/>
                <a:cs typeface="Times New Roman" pitchFamily="18" charset="0"/>
              </a:rPr>
              <a:t>пракси</a:t>
            </a:r>
            <a:r>
              <a:rPr lang="en-US" sz="1750" dirty="0" smtClean="0">
                <a:latin typeface="Times New Roman" pitchFamily="18" charset="0"/>
                <a:cs typeface="Times New Roman" pitchFamily="18" charset="0"/>
              </a:rPr>
              <a:t>.</a:t>
            </a:r>
          </a:p>
          <a:p>
            <a:r>
              <a:rPr lang="en-US" sz="1750" dirty="0" err="1" smtClean="0">
                <a:latin typeface="Times New Roman" pitchFamily="18" charset="0"/>
                <a:cs typeface="Times New Roman" pitchFamily="18" charset="0"/>
              </a:rPr>
              <a:t>Опште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особине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демократије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схватање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присталица</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нормативног</a:t>
            </a:r>
            <a:r>
              <a:rPr lang="en-US" sz="1750" dirty="0" smtClean="0">
                <a:latin typeface="Times New Roman" pitchFamily="18" charset="0"/>
                <a:cs typeface="Times New Roman" pitchFamily="18" charset="0"/>
              </a:rPr>
              <a:t> и </a:t>
            </a:r>
            <a:r>
              <a:rPr lang="en-US" sz="1750" dirty="0" err="1" smtClean="0">
                <a:latin typeface="Times New Roman" pitchFamily="18" charset="0"/>
                <a:cs typeface="Times New Roman" pitchFamily="18" charset="0"/>
              </a:rPr>
              <a:t>емпиријског</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прилаза</a:t>
            </a:r>
            <a:r>
              <a:rPr lang="en-US" sz="1750" dirty="0" smtClean="0">
                <a:latin typeface="Times New Roman" pitchFamily="18" charset="0"/>
                <a:cs typeface="Times New Roman" pitchFamily="18" charset="0"/>
              </a:rPr>
              <a:t>):</a:t>
            </a:r>
          </a:p>
          <a:p>
            <a:pPr lvl="1"/>
            <a:r>
              <a:rPr lang="en-US" sz="1750" dirty="0" err="1" smtClean="0">
                <a:latin typeface="Times New Roman" pitchFamily="18" charset="0"/>
                <a:cs typeface="Times New Roman" pitchFamily="18" charset="0"/>
              </a:rPr>
              <a:t>Народ</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је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извор</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власти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суверен</a:t>
            </a:r>
            <a:r>
              <a:rPr lang="en-US" sz="1750" dirty="0" smtClean="0">
                <a:latin typeface="Times New Roman" pitchFamily="18" charset="0"/>
                <a:cs typeface="Times New Roman" pitchFamily="18" charset="0"/>
              </a:rPr>
              <a:t> у </a:t>
            </a:r>
            <a:r>
              <a:rPr lang="en-US" sz="1750" dirty="0" err="1" smtClean="0">
                <a:latin typeface="Times New Roman" pitchFamily="18" charset="0"/>
                <a:cs typeface="Times New Roman" pitchFamily="18" charset="0"/>
              </a:rPr>
              <a:t>држави</a:t>
            </a:r>
            <a:r>
              <a:rPr lang="en-US" sz="1750" dirty="0" smtClean="0">
                <a:latin typeface="Times New Roman" pitchFamily="18" charset="0"/>
                <a:cs typeface="Times New Roman" pitchFamily="18" charset="0"/>
              </a:rPr>
              <a:t>; </a:t>
            </a:r>
          </a:p>
          <a:p>
            <a:pPr lvl="1"/>
            <a:r>
              <a:rPr lang="en-US" sz="1750" dirty="0" err="1" smtClean="0">
                <a:latin typeface="Times New Roman" pitchFamily="18" charset="0"/>
                <a:cs typeface="Times New Roman" pitchFamily="18" charset="0"/>
              </a:rPr>
              <a:t>Равноправност</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грађана</a:t>
            </a:r>
            <a:r>
              <a:rPr lang="en-US" sz="1750" dirty="0" smtClean="0">
                <a:latin typeface="Times New Roman" pitchFamily="18" charset="0"/>
                <a:cs typeface="Times New Roman" pitchFamily="18" charset="0"/>
              </a:rPr>
              <a:t>;</a:t>
            </a:r>
          </a:p>
          <a:p>
            <a:pPr lvl="1"/>
            <a:r>
              <a:rPr lang="en-US" sz="1750" dirty="0" err="1" smtClean="0">
                <a:latin typeface="Times New Roman" pitchFamily="18" charset="0"/>
                <a:cs typeface="Times New Roman" pitchFamily="18" charset="0"/>
              </a:rPr>
              <a:t>Потчињеност</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мањине</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већини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при</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доношењу</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одлука</a:t>
            </a:r>
            <a:r>
              <a:rPr lang="en-US" sz="1750" dirty="0" smtClean="0">
                <a:latin typeface="Times New Roman" pitchFamily="18" charset="0"/>
                <a:cs typeface="Times New Roman" pitchFamily="18" charset="0"/>
              </a:rPr>
              <a:t> и </a:t>
            </a:r>
            <a:r>
              <a:rPr lang="en-US" sz="1750" dirty="0" err="1" smtClean="0">
                <a:latin typeface="Times New Roman" pitchFamily="18" charset="0"/>
                <a:cs typeface="Times New Roman" pitchFamily="18" charset="0"/>
              </a:rPr>
              <a:t>њиховом</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извршавању</a:t>
            </a:r>
            <a:r>
              <a:rPr lang="en-US" sz="1750" dirty="0" smtClean="0">
                <a:latin typeface="Times New Roman" pitchFamily="18" charset="0"/>
                <a:cs typeface="Times New Roman" pitchFamily="18" charset="0"/>
              </a:rPr>
              <a:t>); </a:t>
            </a:r>
          </a:p>
          <a:p>
            <a:pPr lvl="1"/>
            <a:r>
              <a:rPr lang="en-US" sz="1750" dirty="0" err="1" smtClean="0">
                <a:latin typeface="Times New Roman" pitchFamily="18" charset="0"/>
                <a:cs typeface="Times New Roman" pitchFamily="18" charset="0"/>
              </a:rPr>
              <a:t>Изборност</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основних</a:t>
            </a:r>
            <a:r>
              <a:rPr lang="en-US" sz="1750" dirty="0" smtClean="0">
                <a:latin typeface="Times New Roman" pitchFamily="18" charset="0"/>
                <a:cs typeface="Times New Roman" pitchFamily="18" charset="0"/>
              </a:rPr>
              <a:t> </a:t>
            </a:r>
            <a:r>
              <a:rPr lang="en-US" sz="1750" dirty="0" err="1" smtClean="0">
                <a:latin typeface="Times New Roman" pitchFamily="18" charset="0"/>
                <a:cs typeface="Times New Roman" pitchFamily="18" charset="0"/>
              </a:rPr>
              <a:t>органа</a:t>
            </a:r>
            <a:r>
              <a:rPr lang="en-US" sz="1750" dirty="0" smtClean="0">
                <a:latin typeface="Times New Roman" pitchFamily="18" charset="0"/>
                <a:cs typeface="Times New Roman" pitchFamily="18" charset="0"/>
              </a:rPr>
              <a:t>. </a:t>
            </a:r>
          </a:p>
          <a:p>
            <a:endParaRPr lang="en-US" sz="175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09600"/>
            <a:ext cx="8229600" cy="5562600"/>
          </a:xfrm>
        </p:spPr>
        <p:txBody>
          <a:bodyPr>
            <a:noAutofit/>
          </a:bodyPr>
          <a:lstStyle/>
          <a:p>
            <a:r>
              <a:rPr lang="en-US" sz="2200" dirty="0" err="1" smtClean="0">
                <a:latin typeface="Times New Roman" pitchFamily="18" charset="0"/>
                <a:cs typeface="Times New Roman" pitchFamily="18" charset="0"/>
              </a:rPr>
              <a:t>Избори</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природна</a:t>
            </a:r>
            <a:r>
              <a:rPr lang="en-US" sz="2200" dirty="0" smtClean="0">
                <a:latin typeface="Times New Roman" pitchFamily="18" charset="0"/>
                <a:cs typeface="Times New Roman" pitchFamily="18" charset="0"/>
              </a:rPr>
              <a:t> и </a:t>
            </a:r>
            <a:r>
              <a:rPr lang="en-US" sz="2200" dirty="0" err="1" smtClean="0">
                <a:latin typeface="Times New Roman" pitchFamily="18" charset="0"/>
                <a:cs typeface="Times New Roman" pitchFamily="18" charset="0"/>
              </a:rPr>
              <a:t>нужна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компонента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демократије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данас</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све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чешће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говори</a:t>
            </a:r>
            <a:r>
              <a:rPr lang="en-US" sz="2200" dirty="0" smtClean="0">
                <a:latin typeface="Times New Roman" pitchFamily="18" charset="0"/>
                <a:cs typeface="Times New Roman" pitchFamily="18" charset="0"/>
              </a:rPr>
              <a:t> о</a:t>
            </a:r>
            <a:r>
              <a:rPr lang="sr-Cyrl-R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тзв</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изборној</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демократији</a:t>
            </a:r>
            <a:r>
              <a:rPr lang="en-US" sz="2200" dirty="0" smtClean="0">
                <a:latin typeface="Times New Roman" pitchFamily="18" charset="0"/>
                <a:cs typeface="Times New Roman" pitchFamily="18" charset="0"/>
              </a:rPr>
              <a:t>).</a:t>
            </a:r>
          </a:p>
          <a:p>
            <a:r>
              <a:rPr lang="en-US" sz="2200" dirty="0" err="1" smtClean="0">
                <a:latin typeface="Times New Roman" pitchFamily="18" charset="0"/>
                <a:cs typeface="Times New Roman" pitchFamily="18" charset="0"/>
              </a:rPr>
              <a:t>Дефиниција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избора</a:t>
            </a:r>
            <a:r>
              <a:rPr lang="en-US" sz="2200" dirty="0" smtClean="0">
                <a:latin typeface="Times New Roman" pitchFamily="18" charset="0"/>
                <a:cs typeface="Times New Roman" pitchFamily="18" charset="0"/>
              </a:rPr>
              <a:t> –</a:t>
            </a:r>
            <a:r>
              <a:rPr lang="sr-Cyrl-R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процес</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одабирања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представника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или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службеника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једне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организације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или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групе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од</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стране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њихових</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чланова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који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на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то</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одабирање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имају</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право</a:t>
            </a:r>
            <a:r>
              <a:rPr lang="sr-Cyrl-RS" sz="2200" dirty="0">
                <a:latin typeface="Times New Roman" pitchFamily="18" charset="0"/>
                <a:cs typeface="Times New Roman" pitchFamily="18" charset="0"/>
              </a:rPr>
              <a:t>.</a:t>
            </a:r>
            <a:endParaRPr lang="en-US" sz="2200" dirty="0" smtClean="0">
              <a:latin typeface="Times New Roman" pitchFamily="18" charset="0"/>
              <a:cs typeface="Times New Roman" pitchFamily="18" charset="0"/>
            </a:endParaRPr>
          </a:p>
          <a:p>
            <a:r>
              <a:rPr lang="en-US" sz="2200" dirty="0" err="1" smtClean="0">
                <a:latin typeface="Times New Roman" pitchFamily="18" charset="0"/>
                <a:cs typeface="Times New Roman" pitchFamily="18" charset="0"/>
              </a:rPr>
              <a:t>Избори</a:t>
            </a:r>
            <a:r>
              <a:rPr lang="en-US" sz="2200" dirty="0" smtClean="0">
                <a:latin typeface="Times New Roman" pitchFamily="18" charset="0"/>
                <a:cs typeface="Times New Roman" pitchFamily="18" charset="0"/>
              </a:rPr>
              <a:t> </a:t>
            </a:r>
            <a:r>
              <a:rPr lang="en-US" sz="2200" b="1" i="1" dirty="0" smtClean="0">
                <a:latin typeface="Times New Roman" pitchFamily="18" charset="0"/>
                <a:cs typeface="Times New Roman" pitchFamily="18" charset="0"/>
              </a:rPr>
              <a:t>у </a:t>
            </a:r>
            <a:r>
              <a:rPr lang="en-US" sz="2200" b="1" i="1" dirty="0" err="1" smtClean="0">
                <a:latin typeface="Times New Roman" pitchFamily="18" charset="0"/>
                <a:cs typeface="Times New Roman" pitchFamily="18" charset="0"/>
              </a:rPr>
              <a:t>политичком</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смислу</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политичко</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опредељење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између</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понуђених</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алтернатива</a:t>
            </a:r>
            <a:r>
              <a:rPr lang="en-US" sz="2200" dirty="0" smtClean="0">
                <a:latin typeface="Times New Roman" pitchFamily="18" charset="0"/>
                <a:cs typeface="Times New Roman" pitchFamily="18" charset="0"/>
              </a:rPr>
              <a:t> и </a:t>
            </a:r>
            <a:r>
              <a:rPr lang="en-US" sz="2200" dirty="0" err="1" smtClean="0">
                <a:latin typeface="Times New Roman" pitchFamily="18" charset="0"/>
                <a:cs typeface="Times New Roman" pitchFamily="18" charset="0"/>
              </a:rPr>
              <a:t>политичких</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програма</a:t>
            </a:r>
            <a:r>
              <a:rPr lang="en-US" sz="2200" dirty="0" smtClean="0">
                <a:latin typeface="Times New Roman" pitchFamily="18" charset="0"/>
                <a:cs typeface="Times New Roman" pitchFamily="18" charset="0"/>
              </a:rPr>
              <a:t>.</a:t>
            </a:r>
          </a:p>
          <a:p>
            <a:r>
              <a:rPr lang="en-US" sz="2200" dirty="0" err="1" smtClean="0">
                <a:latin typeface="Times New Roman" pitchFamily="18" charset="0"/>
                <a:cs typeface="Times New Roman" pitchFamily="18" charset="0"/>
              </a:rPr>
              <a:t>Избори</a:t>
            </a:r>
            <a:r>
              <a:rPr lang="en-US" sz="2200" dirty="0" smtClean="0">
                <a:latin typeface="Times New Roman" pitchFamily="18" charset="0"/>
                <a:cs typeface="Times New Roman" pitchFamily="18" charset="0"/>
              </a:rPr>
              <a:t> </a:t>
            </a:r>
            <a:r>
              <a:rPr lang="en-US" sz="2200" b="1" i="1" dirty="0" smtClean="0">
                <a:latin typeface="Times New Roman" pitchFamily="18" charset="0"/>
                <a:cs typeface="Times New Roman" pitchFamily="18" charset="0"/>
              </a:rPr>
              <a:t>у </a:t>
            </a:r>
            <a:r>
              <a:rPr lang="en-US" sz="2200" b="1" i="1" dirty="0" err="1" smtClean="0">
                <a:latin typeface="Times New Roman" pitchFamily="18" charset="0"/>
                <a:cs typeface="Times New Roman" pitchFamily="18" charset="0"/>
              </a:rPr>
              <a:t>парламентарном</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смислу</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редован</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периодичан</a:t>
            </a:r>
            <a:r>
              <a:rPr lang="en-US" sz="2200" dirty="0" smtClean="0">
                <a:latin typeface="Times New Roman" pitchFamily="18" charset="0"/>
                <a:cs typeface="Times New Roman" pitchFamily="18" charset="0"/>
              </a:rPr>
              <a:t> и </a:t>
            </a:r>
            <a:r>
              <a:rPr lang="en-US" sz="2200" dirty="0" err="1" smtClean="0">
                <a:latin typeface="Times New Roman" pitchFamily="18" charset="0"/>
                <a:cs typeface="Times New Roman" pitchFamily="18" charset="0"/>
              </a:rPr>
              <a:t>легитиман</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процес</a:t>
            </a:r>
            <a:r>
              <a:rPr lang="sr-Cyrl-R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посредством</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кога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се</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одлучује</a:t>
            </a:r>
            <a:r>
              <a:rPr lang="en-US" sz="2200" dirty="0" smtClean="0">
                <a:latin typeface="Times New Roman" pitchFamily="18" charset="0"/>
                <a:cs typeface="Times New Roman" pitchFamily="18" charset="0"/>
              </a:rPr>
              <a:t> о </a:t>
            </a:r>
            <a:r>
              <a:rPr lang="en-US" sz="2200" dirty="0" err="1" smtClean="0">
                <a:latin typeface="Times New Roman" pitchFamily="18" charset="0"/>
                <a:cs typeface="Times New Roman" pitchFamily="18" charset="0"/>
              </a:rPr>
              <a:t>поверавању</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посланичког</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или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председничког</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мандата</a:t>
            </a:r>
            <a:r>
              <a:rPr lang="en-US" sz="2200" dirty="0" smtClean="0">
                <a:latin typeface="Times New Roman" pitchFamily="18" charset="0"/>
                <a:cs typeface="Times New Roman" pitchFamily="18" charset="0"/>
              </a:rPr>
              <a:t>.</a:t>
            </a:r>
          </a:p>
          <a:p>
            <a:r>
              <a:rPr lang="en-US" sz="2200" dirty="0" err="1" smtClean="0">
                <a:latin typeface="Times New Roman" pitchFamily="18" charset="0"/>
                <a:cs typeface="Times New Roman" pitchFamily="18" charset="0"/>
              </a:rPr>
              <a:t>Избори</a:t>
            </a:r>
            <a:r>
              <a:rPr lang="en-US" sz="2200" dirty="0" smtClean="0">
                <a:latin typeface="Times New Roman" pitchFamily="18" charset="0"/>
                <a:cs typeface="Times New Roman" pitchFamily="18" charset="0"/>
              </a:rPr>
              <a:t> </a:t>
            </a:r>
            <a:r>
              <a:rPr lang="en-US" sz="2200" b="1" i="1" dirty="0" smtClean="0">
                <a:latin typeface="Times New Roman" pitchFamily="18" charset="0"/>
                <a:cs typeface="Times New Roman" pitchFamily="18" charset="0"/>
              </a:rPr>
              <a:t>у </a:t>
            </a:r>
            <a:r>
              <a:rPr lang="en-US" sz="2200" b="1" i="1" dirty="0" err="1" smtClean="0">
                <a:latin typeface="Times New Roman" pitchFamily="18" charset="0"/>
                <a:cs typeface="Times New Roman" pitchFamily="18" charset="0"/>
              </a:rPr>
              <a:t>техничко-формалном</a:t>
            </a:r>
            <a:r>
              <a:rPr lang="en-US" sz="2200" b="1" i="1" dirty="0" smtClean="0">
                <a:latin typeface="Times New Roman" pitchFamily="18" charset="0"/>
                <a:cs typeface="Times New Roman" pitchFamily="18" charset="0"/>
              </a:rPr>
              <a:t> и </a:t>
            </a:r>
            <a:r>
              <a:rPr lang="en-US" sz="2200" b="1" i="1" dirty="0" err="1" smtClean="0">
                <a:latin typeface="Times New Roman" pitchFamily="18" charset="0"/>
                <a:cs typeface="Times New Roman" pitchFamily="18" charset="0"/>
              </a:rPr>
              <a:t>правном</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смислу</a:t>
            </a:r>
            <a:r>
              <a:rPr lang="en-US" sz="2200" dirty="0" smtClean="0">
                <a:latin typeface="Times New Roman" pitchFamily="18" charset="0"/>
                <a:cs typeface="Times New Roman" pitchFamily="18" charset="0"/>
              </a:rPr>
              <a:t> – </a:t>
            </a:r>
            <a:r>
              <a:rPr lang="en-US" sz="2200" dirty="0" err="1" smtClean="0">
                <a:latin typeface="Times New Roman" pitchFamily="18" charset="0"/>
                <a:cs typeface="Times New Roman" pitchFamily="18" charset="0"/>
              </a:rPr>
              <a:t>скуп</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процедура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услова</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правила</a:t>
            </a:r>
            <a:r>
              <a:rPr lang="en-US" sz="2200" dirty="0" smtClean="0">
                <a:latin typeface="Times New Roman" pitchFamily="18" charset="0"/>
                <a:cs typeface="Times New Roman" pitchFamily="18" charset="0"/>
              </a:rPr>
              <a:t> и </a:t>
            </a:r>
            <a:r>
              <a:rPr lang="en-US" sz="2200" dirty="0" err="1" smtClean="0">
                <a:latin typeface="Times New Roman" pitchFamily="18" charset="0"/>
                <a:cs typeface="Times New Roman" pitchFamily="18" charset="0"/>
              </a:rPr>
              <a:t>политичког</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понашања</a:t>
            </a:r>
            <a:r>
              <a:rPr lang="sr-Cyrl-R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који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су</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системски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регулисани</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изборним</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законима</a:t>
            </a:r>
            <a:r>
              <a:rPr lang="en-US" sz="2200" dirty="0" smtClean="0">
                <a:latin typeface="Times New Roman" pitchFamily="18" charset="0"/>
                <a:cs typeface="Times New Roman" pitchFamily="18" charset="0"/>
              </a:rPr>
              <a:t>.</a:t>
            </a:r>
          </a:p>
          <a:p>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alpha val="84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dirty="0" smtClean="0">
                <a:latin typeface="Times New Roman" pitchFamily="18" charset="0"/>
                <a:cs typeface="Times New Roman" pitchFamily="18" charset="0"/>
              </a:rPr>
              <a:t>Представничка демократија</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defRPr/>
            </a:pPr>
            <a:r>
              <a:rPr lang="sr-Cyrl-CS" sz="2000" dirty="0">
                <a:latin typeface="Times New Roman" pitchFamily="18" charset="0"/>
                <a:cs typeface="Times New Roman" pitchFamily="18" charset="0"/>
              </a:rPr>
              <a:t>Зависно од тога ко је носилац суверености, разликујемо три основна облика остваривања суверености: </a:t>
            </a:r>
          </a:p>
          <a:p>
            <a:pPr lvl="1">
              <a:buFont typeface="Arial" charset="0"/>
              <a:buChar char="•"/>
              <a:defRPr/>
            </a:pPr>
            <a:r>
              <a:rPr lang="sr-Cyrl-CS" sz="2000" dirty="0">
                <a:latin typeface="Times New Roman" pitchFamily="18" charset="0"/>
                <a:cs typeface="Times New Roman" pitchFamily="18" charset="0"/>
              </a:rPr>
              <a:t>представничку демократију, </a:t>
            </a:r>
          </a:p>
          <a:p>
            <a:pPr lvl="1">
              <a:buFont typeface="Arial" charset="0"/>
              <a:buChar char="•"/>
              <a:defRPr/>
            </a:pPr>
            <a:r>
              <a:rPr lang="sr-Cyrl-CS" sz="2000" dirty="0">
                <a:latin typeface="Times New Roman" pitchFamily="18" charset="0"/>
                <a:cs typeface="Times New Roman" pitchFamily="18" charset="0"/>
              </a:rPr>
              <a:t>непосредну демократију и </a:t>
            </a:r>
          </a:p>
          <a:p>
            <a:pPr lvl="1">
              <a:buFont typeface="Arial" charset="0"/>
              <a:buChar char="•"/>
              <a:defRPr/>
            </a:pPr>
            <a:r>
              <a:rPr lang="sr-Cyrl-CS" sz="2000" dirty="0">
                <a:latin typeface="Times New Roman" pitchFamily="18" charset="0"/>
                <a:cs typeface="Times New Roman" pitchFamily="18" charset="0"/>
              </a:rPr>
              <a:t>полунепосредну демократију. </a:t>
            </a:r>
          </a:p>
          <a:p>
            <a:pPr>
              <a:defRPr/>
            </a:pPr>
            <a:r>
              <a:rPr lang="sr-Cyrl-CS" sz="2000" b="1" dirty="0">
                <a:latin typeface="Times New Roman" pitchFamily="18" charset="0"/>
                <a:cs typeface="Times New Roman" pitchFamily="18" charset="0"/>
              </a:rPr>
              <a:t>Представничка </a:t>
            </a:r>
            <a:r>
              <a:rPr lang="sr-Cyrl-CS" sz="2000" b="1" dirty="0" smtClean="0">
                <a:latin typeface="Times New Roman" pitchFamily="18" charset="0"/>
                <a:cs typeface="Times New Roman" pitchFamily="18" charset="0"/>
              </a:rPr>
              <a:t>демократија </a:t>
            </a:r>
            <a:r>
              <a:rPr lang="sr-Cyrl-CS" sz="2000" dirty="0" smtClean="0">
                <a:latin typeface="Times New Roman" pitchFamily="18" charset="0"/>
                <a:cs typeface="Times New Roman" pitchFamily="18" charset="0"/>
              </a:rPr>
              <a:t>је </a:t>
            </a:r>
            <a:r>
              <a:rPr lang="sr-Cyrl-CS" sz="2000" dirty="0">
                <a:latin typeface="Times New Roman" pitchFamily="18" charset="0"/>
                <a:cs typeface="Times New Roman" pitchFamily="18" charset="0"/>
              </a:rPr>
              <a:t>политички режим у којем суверен (нација, ређе народ) врши сувереност посредством својих представника. </a:t>
            </a:r>
          </a:p>
          <a:p>
            <a:pPr>
              <a:defRPr/>
            </a:pPr>
            <a:r>
              <a:rPr lang="sr-Cyrl-CS" sz="2000" dirty="0">
                <a:latin typeface="Times New Roman" pitchFamily="18" charset="0"/>
                <a:cs typeface="Times New Roman" pitchFamily="18" charset="0"/>
              </a:rPr>
              <a:t>Суверен - сви грађани који су носиоци бирачког права, тј. бирачко </a:t>
            </a:r>
            <a:r>
              <a:rPr lang="sr-Cyrl-CS" sz="2000" dirty="0" smtClean="0">
                <a:latin typeface="Times New Roman" pitchFamily="18" charset="0"/>
                <a:cs typeface="Times New Roman" pitchFamily="18" charset="0"/>
              </a:rPr>
              <a:t>тело </a:t>
            </a:r>
            <a:r>
              <a:rPr lang="sr-Cyrl-CS" sz="2000" dirty="0">
                <a:latin typeface="Times New Roman" pitchFamily="18" charset="0"/>
                <a:cs typeface="Times New Roman" pitchFamily="18" charset="0"/>
              </a:rPr>
              <a:t>које не врши суверену власт, али одређује ко ће је у његово име вршити.</a:t>
            </a:r>
            <a:endParaRPr lang="en-US" sz="2000" dirty="0">
              <a:latin typeface="Times New Roman" pitchFamily="18" charset="0"/>
              <a:cs typeface="Times New Roman" pitchFamily="18" charset="0"/>
            </a:endParaRPr>
          </a:p>
          <a:p>
            <a:pPr>
              <a:lnSpc>
                <a:spcPct val="80000"/>
              </a:lnSpc>
              <a:defRPr/>
            </a:pPr>
            <a:endParaRPr lang="sr-Cyrl-C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3246</TotalTime>
  <Words>7683</Words>
  <Application>Microsoft Office PowerPoint</Application>
  <PresentationFormat>On-screen Show (4:3)</PresentationFormat>
  <Paragraphs>433</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Office Theme</vt:lpstr>
      <vt:lpstr>Изборно право</vt:lpstr>
      <vt:lpstr>Предмет изборног права</vt:lpstr>
      <vt:lpstr>Извори изборног права</vt:lpstr>
      <vt:lpstr>Slide 4</vt:lpstr>
      <vt:lpstr>Однос изборног права и уставног права</vt:lpstr>
      <vt:lpstr>Однос изборног права и уставног права</vt:lpstr>
      <vt:lpstr>Избори и демократија</vt:lpstr>
      <vt:lpstr>Slide 8</vt:lpstr>
      <vt:lpstr>Представничка демократија</vt:lpstr>
      <vt:lpstr>Непосредна демократија</vt:lpstr>
      <vt:lpstr>Избори и политичке партије</vt:lpstr>
      <vt:lpstr>Slide 12</vt:lpstr>
      <vt:lpstr>Slide 13</vt:lpstr>
      <vt:lpstr>Slide 14</vt:lpstr>
      <vt:lpstr>Slide 15</vt:lpstr>
      <vt:lpstr>Опште право гласа</vt:lpstr>
      <vt:lpstr>Ограничено право гласа</vt:lpstr>
      <vt:lpstr>Једнако право гласа</vt:lpstr>
      <vt:lpstr>Slide 19</vt:lpstr>
      <vt:lpstr>Бирачко право</vt:lpstr>
      <vt:lpstr>Slide 21</vt:lpstr>
      <vt:lpstr>Slide 22</vt:lpstr>
      <vt:lpstr>Slide 23</vt:lpstr>
      <vt:lpstr>Активно право гласа</vt:lpstr>
      <vt:lpstr>Slide 25</vt:lpstr>
      <vt:lpstr>Пасивно право гласа</vt:lpstr>
      <vt:lpstr>Slide 27</vt:lpstr>
      <vt:lpstr>Избори и изборни системи</vt:lpstr>
      <vt:lpstr>Већински и пропорционални избори – предности и мане</vt:lpstr>
      <vt:lpstr>Slide 30</vt:lpstr>
      <vt:lpstr>Slide 31</vt:lpstr>
      <vt:lpstr>Slide 32</vt:lpstr>
      <vt:lpstr>Већински изборни систем</vt:lpstr>
      <vt:lpstr>Slide 34</vt:lpstr>
      <vt:lpstr>Систем релативне већине</vt:lpstr>
      <vt:lpstr>Систем апсолутне већине</vt:lpstr>
      <vt:lpstr>Slide 37</vt:lpstr>
      <vt:lpstr>Систем сразмерног представништва</vt:lpstr>
      <vt:lpstr>Сразмерно представништво и расподела мандата</vt:lpstr>
      <vt:lpstr>Slide 40</vt:lpstr>
      <vt:lpstr>Систем изборног количника</vt:lpstr>
      <vt:lpstr>Slide 42</vt:lpstr>
      <vt:lpstr>Д' Онтов систем</vt:lpstr>
      <vt:lpstr>Slide 44</vt:lpstr>
      <vt:lpstr>Баденски систем</vt:lpstr>
      <vt:lpstr>Херов систем</vt:lpstr>
      <vt:lpstr>Систем највећег количника</vt:lpstr>
      <vt:lpstr>Slide 48</vt:lpstr>
      <vt:lpstr>Комбиновани изборни систем</vt:lpstr>
      <vt:lpstr>Изборне јединице</vt:lpstr>
      <vt:lpstr>Slide 51</vt:lpstr>
      <vt:lpstr>Slide 52</vt:lpstr>
      <vt:lpstr>Бирачи</vt:lpstr>
      <vt:lpstr>Slide 54</vt:lpstr>
      <vt:lpstr>Спровођење избора</vt:lpstr>
      <vt:lpstr>Однос представника и бирача </vt:lpstr>
      <vt:lpstr>Slide 57</vt:lpstr>
      <vt:lpstr>Престанак мандата</vt:lpstr>
      <vt:lpstr>Slide 59</vt:lpstr>
      <vt:lpstr>Slide 60</vt:lpstr>
      <vt:lpstr>Slide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Изборно право</dc:title>
  <dc:creator>Korisnik</dc:creator>
  <cp:lastModifiedBy>Korisnik</cp:lastModifiedBy>
  <cp:revision>130</cp:revision>
  <dcterms:created xsi:type="dcterms:W3CDTF">2020-03-27T19:18:26Z</dcterms:created>
  <dcterms:modified xsi:type="dcterms:W3CDTF">2020-03-30T01:24:52Z</dcterms:modified>
</cp:coreProperties>
</file>